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6"/>
  </p:notesMasterIdLst>
  <p:sldIdLst>
    <p:sldId id="256" r:id="rId2"/>
    <p:sldId id="285" r:id="rId3"/>
    <p:sldId id="284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329" r:id="rId15"/>
    <p:sldId id="327" r:id="rId16"/>
    <p:sldId id="328" r:id="rId17"/>
    <p:sldId id="331" r:id="rId18"/>
    <p:sldId id="330" r:id="rId19"/>
    <p:sldId id="314" r:id="rId20"/>
    <p:sldId id="332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33" r:id="rId31"/>
    <p:sldId id="334" r:id="rId32"/>
    <p:sldId id="335" r:id="rId33"/>
    <p:sldId id="336" r:id="rId34"/>
    <p:sldId id="324" r:id="rId3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85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15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78EA4-A246-41FC-B833-445DDC3AB61D}" type="datetimeFigureOut">
              <a:rPr lang="tr-TR" smtClean="0"/>
              <a:t>11.05.2012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EB289-BDC7-4830-9055-C8C416C88F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13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ECC6B-F8E3-49D3-BA32-B1F3824B82C4}" type="slidenum">
              <a:rPr lang="en-US"/>
              <a:pPr/>
              <a:t>20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3F3D-6747-4CA8-9475-AD58F2F334EE}" type="datetime1">
              <a:rPr lang="tr-TR" smtClean="0"/>
              <a:t>11.05.2012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041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D03A3-6D68-4C95-B7CE-6E07F88F40CD}" type="datetime1">
              <a:rPr lang="tr-TR" smtClean="0"/>
              <a:t>11.05.2012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25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8FB29-21D5-4DEC-A2E9-AC5CF3522037}" type="datetime1">
              <a:rPr lang="tr-TR" smtClean="0"/>
              <a:t>11.05.2012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387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925B5-2D60-4A12-8921-83DB241B850C}" type="datetime1">
              <a:rPr lang="tr-TR" smtClean="0"/>
              <a:t>11.05.2012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>
            <a:lvl1pPr>
              <a:defRPr sz="1400" b="1" i="1">
                <a:latin typeface="Cambria Math" pitchFamily="18" charset="0"/>
                <a:ea typeface="Cambria Math" pitchFamily="18" charset="0"/>
              </a:defRPr>
            </a:lvl1pPr>
          </a:lstStyle>
          <a:p>
            <a:r>
              <a:rPr lang="tr-TR" dirty="0" smtClean="0"/>
              <a:t>Mühendislik Dekanları Konseyi 24. Toplantısı, Ege Üniversitesi, İzmir, 11-12 Mayıs 2012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65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D350-EACA-4D10-A8C0-D3258E25DBD7}" type="datetime1">
              <a:rPr lang="tr-TR" smtClean="0"/>
              <a:t>11.05.2012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8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84A4-3CE5-40CB-9A0A-609F45F1CEDE}" type="datetime1">
              <a:rPr lang="tr-TR" smtClean="0"/>
              <a:t>11.05.2012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32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F535-EBE7-4EAE-9F84-61484B65C07C}" type="datetime1">
              <a:rPr lang="tr-TR" smtClean="0"/>
              <a:t>11.05.2012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40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90B30-1532-415C-8D00-51511EC53BDA}" type="datetime1">
              <a:rPr lang="tr-TR" smtClean="0"/>
              <a:t>11.05.2012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70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DC482-E74E-4332-B02F-A2092691C9AA}" type="datetime1">
              <a:rPr lang="tr-TR" smtClean="0"/>
              <a:t>11.05.2012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28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40FD-BCF8-49C2-B2D2-8C8268539EE9}" type="datetime1">
              <a:rPr lang="tr-TR" smtClean="0"/>
              <a:t>11.05.2012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64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E8A45-1C8B-49B6-8685-9994A1B6E758}" type="datetime1">
              <a:rPr lang="tr-TR" smtClean="0"/>
              <a:t>11.05.2012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68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2FC28-69E9-49B9-8617-811A8193DC78}" type="datetime1">
              <a:rPr lang="tr-TR" smtClean="0"/>
              <a:t>11.05.2012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015A8-59A7-4F64-87D4-41BA21E9A43B}" type="slidenum">
              <a:rPr lang="tr-TR" smtClean="0"/>
              <a:t>‹#›</a:t>
            </a:fld>
            <a:endParaRPr lang="tr-TR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6" y="60767"/>
            <a:ext cx="1108167" cy="63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845" y="60766"/>
            <a:ext cx="790465" cy="84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50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Cambria Math" pitchFamily="18" charset="0"/>
          <a:ea typeface="Cambria Math" pitchFamily="18" charset="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 Math" pitchFamily="18" charset="0"/>
          <a:ea typeface="Cambria Math" pitchFamily="18" charset="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 Math" pitchFamily="18" charset="0"/>
          <a:ea typeface="Cambria Math" pitchFamily="18" charset="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 Math" pitchFamily="18" charset="0"/>
          <a:ea typeface="Cambria Math" pitchFamily="18" charset="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 Math" pitchFamily="18" charset="0"/>
          <a:ea typeface="Cambria Math" pitchFamily="18" charset="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 Math" pitchFamily="18" charset="0"/>
          <a:ea typeface="Cambria Math" pitchFamily="18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8928992" cy="3168351"/>
          </a:xfrm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2"/>
                </a:solidFill>
              </a:rPr>
              <a:t>TÜRKİYE’DE TEKNOLOJİ TRANSFER YÖNETİM SÜREÇLERİ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smtClean="0">
                <a:solidFill>
                  <a:schemeClr val="tx2"/>
                </a:solidFill>
              </a:rPr>
              <a:t>VE </a:t>
            </a:r>
            <a:br>
              <a:rPr lang="tr-TR" b="1" dirty="0" smtClean="0">
                <a:solidFill>
                  <a:schemeClr val="tx2"/>
                </a:solidFill>
              </a:rPr>
            </a:br>
            <a:r>
              <a:rPr lang="tr-TR" b="1" dirty="0" smtClean="0">
                <a:solidFill>
                  <a:schemeClr val="tx2"/>
                </a:solidFill>
              </a:rPr>
              <a:t>MÜHENDİSLİK FAKÜLTELERİNİN ROLÜ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4" name="Başlık 2"/>
          <p:cNvSpPr txBox="1">
            <a:spLocks/>
          </p:cNvSpPr>
          <p:nvPr/>
        </p:nvSpPr>
        <p:spPr>
          <a:xfrm>
            <a:off x="251520" y="4221088"/>
            <a:ext cx="8640960" cy="23762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tr-TR" sz="2800" b="1" dirty="0"/>
              <a:t>Prof. Dr. A. Hamit SERBEST</a:t>
            </a:r>
          </a:p>
          <a:p>
            <a:pPr>
              <a:spcAft>
                <a:spcPts val="600"/>
              </a:spcAft>
            </a:pPr>
            <a:r>
              <a:rPr lang="tr-TR" sz="2800" dirty="0" smtClean="0"/>
              <a:t>Yürütme </a:t>
            </a:r>
            <a:r>
              <a:rPr lang="tr-TR" sz="2800" dirty="0"/>
              <a:t>Kurulu </a:t>
            </a:r>
            <a:r>
              <a:rPr lang="tr-TR" sz="2800" dirty="0" smtClean="0"/>
              <a:t>Başkanı, ÜSİMP (Üniversite </a:t>
            </a:r>
            <a:r>
              <a:rPr lang="tr-TR" sz="2800" dirty="0"/>
              <a:t>Sanayi </a:t>
            </a:r>
            <a:r>
              <a:rPr lang="tr-TR" sz="2800" dirty="0" smtClean="0"/>
              <a:t>İşbirliği </a:t>
            </a:r>
            <a:r>
              <a:rPr lang="tr-TR" sz="2800" dirty="0"/>
              <a:t>Merkezleri Platformu)</a:t>
            </a:r>
          </a:p>
          <a:p>
            <a:pPr>
              <a:spcAft>
                <a:spcPts val="600"/>
              </a:spcAft>
            </a:pPr>
            <a:r>
              <a:rPr lang="tr-TR" sz="2800" dirty="0"/>
              <a:t>Genel Koordinatör, Adana ÜSAM (Üniversite-Sanayi Ortak Araştırma Merkezi)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32014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Girişimcilik Kültürünün Yaygınlaştırılması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tr-TR" sz="2500" dirty="0" smtClean="0"/>
              <a:t>Bu </a:t>
            </a:r>
            <a:r>
              <a:rPr lang="tr-TR" sz="2500" dirty="0"/>
              <a:t>amaçla ilk aşamada,</a:t>
            </a:r>
          </a:p>
          <a:p>
            <a:pPr>
              <a:spcBef>
                <a:spcPts val="600"/>
              </a:spcBef>
            </a:pPr>
            <a:r>
              <a:rPr lang="tr-TR" sz="2500" b="1" dirty="0" smtClean="0"/>
              <a:t>İlköğretimden </a:t>
            </a:r>
            <a:r>
              <a:rPr lang="tr-TR" sz="2500" b="1" dirty="0"/>
              <a:t>doktora derecesi düzeyine kadar </a:t>
            </a:r>
            <a:r>
              <a:rPr lang="tr-TR" sz="2500" dirty="0"/>
              <a:t>girişimcilik ders içeriklerinin tasarlanması ve </a:t>
            </a:r>
            <a:r>
              <a:rPr lang="tr-TR" sz="2500" dirty="0" smtClean="0"/>
              <a:t>uygulanması</a:t>
            </a:r>
            <a:endParaRPr lang="tr-TR" sz="2500" dirty="0"/>
          </a:p>
          <a:p>
            <a:pPr>
              <a:spcBef>
                <a:spcPts val="600"/>
              </a:spcBef>
            </a:pPr>
            <a:r>
              <a:rPr lang="tr-TR" sz="2500" b="1" dirty="0" smtClean="0"/>
              <a:t>İleri </a:t>
            </a:r>
            <a:r>
              <a:rPr lang="tr-TR" sz="2500" b="1" dirty="0"/>
              <a:t>teknoloji odaklı girişimcilik </a:t>
            </a:r>
            <a:r>
              <a:rPr lang="tr-TR" sz="2500" dirty="0" smtClean="0"/>
              <a:t>yarışmaları düzenlenmesi</a:t>
            </a:r>
            <a:endParaRPr lang="tr-TR" sz="2500" dirty="0"/>
          </a:p>
          <a:p>
            <a:pPr>
              <a:spcBef>
                <a:spcPts val="600"/>
              </a:spcBef>
            </a:pPr>
            <a:r>
              <a:rPr lang="tr-TR" sz="2500" b="1" dirty="0" smtClean="0"/>
              <a:t>Sertifikalı </a:t>
            </a:r>
            <a:r>
              <a:rPr lang="tr-TR" sz="2500" b="1" dirty="0"/>
              <a:t>girişimcilik eğitimleri</a:t>
            </a:r>
            <a:r>
              <a:rPr lang="tr-TR" sz="2500" dirty="0"/>
              <a:t> </a:t>
            </a:r>
            <a:r>
              <a:rPr lang="tr-TR" sz="2500" dirty="0" smtClean="0"/>
              <a:t>programları düzenlenmesi</a:t>
            </a:r>
            <a:endParaRPr lang="tr-TR" sz="2500" dirty="0"/>
          </a:p>
          <a:p>
            <a:pPr marL="0" indent="0">
              <a:spcBef>
                <a:spcPts val="600"/>
              </a:spcBef>
              <a:buNone/>
            </a:pPr>
            <a:r>
              <a:rPr lang="tr-TR" sz="2500" dirty="0"/>
              <a:t>karar </a:t>
            </a:r>
            <a:r>
              <a:rPr lang="tr-TR" sz="2500" dirty="0" smtClean="0"/>
              <a:t>verilmiş</a:t>
            </a:r>
            <a:endParaRPr lang="tr-TR" sz="2500" dirty="0"/>
          </a:p>
          <a:p>
            <a:pPr>
              <a:spcBef>
                <a:spcPts val="600"/>
              </a:spcBef>
            </a:pPr>
            <a:r>
              <a:rPr lang="tr-TR" sz="2500" dirty="0" smtClean="0"/>
              <a:t>KOSGEB </a:t>
            </a:r>
            <a:r>
              <a:rPr lang="tr-TR" sz="2500" dirty="0"/>
              <a:t>ve TÜBİTAK tarafından Milli Eğitim Bakanlığı, Bilim, Sanayi ve Teknoloji Bakanlığı, Ekonomi Bakanlığı ve YÖK’ün katkılarıyla politika </a:t>
            </a:r>
            <a:r>
              <a:rPr lang="tr-TR" sz="2500" dirty="0" smtClean="0"/>
              <a:t>araçları geliştirilmesi </a:t>
            </a:r>
            <a:r>
              <a:rPr lang="tr-TR" sz="2500" dirty="0"/>
              <a:t>ve uygulamaya </a:t>
            </a:r>
            <a:r>
              <a:rPr lang="tr-TR" sz="2500" dirty="0" smtClean="0"/>
              <a:t>alınması</a:t>
            </a:r>
            <a:endParaRPr lang="tr-TR" sz="25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5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272808" cy="1440160"/>
          </a:xfrm>
        </p:spPr>
        <p:txBody>
          <a:bodyPr>
            <a:noAutofit/>
          </a:bodyPr>
          <a:lstStyle/>
          <a:p>
            <a:r>
              <a:rPr lang="tr-TR" sz="2800" b="1" dirty="0"/>
              <a:t>Kamu Alımlarının ve Kullanım Hakkı Tahsislerinin Yeniliği, </a:t>
            </a:r>
            <a:r>
              <a:rPr lang="tr-TR" sz="2800" b="1" dirty="0" smtClean="0"/>
              <a:t>Yerlileşmeyi </a:t>
            </a:r>
            <a:r>
              <a:rPr lang="tr-TR" sz="2800" b="1" dirty="0"/>
              <a:t>ve Teknoloji Transferini </a:t>
            </a:r>
            <a:r>
              <a:rPr lang="tr-TR" sz="2800" b="1" dirty="0" smtClean="0"/>
              <a:t>Teşvik </a:t>
            </a:r>
            <a:r>
              <a:rPr lang="tr-TR" sz="2800" b="1" dirty="0"/>
              <a:t>Edecek </a:t>
            </a:r>
            <a:r>
              <a:rPr lang="tr-TR" sz="2800" b="1" dirty="0" smtClean="0"/>
              <a:t>Şekilde İyileştirilmesi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tr-TR" dirty="0"/>
              <a:t>Kamu ihale mevzuatı kapsamındaki kamu alımlarında ve </a:t>
            </a:r>
            <a:r>
              <a:rPr lang="tr-TR" dirty="0" smtClean="0"/>
              <a:t>öncelikli </a:t>
            </a:r>
            <a:r>
              <a:rPr lang="tr-TR" dirty="0"/>
              <a:t>sektörlerde kullanım hakkı tahsislerinde yeniliği, yerlileşmeyi ve teknoloji transferini teşvik edecek şekilde düzenlemelerin </a:t>
            </a:r>
            <a:r>
              <a:rPr lang="tr-TR" dirty="0" smtClean="0"/>
              <a:t>yapılması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Bilim</a:t>
            </a:r>
            <a:r>
              <a:rPr lang="tr-TR" dirty="0"/>
              <a:t>, Sanayi ve Teknoloji Bakanlığı başkanlığında Ekonomi Bakanlığı, Maliye Bakanlığı, Kalkınma Bakanlığı, Avrupa Birliği Bakanlığı, Hazine Müsteşarlığı, TÜBİTAK ve Kamu İhale Kurumu’nun </a:t>
            </a:r>
            <a:r>
              <a:rPr lang="tr-TR" dirty="0" err="1" smtClean="0"/>
              <a:t>katılımıy</a:t>
            </a:r>
            <a:endParaRPr lang="tr-TR" dirty="0" smtClean="0"/>
          </a:p>
          <a:p>
            <a:pPr>
              <a:lnSpc>
                <a:spcPct val="120000"/>
              </a:lnSpc>
            </a:pPr>
            <a:r>
              <a:rPr lang="tr-TR" dirty="0" smtClean="0"/>
              <a:t>Mevzuat </a:t>
            </a:r>
            <a:r>
              <a:rPr lang="tr-TR" dirty="0"/>
              <a:t>değişikliği önerilerinin </a:t>
            </a:r>
            <a:r>
              <a:rPr lang="tr-TR" dirty="0" err="1"/>
              <a:t>BTYK’nın</a:t>
            </a:r>
            <a:r>
              <a:rPr lang="tr-TR" dirty="0"/>
              <a:t> 24. toplantısında Yüksek Kurul’un onayına </a:t>
            </a:r>
            <a:r>
              <a:rPr lang="tr-TR" dirty="0" smtClean="0"/>
              <a:t>sunulması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74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814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Bilim Merkezlerinin Yaygınlaştırılması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368378"/>
            <a:ext cx="8784976" cy="4940942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tr-TR" sz="2400" dirty="0"/>
              <a:t>Bilim ve Teknoloji </a:t>
            </a:r>
            <a:r>
              <a:rPr lang="tr-TR" sz="2400" dirty="0" smtClean="0"/>
              <a:t> İnsan </a:t>
            </a:r>
            <a:r>
              <a:rPr lang="tr-TR" sz="2400" dirty="0"/>
              <a:t>Kaynağı Stratejisi ve Eylem Planı 2011-2016’da </a:t>
            </a:r>
            <a:endParaRPr lang="tr-TR" sz="2400" dirty="0" smtClean="0"/>
          </a:p>
          <a:p>
            <a:pPr>
              <a:spcBef>
                <a:spcPts val="200"/>
              </a:spcBef>
            </a:pPr>
            <a:r>
              <a:rPr lang="tr-TR" sz="2400" dirty="0" smtClean="0"/>
              <a:t>“</a:t>
            </a:r>
            <a:r>
              <a:rPr lang="tr-TR" sz="2400" dirty="0"/>
              <a:t>Gençlerin Ar-Ge alanlarına yönlendirilmesi” stratejisine yer verilerek </a:t>
            </a:r>
            <a:endParaRPr lang="tr-TR" sz="2400" dirty="0" smtClean="0"/>
          </a:p>
          <a:p>
            <a:pPr>
              <a:spcBef>
                <a:spcPts val="200"/>
              </a:spcBef>
            </a:pPr>
            <a:r>
              <a:rPr lang="tr-TR" sz="2400" dirty="0" smtClean="0"/>
              <a:t>bu </a:t>
            </a:r>
            <a:r>
              <a:rPr lang="tr-TR" sz="2400" dirty="0"/>
              <a:t>hususunun kritik önem taşıdığı belirtilmiş ve </a:t>
            </a:r>
            <a:endParaRPr lang="tr-TR" sz="2400" dirty="0" smtClean="0"/>
          </a:p>
          <a:p>
            <a:pPr>
              <a:spcBef>
                <a:spcPts val="200"/>
              </a:spcBef>
            </a:pPr>
            <a:r>
              <a:rPr lang="tr-TR" sz="2400" dirty="0" smtClean="0"/>
              <a:t>bu </a:t>
            </a:r>
            <a:r>
              <a:rPr lang="tr-TR" sz="2400" dirty="0"/>
              <a:t>strateji altında </a:t>
            </a:r>
            <a:r>
              <a:rPr lang="tr-TR" sz="2400" dirty="0" smtClean="0"/>
              <a:t>“İlköğretim </a:t>
            </a:r>
            <a:r>
              <a:rPr lang="tr-TR" sz="2400" dirty="0"/>
              <a:t>ve ortaöğretim için popüler bilim etkinliklerinin artırılarak, bilimsel faaliyetlere olan merakın artırılması”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tr-TR" sz="2400" dirty="0"/>
              <a:t>eylemine yer verilmiştir.</a:t>
            </a:r>
          </a:p>
          <a:p>
            <a:pPr>
              <a:spcBef>
                <a:spcPts val="200"/>
              </a:spcBef>
            </a:pPr>
            <a:r>
              <a:rPr lang="tr-TR" sz="2400" dirty="0" smtClean="0"/>
              <a:t>“</a:t>
            </a:r>
            <a:r>
              <a:rPr lang="tr-TR" sz="2400" dirty="0"/>
              <a:t>Bilim </a:t>
            </a:r>
            <a:r>
              <a:rPr lang="tr-TR" sz="2400" dirty="0" err="1"/>
              <a:t>Merkezleri”nin</a:t>
            </a:r>
            <a:r>
              <a:rPr lang="tr-TR" sz="2400" dirty="0"/>
              <a:t> toplumumuzda bilim kültürünü yaygınlaştırmak için son derece kritik bir rol üstleneceği </a:t>
            </a:r>
            <a:endParaRPr lang="tr-TR" sz="2400" dirty="0" smtClean="0"/>
          </a:p>
          <a:p>
            <a:pPr>
              <a:spcBef>
                <a:spcPts val="200"/>
              </a:spcBef>
            </a:pPr>
            <a:r>
              <a:rPr lang="tr-TR" sz="2400" dirty="0" smtClean="0"/>
              <a:t>Merkezlerin </a:t>
            </a:r>
            <a:r>
              <a:rPr lang="tr-TR" sz="2400" dirty="0"/>
              <a:t>kurulması ve yıllar içinde sayılarının artırılması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15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056784" cy="1080120"/>
          </a:xfrm>
        </p:spPr>
        <p:txBody>
          <a:bodyPr>
            <a:normAutofit fontScale="90000"/>
          </a:bodyPr>
          <a:lstStyle/>
          <a:p>
            <a:r>
              <a:rPr lang="tr-TR" sz="3200" b="1" dirty="0"/>
              <a:t>Yerli Patentlerin Lisanslanmasını Teşvik Edecek Politika Araçlarının Geliştirilmesi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/>
              <a:t>Ulusal Bilim, Teknoloji ve Yenilik Stratejisi (UBTYS) </a:t>
            </a:r>
            <a:r>
              <a:rPr lang="tr-TR" b="1" dirty="0" smtClean="0"/>
              <a:t>2011-2016</a:t>
            </a:r>
          </a:p>
          <a:p>
            <a:r>
              <a:rPr lang="tr-TR" dirty="0" smtClean="0"/>
              <a:t>“</a:t>
            </a:r>
            <a:r>
              <a:rPr lang="tr-TR" dirty="0"/>
              <a:t>Araştırma Sonuçlarının Ticari Ürün ve Hizmete Dönüşümünün Teşviki” </a:t>
            </a:r>
            <a:r>
              <a:rPr lang="tr-TR" dirty="0" smtClean="0"/>
              <a:t>stratejik </a:t>
            </a:r>
            <a:r>
              <a:rPr lang="tr-TR" dirty="0"/>
              <a:t>amaç altında </a:t>
            </a:r>
            <a:endParaRPr lang="tr-TR" dirty="0" smtClean="0"/>
          </a:p>
          <a:p>
            <a:r>
              <a:rPr lang="tr-TR" dirty="0" smtClean="0"/>
              <a:t>“</a:t>
            </a:r>
            <a:r>
              <a:rPr lang="tr-TR" dirty="0"/>
              <a:t>Ülkemizde üretilen sınai mülkiyet haklarının (patent, marka, tasarım) ticarileştirilerek ekonomiye kazandırılmasını sağlayacak bir yapının (Patent Değerlendirme Ajansı) oluşturulması” </a:t>
            </a:r>
            <a:endParaRPr lang="tr-TR" dirty="0" smtClean="0"/>
          </a:p>
          <a:p>
            <a:r>
              <a:rPr lang="tr-TR" dirty="0"/>
              <a:t>Ar-Ge faaliyetleri sonucunda ortaya çıkarılan buluşların patente dönüşme oranı ve bu patentlerin ekonomik getirileri konusunda veri sağlayan bir mekanizma </a:t>
            </a:r>
            <a:r>
              <a:rPr lang="tr-TR" dirty="0" smtClean="0"/>
              <a:t>kurulması</a:t>
            </a:r>
          </a:p>
          <a:p>
            <a:r>
              <a:rPr lang="tr-TR" dirty="0" smtClean="0"/>
              <a:t>Yerli </a:t>
            </a:r>
            <a:r>
              <a:rPr lang="tr-TR" dirty="0"/>
              <a:t>patentlerin lisanslanmasına ilişkin verilerin Türk Patent Enstitüsü tarafından </a:t>
            </a:r>
            <a:r>
              <a:rPr lang="tr-TR" dirty="0" smtClean="0"/>
              <a:t>izlenmesi</a:t>
            </a:r>
          </a:p>
          <a:p>
            <a:r>
              <a:rPr lang="tr-TR" dirty="0" smtClean="0"/>
              <a:t>Lisans </a:t>
            </a:r>
            <a:r>
              <a:rPr lang="tr-TR" dirty="0"/>
              <a:t>gelirlerinin artırılması için gerekli mekanizmaların </a:t>
            </a:r>
            <a:r>
              <a:rPr lang="tr-TR" dirty="0" smtClean="0"/>
              <a:t>oluşturulması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45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128792" cy="936104"/>
          </a:xfrm>
        </p:spPr>
        <p:txBody>
          <a:bodyPr>
            <a:normAutofit fontScale="90000"/>
          </a:bodyPr>
          <a:lstStyle/>
          <a:p>
            <a:r>
              <a:rPr lang="tr-TR" sz="2800" dirty="0" smtClean="0"/>
              <a:t>ÜSİMP – ÜNİVERSİTE  SANAYİ İŞBİRLİĞİ MERKEZLERİ PLATFORMU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Adana </a:t>
            </a:r>
            <a:r>
              <a:rPr lang="tr-TR" sz="1600" dirty="0"/>
              <a:t>ÜSAM - Adana Üniversite-Sanayi Ortak Araştırma Merkezi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ASO </a:t>
            </a:r>
            <a:r>
              <a:rPr lang="tr-TR" sz="1600" dirty="0"/>
              <a:t>– Ankara Sanayi Odası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BİYOMEDTEK </a:t>
            </a:r>
            <a:r>
              <a:rPr lang="tr-TR" sz="1600" dirty="0"/>
              <a:t>- Biyomedikal Teknolojiler Merkezi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EBSO </a:t>
            </a:r>
            <a:r>
              <a:rPr lang="tr-TR" sz="1600" dirty="0"/>
              <a:t>- Ege Bölgesi Sanayi Odası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EBİLTEM </a:t>
            </a:r>
            <a:r>
              <a:rPr lang="tr-TR" sz="1600" dirty="0"/>
              <a:t>- Ege Üniversitesi Bilim-Teknoloji </a:t>
            </a:r>
            <a:r>
              <a:rPr lang="tr-TR" sz="1600" dirty="0" err="1"/>
              <a:t>Uyg</a:t>
            </a:r>
            <a:r>
              <a:rPr lang="tr-TR" sz="1600" dirty="0"/>
              <a:t>. </a:t>
            </a:r>
            <a:r>
              <a:rPr lang="tr-TR" sz="1600" dirty="0" err="1"/>
              <a:t>Araş</a:t>
            </a:r>
            <a:r>
              <a:rPr lang="tr-TR" sz="1600" dirty="0"/>
              <a:t>. </a:t>
            </a:r>
            <a:r>
              <a:rPr lang="tr-TR" sz="1600" dirty="0" err="1"/>
              <a:t>Mer</a:t>
            </a:r>
            <a:r>
              <a:rPr lang="tr-TR" sz="1600" dirty="0" smtClean="0"/>
              <a:t>.</a:t>
            </a:r>
            <a:endParaRPr lang="tr-TR" sz="1600" dirty="0"/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MDK </a:t>
            </a:r>
            <a:r>
              <a:rPr lang="tr-TR" sz="1600" dirty="0"/>
              <a:t>- Mühendislik Dekanları Konseyi (MDK)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METUTECH </a:t>
            </a:r>
            <a:r>
              <a:rPr lang="tr-TR" sz="1600" dirty="0"/>
              <a:t>– ODTÜ </a:t>
            </a:r>
            <a:r>
              <a:rPr lang="tr-TR" sz="1600" dirty="0" err="1"/>
              <a:t>Teknokent</a:t>
            </a:r>
            <a:endParaRPr lang="tr-TR" sz="1600" dirty="0"/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ODAGEM </a:t>
            </a:r>
            <a:r>
              <a:rPr lang="tr-TR" sz="1600" dirty="0"/>
              <a:t>- ODAGEM OSTİM Ortak Araştırma ve Geliştirme Merkezi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OAİB </a:t>
            </a:r>
            <a:r>
              <a:rPr lang="tr-TR" sz="1600" dirty="0"/>
              <a:t>- Orta Anadolu İhracatçılar Birliği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OSTİM </a:t>
            </a:r>
            <a:r>
              <a:rPr lang="tr-TR" sz="1600" dirty="0"/>
              <a:t>Organize Sanayi Bölgesi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PICMET – Türkiye, </a:t>
            </a:r>
            <a:r>
              <a:rPr lang="tr-TR" sz="1600" dirty="0" err="1" smtClean="0"/>
              <a:t>Portland</a:t>
            </a:r>
            <a:r>
              <a:rPr lang="tr-TR" sz="1600" dirty="0" smtClean="0"/>
              <a:t> </a:t>
            </a:r>
            <a:r>
              <a:rPr lang="tr-TR" sz="1600" dirty="0" err="1" smtClean="0"/>
              <a:t>Int</a:t>
            </a:r>
            <a:r>
              <a:rPr lang="tr-TR" sz="1600" dirty="0" smtClean="0"/>
              <a:t>. </a:t>
            </a:r>
            <a:r>
              <a:rPr lang="tr-TR" sz="1600" dirty="0"/>
              <a:t>Center </a:t>
            </a:r>
            <a:r>
              <a:rPr lang="tr-TR" sz="1600" dirty="0" err="1"/>
              <a:t>for</a:t>
            </a:r>
            <a:r>
              <a:rPr lang="tr-TR" sz="1600" dirty="0"/>
              <a:t> Management of </a:t>
            </a:r>
            <a:r>
              <a:rPr lang="tr-TR" sz="1600" dirty="0" err="1" smtClean="0"/>
              <a:t>Eng</a:t>
            </a:r>
            <a:r>
              <a:rPr lang="tr-TR" sz="1600" dirty="0" smtClean="0"/>
              <a:t>.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Technology</a:t>
            </a:r>
            <a:r>
              <a:rPr lang="tr-TR" sz="1600" dirty="0"/>
              <a:t>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SAM </a:t>
            </a:r>
            <a:r>
              <a:rPr lang="tr-TR" sz="1600" dirty="0"/>
              <a:t>- Seramik Araştırma Merkezi A.Ş.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REF </a:t>
            </a:r>
            <a:r>
              <a:rPr lang="tr-TR" sz="1600" dirty="0"/>
              <a:t>- TÜSİAD-Sabancı Üniversitesi Rekabet Forumu  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TEKİM </a:t>
            </a:r>
            <a:r>
              <a:rPr lang="tr-TR" sz="1600" dirty="0"/>
              <a:t>- Teknoloji ve Kurumsal İşbirliği Merkezi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TTV </a:t>
            </a:r>
            <a:r>
              <a:rPr lang="tr-TR" sz="1600" dirty="0"/>
              <a:t>- Türk Tekstil Vakfı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TTGV </a:t>
            </a:r>
            <a:r>
              <a:rPr lang="tr-TR" sz="1600" dirty="0"/>
              <a:t>- Türkiye Teknoloji Geliştirme Vakfı 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ÜSİGEM </a:t>
            </a:r>
            <a:r>
              <a:rPr lang="tr-TR" sz="1600" dirty="0"/>
              <a:t>- Uludağ Üniversitesi, Üniversite-Sanayi İşbirliği Geliştirme  </a:t>
            </a:r>
            <a:r>
              <a:rPr lang="tr-TR" sz="1600" dirty="0" err="1"/>
              <a:t>Uyg</a:t>
            </a:r>
            <a:r>
              <a:rPr lang="tr-TR" sz="1600" dirty="0"/>
              <a:t>. </a:t>
            </a:r>
            <a:r>
              <a:rPr lang="tr-TR" sz="1600" dirty="0" err="1"/>
              <a:t>Araş</a:t>
            </a:r>
            <a:r>
              <a:rPr lang="tr-TR" sz="1600" dirty="0"/>
              <a:t>. </a:t>
            </a:r>
            <a:r>
              <a:rPr lang="tr-TR" sz="1600" dirty="0" err="1"/>
              <a:t>Mer</a:t>
            </a:r>
            <a:r>
              <a:rPr lang="tr-TR" sz="1600" dirty="0"/>
              <a:t>.</a:t>
            </a:r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ÜSİTEM </a:t>
            </a:r>
            <a:r>
              <a:rPr lang="tr-TR" sz="1600" dirty="0"/>
              <a:t>– Celal Bayar Üniversitesi, Üniversite-Sanayi İşbirliği Teknoloji </a:t>
            </a:r>
            <a:r>
              <a:rPr lang="tr-TR" sz="1600" dirty="0" err="1" smtClean="0"/>
              <a:t>Uyg</a:t>
            </a:r>
            <a:r>
              <a:rPr lang="tr-TR" sz="1600" dirty="0" smtClean="0"/>
              <a:t>. </a:t>
            </a:r>
            <a:r>
              <a:rPr lang="tr-TR" sz="1600" dirty="0" err="1" smtClean="0"/>
              <a:t>Araş</a:t>
            </a:r>
            <a:r>
              <a:rPr lang="tr-TR" sz="1600" dirty="0" smtClean="0"/>
              <a:t>. </a:t>
            </a:r>
            <a:r>
              <a:rPr lang="tr-TR" sz="1600" dirty="0" err="1" smtClean="0"/>
              <a:t>Mer</a:t>
            </a:r>
            <a:r>
              <a:rPr lang="tr-TR" sz="1600" dirty="0" smtClean="0"/>
              <a:t>.</a:t>
            </a:r>
            <a:endParaRPr lang="tr-TR" sz="1600" dirty="0"/>
          </a:p>
          <a:p>
            <a:pPr marL="514350" indent="-514350">
              <a:spcBef>
                <a:spcPts val="100"/>
              </a:spcBef>
              <a:buFont typeface="+mj-lt"/>
              <a:buAutoNum type="arabicPeriod"/>
            </a:pPr>
            <a:r>
              <a:rPr lang="tr-TR" sz="1600" dirty="0" smtClean="0"/>
              <a:t>YTÜ </a:t>
            </a:r>
            <a:r>
              <a:rPr lang="tr-TR" sz="1600" dirty="0"/>
              <a:t>ENDİL - Yıldız Teknik Üniversitesi Endüstriyel İlişkiler </a:t>
            </a:r>
            <a:r>
              <a:rPr lang="tr-TR" sz="1600" dirty="0" err="1"/>
              <a:t>Uyg</a:t>
            </a:r>
            <a:r>
              <a:rPr lang="tr-TR" sz="1600" dirty="0"/>
              <a:t>. </a:t>
            </a:r>
            <a:r>
              <a:rPr lang="tr-TR" sz="1600" dirty="0" err="1"/>
              <a:t>Araş</a:t>
            </a:r>
            <a:r>
              <a:rPr lang="tr-TR" sz="1600" dirty="0"/>
              <a:t>. </a:t>
            </a:r>
            <a:r>
              <a:rPr lang="tr-TR" sz="1600" dirty="0" err="1"/>
              <a:t>Mer</a:t>
            </a:r>
            <a:r>
              <a:rPr lang="tr-TR" sz="1600" dirty="0" smtClean="0"/>
              <a:t>.</a:t>
            </a:r>
            <a:endParaRPr lang="tr-TR" sz="1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67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912768" cy="903000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Fikirden Ürüne Giden Süreçte Üniversitelerin Rolü</a:t>
            </a:r>
          </a:p>
        </p:txBody>
      </p:sp>
      <p:sp>
        <p:nvSpPr>
          <p:cNvPr id="8195" name="İçerik Yer Tutucusu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3867881"/>
          </a:xfrm>
        </p:spPr>
        <p:txBody>
          <a:bodyPr numCol="2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Bilim, Sanayi ve Teknoloji Bakanlığı 	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Maliye Bakanlığı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TÜBİTAK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YÖK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KOSGEB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TPE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TTGV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TOBB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Teknoloji Geliştirme Bölgeleri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Üniversiteler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tr-TR" sz="2800" b="0" dirty="0" smtClean="0"/>
              <a:t>Teknoloji </a:t>
            </a:r>
            <a:r>
              <a:rPr lang="tr-TR" sz="2800" dirty="0"/>
              <a:t> </a:t>
            </a:r>
            <a:r>
              <a:rPr lang="tr-TR" sz="2800" b="0" dirty="0" smtClean="0"/>
              <a:t>Transfer Ofisleri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892551" y="4906535"/>
            <a:ext cx="7488832" cy="120032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Tarih		:  </a:t>
            </a:r>
            <a:r>
              <a:rPr lang="tr-TR" sz="2400" dirty="0">
                <a:latin typeface="Cambria Math" pitchFamily="18" charset="0"/>
                <a:ea typeface="Cambria Math" pitchFamily="18" charset="0"/>
              </a:rPr>
              <a:t>29 Şubat 2012</a:t>
            </a:r>
          </a:p>
          <a:p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Yer		:  TOBB </a:t>
            </a:r>
            <a:r>
              <a:rPr lang="tr-TR" sz="2400" dirty="0">
                <a:latin typeface="Cambria Math" pitchFamily="18" charset="0"/>
                <a:ea typeface="Cambria Math" pitchFamily="18" charset="0"/>
              </a:rPr>
              <a:t>Sosyal Tesisleri </a:t>
            </a:r>
            <a:endParaRPr lang="tr-TR" sz="24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Katılımcılar	:  Çalışanlar </a:t>
            </a:r>
            <a:r>
              <a:rPr lang="tr-TR" sz="2400" dirty="0">
                <a:latin typeface="Cambria Math" pitchFamily="18" charset="0"/>
                <a:ea typeface="Cambria Math" pitchFamily="18" charset="0"/>
              </a:rPr>
              <a:t>ve 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Yöneticiler (112 kişi)</a:t>
            </a:r>
            <a:endParaRPr lang="tr-TR" sz="2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408712" cy="778098"/>
          </a:xfrm>
        </p:spPr>
        <p:txBody>
          <a:bodyPr>
            <a:normAutofit/>
          </a:bodyPr>
          <a:lstStyle/>
          <a:p>
            <a:r>
              <a:rPr lang="tr-TR" sz="4000" b="1" dirty="0"/>
              <a:t>AUTM </a:t>
            </a:r>
            <a:r>
              <a:rPr lang="tr-TR" sz="4000" b="1" dirty="0" smtClean="0"/>
              <a:t> - ÜSİMP İşbirliği</a:t>
            </a:r>
            <a:endParaRPr lang="tr-TR" sz="4000" b="1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1217"/>
            <a:ext cx="5224725" cy="277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154" y="3733774"/>
            <a:ext cx="486568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63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Amaç</a:t>
            </a:r>
          </a:p>
        </p:txBody>
      </p:sp>
      <p:sp>
        <p:nvSpPr>
          <p:cNvPr id="5123" name="İçerik Yer Tutucusu 2"/>
          <p:cNvSpPr>
            <a:spLocks noGrp="1"/>
          </p:cNvSpPr>
          <p:nvPr>
            <p:ph idx="1"/>
          </p:nvPr>
        </p:nvSpPr>
        <p:spPr>
          <a:xfrm>
            <a:off x="827584" y="1628800"/>
            <a:ext cx="7632848" cy="417646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Teknoloji transferi ve uygulamaları konusunda bilgi alışverişi sağlamak,</a:t>
            </a:r>
          </a:p>
          <a:p>
            <a:r>
              <a:rPr lang="tr-TR" sz="2800" dirty="0" smtClean="0"/>
              <a:t>Teknoloji transferi, SMH ve lisanslama konularında seminer ve eğitimler düzenlemek,</a:t>
            </a:r>
          </a:p>
          <a:p>
            <a:r>
              <a:rPr lang="tr-TR" sz="2800" dirty="0" smtClean="0"/>
              <a:t>Personel değişimi ve staj programları oluşturmak,</a:t>
            </a:r>
          </a:p>
          <a:p>
            <a:r>
              <a:rPr lang="tr-TR" sz="2800" dirty="0" smtClean="0"/>
              <a:t>Teknoloji Transfer Ofislerin kurulması sürecinde işbirliği faaliyetlerinde bulunmak,</a:t>
            </a:r>
          </a:p>
          <a:p>
            <a:endParaRPr lang="tr-TR" sz="2000" dirty="0" smtClean="0"/>
          </a:p>
          <a:p>
            <a:pPr>
              <a:buFont typeface="Monotype Sorts" pitchFamily="2" charset="2"/>
              <a:buNone/>
            </a:pPr>
            <a:endParaRPr lang="tr-TR" sz="2000" dirty="0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60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497281" y="2780928"/>
            <a:ext cx="8208912" cy="156966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Cambria Math" pitchFamily="18" charset="0"/>
                <a:ea typeface="Cambria Math" pitchFamily="18" charset="0"/>
              </a:rPr>
              <a:t>ÇALIŞTAY - 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ÜNİVERSİTE-SANAYİ İŞBİRLİĞİ MERKEZLERİ ZİRVESİ </a:t>
            </a:r>
          </a:p>
          <a:p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Teknoloji Geliştirme Bölgeleri Derneği ile</a:t>
            </a:r>
          </a:p>
          <a:p>
            <a:r>
              <a:rPr lang="fi-FI" sz="2400" dirty="0">
                <a:latin typeface="Cambria Math" pitchFamily="18" charset="0"/>
                <a:ea typeface="Cambria Math" pitchFamily="18" charset="0"/>
              </a:rPr>
              <a:t>27 Nisan 2012,   Ankara Sanayi </a:t>
            </a:r>
            <a:r>
              <a:rPr lang="fi-FI" sz="2400" dirty="0" smtClean="0">
                <a:latin typeface="Cambria Math" pitchFamily="18" charset="0"/>
                <a:ea typeface="Cambria Math" pitchFamily="18" charset="0"/>
              </a:rPr>
              <a:t>Odası</a:t>
            </a:r>
            <a:endParaRPr lang="tr-TR" sz="2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27167" y="4366509"/>
            <a:ext cx="8179026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b="1" dirty="0">
                <a:latin typeface="Cambria Math" pitchFamily="18" charset="0"/>
                <a:ea typeface="Cambria Math" pitchFamily="18" charset="0"/>
              </a:rPr>
              <a:t>Teknoloji Transfer Ofisleri "Eğitmenlerin Eğitimi" </a:t>
            </a:r>
            <a:r>
              <a:rPr lang="tr-TR" sz="2400" b="1" dirty="0" smtClean="0">
                <a:latin typeface="Cambria Math" pitchFamily="18" charset="0"/>
                <a:ea typeface="Cambria Math" pitchFamily="18" charset="0"/>
              </a:rPr>
              <a:t>Programı</a:t>
            </a:r>
          </a:p>
          <a:p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AUTM İle İşbirliği</a:t>
            </a:r>
          </a:p>
          <a:p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24- </a:t>
            </a:r>
            <a:r>
              <a:rPr lang="tr-TR" sz="2400" dirty="0">
                <a:latin typeface="Cambria Math" pitchFamily="18" charset="0"/>
                <a:ea typeface="Cambria Math" pitchFamily="18" charset="0"/>
              </a:rPr>
              <a:t>26 Mayıs 2012 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tarihlerinde, EBSO</a:t>
            </a:r>
          </a:p>
          <a:p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Inventıon D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sclosure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Assessment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, 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Intellectual Property Management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, (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Market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ng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And L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cenc</a:t>
            </a:r>
            <a:r>
              <a:rPr lang="tr-TR" sz="2400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ng</a:t>
            </a:r>
            <a:endParaRPr lang="tr-TR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92584" y="977471"/>
            <a:ext cx="8208912" cy="1800200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r>
              <a:rPr lang="tr-TR" dirty="0" smtClean="0">
                <a:latin typeface="Cambria Math" pitchFamily="18" charset="0"/>
                <a:ea typeface="Cambria Math" pitchFamily="18" charset="0"/>
              </a:rPr>
              <a:t>AR-GE </a:t>
            </a:r>
            <a:r>
              <a:rPr lang="tr-TR" dirty="0">
                <a:latin typeface="Cambria Math" pitchFamily="18" charset="0"/>
                <a:ea typeface="Cambria Math" pitchFamily="18" charset="0"/>
              </a:rPr>
              <a:t>MERKEZLERİ </a:t>
            </a:r>
            <a:r>
              <a:rPr lang="tr-TR" dirty="0" smtClean="0">
                <a:latin typeface="Cambria Math" pitchFamily="18" charset="0"/>
                <a:ea typeface="Cambria Math" pitchFamily="18" charset="0"/>
              </a:rPr>
              <a:t>SEMPOZYUMU</a:t>
            </a:r>
            <a:endParaRPr lang="tr-TR" dirty="0"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r>
              <a:rPr lang="tr-TR" dirty="0" smtClean="0">
                <a:latin typeface="Cambria Math" pitchFamily="18" charset="0"/>
                <a:ea typeface="Cambria Math" pitchFamily="18" charset="0"/>
              </a:rPr>
              <a:t>Adana </a:t>
            </a:r>
            <a:r>
              <a:rPr lang="tr-TR" dirty="0">
                <a:latin typeface="Cambria Math" pitchFamily="18" charset="0"/>
                <a:ea typeface="Cambria Math" pitchFamily="18" charset="0"/>
              </a:rPr>
              <a:t>Ticaret Odası, Adana Sanayi Odası, Adana Ticaret Borsası, Adana Organize Sanayi Bölgesi, </a:t>
            </a:r>
            <a:r>
              <a:rPr lang="tr-TR" dirty="0" smtClean="0">
                <a:latin typeface="Cambria Math" pitchFamily="18" charset="0"/>
                <a:ea typeface="Cambria Math" pitchFamily="18" charset="0"/>
              </a:rPr>
              <a:t>Adana </a:t>
            </a:r>
            <a:r>
              <a:rPr lang="tr-TR" dirty="0">
                <a:latin typeface="Cambria Math" pitchFamily="18" charset="0"/>
                <a:ea typeface="Cambria Math" pitchFamily="18" charset="0"/>
              </a:rPr>
              <a:t>ÜSAM </a:t>
            </a:r>
            <a:r>
              <a:rPr lang="tr-TR" dirty="0" smtClean="0">
                <a:latin typeface="Cambria Math" pitchFamily="18" charset="0"/>
                <a:ea typeface="Cambria Math" pitchFamily="18" charset="0"/>
              </a:rPr>
              <a:t>İşbirliği </a:t>
            </a:r>
            <a:endParaRPr lang="tr-TR" dirty="0"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spcBef>
                <a:spcPts val="100"/>
              </a:spcBef>
              <a:spcAft>
                <a:spcPts val="100"/>
              </a:spcAft>
            </a:pPr>
            <a:r>
              <a:rPr lang="tr-TR" dirty="0">
                <a:latin typeface="Cambria Math" pitchFamily="18" charset="0"/>
                <a:ea typeface="Cambria Math" pitchFamily="18" charset="0"/>
              </a:rPr>
              <a:t>10-11 Nisan </a:t>
            </a:r>
            <a:r>
              <a:rPr lang="tr-TR" dirty="0" smtClean="0">
                <a:latin typeface="Cambria Math" pitchFamily="18" charset="0"/>
                <a:ea typeface="Cambria Math" pitchFamily="18" charset="0"/>
              </a:rPr>
              <a:t>2012, Adana Organize Sanayi Bölgesi </a:t>
            </a:r>
          </a:p>
          <a:p>
            <a:pPr eaLnBrk="1" hangingPunct="1"/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282711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5760640" cy="1143000"/>
          </a:xfrm>
        </p:spPr>
        <p:txBody>
          <a:bodyPr/>
          <a:lstStyle/>
          <a:p>
            <a:pPr algn="l">
              <a:defRPr/>
            </a:pPr>
            <a:r>
              <a:rPr lang="tr-TR" b="1" dirty="0" smtClean="0"/>
              <a:t>Tartışılan Konular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Monotype Sorts" pitchFamily="2" charset="2"/>
              <a:buNone/>
            </a:pPr>
            <a:r>
              <a:rPr lang="tr-TR" dirty="0" smtClean="0"/>
              <a:t>Teknoloji Transfer Ofislerinin (TTO) </a:t>
            </a:r>
          </a:p>
          <a:p>
            <a:pPr marL="0" lvl="1" indent="-169164"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tr-TR" sz="3200" dirty="0" smtClean="0"/>
              <a:t> Yapısı ve Kuruluşu, </a:t>
            </a:r>
          </a:p>
          <a:p>
            <a:pPr marL="0" lvl="1" indent="-169164"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tr-TR" sz="3200" dirty="0" smtClean="0"/>
              <a:t> Yönetimi,</a:t>
            </a:r>
          </a:p>
          <a:p>
            <a:pPr marL="0" lvl="1" indent="-169164"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tr-TR" sz="3200" dirty="0" smtClean="0"/>
              <a:t> Sunacağı hizmetler ve görevleri, </a:t>
            </a:r>
          </a:p>
          <a:p>
            <a:pPr marL="0" lvl="1" indent="-169164"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tr-TR" sz="3200" dirty="0" smtClean="0"/>
              <a:t> İşlerliğinin sağlanması ve sürdürülebilirliği</a:t>
            </a:r>
            <a:endParaRPr lang="tr-TR" sz="3200" dirty="0"/>
          </a:p>
          <a:p>
            <a:pPr marL="0" lvl="1" indent="-169164">
              <a:spcBef>
                <a:spcPts val="600"/>
              </a:spcBef>
              <a:spcAft>
                <a:spcPts val="600"/>
              </a:spcAft>
              <a:buFont typeface="Arial" charset="0"/>
              <a:buAutoNum type="arabicPeriod"/>
            </a:pPr>
            <a:r>
              <a:rPr lang="tr-TR" sz="3200" dirty="0" smtClean="0"/>
              <a:t> </a:t>
            </a:r>
            <a:r>
              <a:rPr lang="tr-TR" sz="3200" b="1" dirty="0" smtClean="0"/>
              <a:t>Teknoloji Transfer Süreçleri </a:t>
            </a:r>
          </a:p>
          <a:p>
            <a:pPr marL="0" indent="0">
              <a:buFont typeface="Monotype Sorts" pitchFamily="2" charset="2"/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1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2023 VİZYONU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2023 yılında ülkemizin ilk 10 ekonomi arasına </a:t>
            </a:r>
            <a:r>
              <a:rPr lang="tr-TR" dirty="0" smtClean="0"/>
              <a:t>girebilmesi</a:t>
            </a:r>
          </a:p>
          <a:p>
            <a:r>
              <a:rPr lang="tr-TR" dirty="0" smtClean="0"/>
              <a:t>Diğer </a:t>
            </a:r>
            <a:r>
              <a:rPr lang="tr-TR" dirty="0"/>
              <a:t>ulusal </a:t>
            </a:r>
            <a:r>
              <a:rPr lang="tr-TR"/>
              <a:t>hedeflere </a:t>
            </a:r>
            <a:r>
              <a:rPr lang="tr-TR"/>
              <a:t>ulaşılabilmesi </a:t>
            </a:r>
            <a:endParaRPr lang="tr-TR" dirty="0" smtClean="0"/>
          </a:p>
          <a:p>
            <a:r>
              <a:rPr lang="tr-TR" dirty="0" smtClean="0"/>
              <a:t>Yerli </a:t>
            </a:r>
            <a:r>
              <a:rPr lang="tr-TR" dirty="0"/>
              <a:t>otomobil, </a:t>
            </a:r>
            <a:endParaRPr lang="tr-TR" dirty="0" smtClean="0"/>
          </a:p>
          <a:p>
            <a:r>
              <a:rPr lang="tr-TR" dirty="0" smtClean="0"/>
              <a:t>Y</a:t>
            </a:r>
            <a:r>
              <a:rPr lang="tr-TR" dirty="0" smtClean="0"/>
              <a:t>erli </a:t>
            </a:r>
            <a:r>
              <a:rPr lang="tr-TR" dirty="0"/>
              <a:t>uçak, </a:t>
            </a:r>
            <a:endParaRPr lang="tr-TR" dirty="0" smtClean="0"/>
          </a:p>
          <a:p>
            <a:r>
              <a:rPr lang="tr-TR" dirty="0" smtClean="0"/>
              <a:t>Y</a:t>
            </a:r>
            <a:r>
              <a:rPr lang="tr-TR" dirty="0" smtClean="0"/>
              <a:t>erli </a:t>
            </a:r>
            <a:r>
              <a:rPr lang="tr-TR" dirty="0"/>
              <a:t>helikopter </a:t>
            </a:r>
            <a:r>
              <a:rPr lang="tr-TR" dirty="0" smtClean="0"/>
              <a:t>vb.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7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124200" y="1524000"/>
            <a:ext cx="5826125" cy="5181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>
                  <a:alpha val="3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5100" y="1600200"/>
            <a:ext cx="2959100" cy="5105400"/>
          </a:xfrm>
          <a:prstGeom prst="rect">
            <a:avLst/>
          </a:prstGeom>
          <a:gradFill rotWithShape="1">
            <a:gsLst>
              <a:gs pos="0">
                <a:srgbClr val="0066FF">
                  <a:alpha val="30000"/>
                </a:srgb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175000" y="2157413"/>
            <a:ext cx="2844800" cy="1587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78163" y="4132263"/>
            <a:ext cx="30178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500" b="1" dirty="0" err="1">
                <a:solidFill>
                  <a:srgbClr val="FF3300"/>
                </a:solidFill>
              </a:rPr>
              <a:t>İş</a:t>
            </a:r>
            <a:r>
              <a:rPr lang="en-US" sz="1500" b="1" dirty="0">
                <a:solidFill>
                  <a:srgbClr val="FF3300"/>
                </a:solidFill>
              </a:rPr>
              <a:t> </a:t>
            </a:r>
            <a:r>
              <a:rPr lang="en-US" sz="1500" b="1" dirty="0" err="1">
                <a:solidFill>
                  <a:srgbClr val="FF3300"/>
                </a:solidFill>
              </a:rPr>
              <a:t>Strateji</a:t>
            </a:r>
            <a:r>
              <a:rPr lang="en-US" sz="1500" b="1" dirty="0">
                <a:solidFill>
                  <a:srgbClr val="FF3300"/>
                </a:solidFill>
              </a:rPr>
              <a:t> </a:t>
            </a:r>
            <a:r>
              <a:rPr lang="en-US" sz="1500" b="1" dirty="0" err="1">
                <a:solidFill>
                  <a:srgbClr val="FF3300"/>
                </a:solidFill>
                <a:latin typeface="Cambria Math" pitchFamily="18" charset="0"/>
                <a:ea typeface="Cambria Math" pitchFamily="18" charset="0"/>
              </a:rPr>
              <a:t>Kanıtı</a:t>
            </a:r>
            <a:endParaRPr lang="en-US" sz="1500" b="1" dirty="0">
              <a:solidFill>
                <a:srgbClr val="FF33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3550" y="4343400"/>
            <a:ext cx="27241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sz="1100" b="1">
                <a:solidFill>
                  <a:srgbClr val="000000"/>
                </a:solidFill>
              </a:rPr>
              <a:t>Araştırma &amp; Geliştirme Projeleri</a:t>
            </a:r>
            <a:r>
              <a:rPr lang="en-US" sz="1100" b="1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11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353175" y="3717925"/>
            <a:ext cx="2276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b="1">
                <a:solidFill>
                  <a:srgbClr val="990000"/>
                </a:solidFill>
              </a:rPr>
              <a:t>…</a:t>
            </a:r>
            <a:r>
              <a:rPr lang="tr-TR" b="1">
                <a:solidFill>
                  <a:srgbClr val="990000"/>
                </a:solidFill>
              </a:rPr>
              <a:t>Ü</a:t>
            </a:r>
            <a:r>
              <a:rPr lang="en-US" b="1">
                <a:solidFill>
                  <a:srgbClr val="990000"/>
                </a:solidFill>
              </a:rPr>
              <a:t>r</a:t>
            </a:r>
            <a:r>
              <a:rPr lang="tr-TR" b="1">
                <a:solidFill>
                  <a:srgbClr val="990000"/>
                </a:solidFill>
              </a:rPr>
              <a:t>ü</a:t>
            </a:r>
            <a:r>
              <a:rPr lang="en-US" b="1">
                <a:solidFill>
                  <a:srgbClr val="990000"/>
                </a:solidFill>
              </a:rPr>
              <a:t>nler</a:t>
            </a:r>
          </a:p>
          <a:p>
            <a:pPr algn="r" eaLnBrk="0" hangingPunct="0"/>
            <a:endParaRPr lang="en-US" b="1">
              <a:solidFill>
                <a:srgbClr val="990000"/>
              </a:solidFill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5334000" y="5470525"/>
            <a:ext cx="1066800" cy="919163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73" name="Freeform 9"/>
          <p:cNvSpPr>
            <a:spLocks/>
          </p:cNvSpPr>
          <p:nvPr/>
        </p:nvSpPr>
        <p:spPr bwMode="auto">
          <a:xfrm>
            <a:off x="5734050" y="5470525"/>
            <a:ext cx="2286000" cy="919163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74" name="Freeform 10"/>
          <p:cNvSpPr>
            <a:spLocks/>
          </p:cNvSpPr>
          <p:nvPr/>
        </p:nvSpPr>
        <p:spPr bwMode="auto">
          <a:xfrm>
            <a:off x="7410450" y="5468938"/>
            <a:ext cx="1066800" cy="919162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75" name="Freeform 11"/>
          <p:cNvSpPr>
            <a:spLocks/>
          </p:cNvSpPr>
          <p:nvPr/>
        </p:nvSpPr>
        <p:spPr bwMode="auto">
          <a:xfrm>
            <a:off x="7820025" y="5470525"/>
            <a:ext cx="1066800" cy="919163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734050" y="5478463"/>
            <a:ext cx="2752725" cy="9017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200400" y="1676400"/>
            <a:ext cx="27892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tr-TR" b="1" dirty="0" smtClean="0">
                <a:latin typeface="Cambria Math" pitchFamily="18" charset="0"/>
                <a:ea typeface="Cambria Math" pitchFamily="18" charset="0"/>
              </a:rPr>
              <a:t>DÖNÜŞÜM</a:t>
            </a:r>
            <a:r>
              <a:rPr lang="en-US" b="1" dirty="0" smtClean="0"/>
              <a:t> </a:t>
            </a:r>
            <a:r>
              <a:rPr lang="tr-TR" b="1" dirty="0" smtClean="0">
                <a:latin typeface="Cambria Math" pitchFamily="18" charset="0"/>
                <a:ea typeface="Cambria Math" pitchFamily="18" charset="0"/>
              </a:rPr>
              <a:t>AŞAMAS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I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181350" y="3725863"/>
            <a:ext cx="2819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b="1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Pekiştime</a:t>
            </a:r>
            <a:r>
              <a:rPr lang="en-US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Fonu</a:t>
            </a:r>
            <a:endParaRPr lang="en-US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3181350" y="2209800"/>
            <a:ext cx="2838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500" b="1">
                <a:solidFill>
                  <a:srgbClr val="FF3300"/>
                </a:solidFill>
              </a:rPr>
              <a:t>Teknolojik Kanıt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6015038" y="5724525"/>
            <a:ext cx="2295525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/>
              <a:t>Sanayi Tesvik Fonları, Şirketler,</a:t>
            </a:r>
            <a:br>
              <a:rPr lang="en-US" sz="1200" b="1"/>
            </a:br>
            <a:r>
              <a:rPr lang="en-US" sz="1200" b="1"/>
              <a:t>Vakıflar, Şahıslar…</a:t>
            </a:r>
          </a:p>
          <a:p>
            <a:pPr algn="ctr" eaLnBrk="0" hangingPunct="0"/>
            <a:endParaRPr lang="en-US" sz="1200" b="1"/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 rot="10800000">
            <a:off x="3981450" y="2697163"/>
            <a:ext cx="1295400" cy="990600"/>
          </a:xfrm>
          <a:prstGeom prst="flowChartOnlineStorage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4337050" y="3040063"/>
            <a:ext cx="742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/>
              <a:t>Deneme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 rot="10800000">
            <a:off x="4829175" y="2697163"/>
            <a:ext cx="2714625" cy="990600"/>
          </a:xfrm>
          <a:prstGeom prst="flowChartOnlineStorag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 rot="10800000">
            <a:off x="7124700" y="2697163"/>
            <a:ext cx="1752600" cy="990600"/>
          </a:xfrm>
          <a:prstGeom prst="flowChartOnlineStorag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337050" y="3678238"/>
            <a:ext cx="333375" cy="15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4381500" y="35353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4552950" y="3506788"/>
            <a:ext cx="352425" cy="762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7239000" y="309721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7429500" y="3173413"/>
            <a:ext cx="3810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5210175" y="3125788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400675" y="3201988"/>
            <a:ext cx="238125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7843838" y="2844800"/>
            <a:ext cx="9112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tr-TR" sz="1400" b="1">
                <a:solidFill>
                  <a:srgbClr val="000000"/>
                </a:solidFill>
              </a:rPr>
              <a:t>İ</a:t>
            </a:r>
            <a:r>
              <a:rPr lang="en-US" sz="1400" b="1">
                <a:solidFill>
                  <a:srgbClr val="000000"/>
                </a:solidFill>
              </a:rPr>
              <a:t>malat</a:t>
            </a:r>
            <a:r>
              <a:rPr lang="tr-TR" sz="1400" b="1">
                <a:solidFill>
                  <a:srgbClr val="000000"/>
                </a:solidFill>
              </a:rPr>
              <a:t>,</a:t>
            </a:r>
            <a:endParaRPr lang="en-US" sz="1400" b="1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1400" b="1">
                <a:solidFill>
                  <a:srgbClr val="000000"/>
                </a:solidFill>
              </a:rPr>
              <a:t>Pazarlama</a:t>
            </a:r>
            <a:r>
              <a:rPr lang="tr-TR" sz="900" b="1">
                <a:solidFill>
                  <a:srgbClr val="000000"/>
                </a:solidFill>
              </a:rPr>
              <a:t>,</a:t>
            </a:r>
            <a:endParaRPr lang="en-US" sz="900" b="1">
              <a:solidFill>
                <a:srgbClr val="000000"/>
              </a:solidFill>
            </a:endParaRPr>
          </a:p>
          <a:p>
            <a:pPr algn="ctr" eaLnBrk="0" hangingPunct="0"/>
            <a:r>
              <a:rPr lang="en-US" sz="1400" b="1">
                <a:solidFill>
                  <a:srgbClr val="000000"/>
                </a:solidFill>
              </a:rPr>
              <a:t>&amp;</a:t>
            </a:r>
            <a:r>
              <a:rPr lang="tr-TR" sz="1400" b="1">
                <a:solidFill>
                  <a:srgbClr val="000000"/>
                </a:solidFill>
              </a:rPr>
              <a:t> Satış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76200" y="2925763"/>
            <a:ext cx="762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tr-TR" sz="1400" b="1">
                <a:solidFill>
                  <a:srgbClr val="000000"/>
                </a:solidFill>
              </a:rPr>
              <a:t>Eylem</a:t>
            </a:r>
          </a:p>
          <a:p>
            <a:pPr algn="ctr" eaLnBrk="0" hangingPunct="0"/>
            <a:r>
              <a:rPr lang="tr-TR" sz="1400" b="1">
                <a:solidFill>
                  <a:srgbClr val="000000"/>
                </a:solidFill>
              </a:rPr>
              <a:t>Planı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 rot="10800000">
            <a:off x="1809750" y="2697163"/>
            <a:ext cx="1590675" cy="990600"/>
          </a:xfrm>
          <a:prstGeom prst="flowChartOnlineStorage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tIns="0" anchorCtr="1"/>
          <a:lstStyle/>
          <a:p>
            <a:pPr algn="r"/>
            <a:r>
              <a:rPr lang="en-US" sz="1400"/>
              <a:t>               </a:t>
            </a:r>
            <a:endParaRPr lang="en-US" sz="1400" b="1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952500" y="35353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 rot="5400000">
            <a:off x="1085056" y="1772444"/>
            <a:ext cx="2173288" cy="2819400"/>
          </a:xfrm>
          <a:prstGeom prst="triangle">
            <a:avLst>
              <a:gd name="adj" fmla="val 50000"/>
            </a:avLst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97" name="Oval 33"/>
          <p:cNvSpPr>
            <a:spLocks noChangeArrowheads="1"/>
          </p:cNvSpPr>
          <p:nvPr/>
        </p:nvSpPr>
        <p:spPr bwMode="auto">
          <a:xfrm>
            <a:off x="762000" y="3524250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1562100" y="36115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952500" y="38401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342900" y="3602038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1257300" y="3449638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723900" y="26209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571500" y="22399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1028700" y="26971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495300" y="33829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419100" y="26971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952500" y="24685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1308" name="Group 44"/>
          <p:cNvGrpSpPr>
            <a:grpSpLocks/>
          </p:cNvGrpSpPr>
          <p:nvPr/>
        </p:nvGrpSpPr>
        <p:grpSpPr bwMode="auto">
          <a:xfrm rot="1245201">
            <a:off x="1600200" y="2697163"/>
            <a:ext cx="571500" cy="152400"/>
            <a:chOff x="1008" y="2688"/>
            <a:chExt cx="360" cy="96"/>
          </a:xfrm>
        </p:grpSpPr>
        <p:sp>
          <p:nvSpPr>
            <p:cNvPr id="11309" name="Oval 45"/>
            <p:cNvSpPr>
              <a:spLocks noChangeArrowheads="1"/>
            </p:cNvSpPr>
            <p:nvPr/>
          </p:nvSpPr>
          <p:spPr bwMode="auto">
            <a:xfrm>
              <a:off x="1008" y="2688"/>
              <a:ext cx="96" cy="9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0" name="Line 46"/>
            <p:cNvSpPr>
              <a:spLocks noChangeShapeType="1"/>
            </p:cNvSpPr>
            <p:nvPr/>
          </p:nvSpPr>
          <p:spPr bwMode="auto">
            <a:xfrm>
              <a:off x="1128" y="2736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1311" name="Group 47"/>
          <p:cNvGrpSpPr>
            <a:grpSpLocks/>
          </p:cNvGrpSpPr>
          <p:nvPr/>
        </p:nvGrpSpPr>
        <p:grpSpPr bwMode="auto">
          <a:xfrm>
            <a:off x="1676400" y="3001963"/>
            <a:ext cx="571500" cy="152400"/>
            <a:chOff x="1008" y="2688"/>
            <a:chExt cx="360" cy="96"/>
          </a:xfrm>
        </p:grpSpPr>
        <p:sp>
          <p:nvSpPr>
            <p:cNvPr id="11312" name="Oval 48"/>
            <p:cNvSpPr>
              <a:spLocks noChangeArrowheads="1"/>
            </p:cNvSpPr>
            <p:nvPr/>
          </p:nvSpPr>
          <p:spPr bwMode="auto">
            <a:xfrm>
              <a:off x="1008" y="2688"/>
              <a:ext cx="96" cy="9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3" name="Line 49"/>
            <p:cNvSpPr>
              <a:spLocks noChangeShapeType="1"/>
            </p:cNvSpPr>
            <p:nvPr/>
          </p:nvSpPr>
          <p:spPr bwMode="auto">
            <a:xfrm>
              <a:off x="1128" y="2736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1314" name="Group 50"/>
          <p:cNvGrpSpPr>
            <a:grpSpLocks/>
          </p:cNvGrpSpPr>
          <p:nvPr/>
        </p:nvGrpSpPr>
        <p:grpSpPr bwMode="auto">
          <a:xfrm rot="-859363">
            <a:off x="1676400" y="3306763"/>
            <a:ext cx="571500" cy="152400"/>
            <a:chOff x="1008" y="2688"/>
            <a:chExt cx="360" cy="96"/>
          </a:xfrm>
        </p:grpSpPr>
        <p:sp>
          <p:nvSpPr>
            <p:cNvPr id="11315" name="Oval 51"/>
            <p:cNvSpPr>
              <a:spLocks noChangeArrowheads="1"/>
            </p:cNvSpPr>
            <p:nvPr/>
          </p:nvSpPr>
          <p:spPr bwMode="auto">
            <a:xfrm>
              <a:off x="1008" y="2688"/>
              <a:ext cx="96" cy="9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16" name="Line 52"/>
            <p:cNvSpPr>
              <a:spLocks noChangeShapeType="1"/>
            </p:cNvSpPr>
            <p:nvPr/>
          </p:nvSpPr>
          <p:spPr bwMode="auto">
            <a:xfrm>
              <a:off x="1128" y="2736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609600" y="2857500"/>
            <a:ext cx="121126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0000"/>
                </a:solidFill>
              </a:rPr>
              <a:t>Temel ve Uygulamalı Araştırma</a:t>
            </a:r>
            <a:endParaRPr lang="en-US" sz="3600" b="1">
              <a:solidFill>
                <a:srgbClr val="FC0128"/>
              </a:solidFill>
            </a:endParaRP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2171700" y="3071813"/>
            <a:ext cx="9699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0000"/>
                </a:solidFill>
              </a:rPr>
              <a:t>Prototip</a:t>
            </a:r>
          </a:p>
        </p:txBody>
      </p:sp>
      <p:sp>
        <p:nvSpPr>
          <p:cNvPr id="11319" name="Freeform 55"/>
          <p:cNvSpPr>
            <a:spLocks/>
          </p:cNvSpPr>
          <p:nvPr/>
        </p:nvSpPr>
        <p:spPr bwMode="auto">
          <a:xfrm>
            <a:off x="838200" y="5481638"/>
            <a:ext cx="1066800" cy="919162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320" name="Freeform 56"/>
          <p:cNvSpPr>
            <a:spLocks/>
          </p:cNvSpPr>
          <p:nvPr/>
        </p:nvSpPr>
        <p:spPr bwMode="auto">
          <a:xfrm>
            <a:off x="1238250" y="5481638"/>
            <a:ext cx="2286000" cy="919162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321" name="Freeform 57"/>
          <p:cNvSpPr>
            <a:spLocks/>
          </p:cNvSpPr>
          <p:nvPr/>
        </p:nvSpPr>
        <p:spPr bwMode="auto">
          <a:xfrm>
            <a:off x="2914650" y="5480050"/>
            <a:ext cx="1066800" cy="919163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322" name="Freeform 58"/>
          <p:cNvSpPr>
            <a:spLocks/>
          </p:cNvSpPr>
          <p:nvPr/>
        </p:nvSpPr>
        <p:spPr bwMode="auto">
          <a:xfrm>
            <a:off x="2914650" y="5481638"/>
            <a:ext cx="1066800" cy="919162"/>
          </a:xfrm>
          <a:custGeom>
            <a:avLst/>
            <a:gdLst>
              <a:gd name="T0" fmla="*/ 899 w 1199"/>
              <a:gd name="T1" fmla="*/ 0 h 564"/>
              <a:gd name="T2" fmla="*/ 0 w 1199"/>
              <a:gd name="T3" fmla="*/ 0 h 564"/>
              <a:gd name="T4" fmla="*/ 299 w 1199"/>
              <a:gd name="T5" fmla="*/ 282 h 564"/>
              <a:gd name="T6" fmla="*/ 0 w 1199"/>
              <a:gd name="T7" fmla="*/ 564 h 564"/>
              <a:gd name="T8" fmla="*/ 899 w 1199"/>
              <a:gd name="T9" fmla="*/ 564 h 564"/>
              <a:gd name="T10" fmla="*/ 1199 w 1199"/>
              <a:gd name="T11" fmla="*/ 282 h 564"/>
              <a:gd name="T12" fmla="*/ 899 w 1199"/>
              <a:gd name="T13" fmla="*/ 0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99" h="564">
                <a:moveTo>
                  <a:pt x="899" y="0"/>
                </a:moveTo>
                <a:lnTo>
                  <a:pt x="0" y="0"/>
                </a:lnTo>
                <a:lnTo>
                  <a:pt x="299" y="282"/>
                </a:lnTo>
                <a:lnTo>
                  <a:pt x="0" y="564"/>
                </a:lnTo>
                <a:lnTo>
                  <a:pt x="899" y="564"/>
                </a:lnTo>
                <a:lnTo>
                  <a:pt x="1199" y="282"/>
                </a:lnTo>
                <a:lnTo>
                  <a:pt x="899" y="0"/>
                </a:lnTo>
                <a:close/>
              </a:path>
            </a:pathLst>
          </a:custGeom>
          <a:solidFill>
            <a:srgbClr val="C0C0C0"/>
          </a:solidFill>
          <a:ln w="1905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1323" name="Rectangle 59"/>
          <p:cNvSpPr>
            <a:spLocks noChangeArrowheads="1"/>
          </p:cNvSpPr>
          <p:nvPr/>
        </p:nvSpPr>
        <p:spPr bwMode="auto">
          <a:xfrm>
            <a:off x="1238250" y="5489575"/>
            <a:ext cx="2286000" cy="9017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76200" y="5807075"/>
            <a:ext cx="10668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tr-TR" sz="1200" b="1">
                <a:solidFill>
                  <a:srgbClr val="000000"/>
                </a:solidFill>
              </a:rPr>
              <a:t>Sermaye</a:t>
            </a: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1212850" y="5746750"/>
            <a:ext cx="2579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0000"/>
                </a:solidFill>
              </a:rPr>
              <a:t>Kamu, Yerel ve Bölgesel Kaynaklar,</a:t>
            </a:r>
            <a:br>
              <a:rPr lang="en-US" sz="1200" b="1">
                <a:solidFill>
                  <a:srgbClr val="000000"/>
                </a:solidFill>
              </a:rPr>
            </a:br>
            <a:r>
              <a:rPr lang="en-US" sz="1200" b="1">
                <a:solidFill>
                  <a:srgbClr val="000000"/>
                </a:solidFill>
              </a:rPr>
              <a:t> Şirket ArGe, Özel Vakıflar…</a:t>
            </a:r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5476875" y="3678238"/>
            <a:ext cx="333375" cy="1587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1327" name="Group 63"/>
          <p:cNvGrpSpPr>
            <a:grpSpLocks/>
          </p:cNvGrpSpPr>
          <p:nvPr/>
        </p:nvGrpSpPr>
        <p:grpSpPr bwMode="auto">
          <a:xfrm rot="420076">
            <a:off x="5591175" y="3525838"/>
            <a:ext cx="523875" cy="180975"/>
            <a:chOff x="3510" y="1884"/>
            <a:chExt cx="330" cy="114"/>
          </a:xfrm>
        </p:grpSpPr>
        <p:sp>
          <p:nvSpPr>
            <p:cNvPr id="11328" name="Oval 64"/>
            <p:cNvSpPr>
              <a:spLocks noChangeArrowheads="1"/>
            </p:cNvSpPr>
            <p:nvPr/>
          </p:nvSpPr>
          <p:spPr bwMode="auto">
            <a:xfrm>
              <a:off x="3510" y="1902"/>
              <a:ext cx="96" cy="9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29" name="Line 65"/>
            <p:cNvSpPr>
              <a:spLocks noChangeShapeType="1"/>
            </p:cNvSpPr>
            <p:nvPr/>
          </p:nvSpPr>
          <p:spPr bwMode="auto">
            <a:xfrm flipV="1">
              <a:off x="3618" y="1884"/>
              <a:ext cx="222" cy="4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330" name="Line 66"/>
          <p:cNvSpPr>
            <a:spLocks noChangeShapeType="1"/>
          </p:cNvSpPr>
          <p:nvPr/>
        </p:nvSpPr>
        <p:spPr bwMode="auto">
          <a:xfrm flipV="1">
            <a:off x="4327525" y="3614738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 flipV="1">
            <a:off x="4683125" y="3621088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 flipV="1">
            <a:off x="5467350" y="3614738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 flipV="1">
            <a:off x="5822950" y="3621088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1334" name="Group 70"/>
          <p:cNvGrpSpPr>
            <a:grpSpLocks/>
          </p:cNvGrpSpPr>
          <p:nvPr/>
        </p:nvGrpSpPr>
        <p:grpSpPr bwMode="auto">
          <a:xfrm rot="317528">
            <a:off x="6076950" y="2773363"/>
            <a:ext cx="571500" cy="152400"/>
            <a:chOff x="1008" y="2688"/>
            <a:chExt cx="360" cy="96"/>
          </a:xfrm>
        </p:grpSpPr>
        <p:sp>
          <p:nvSpPr>
            <p:cNvPr id="11335" name="Oval 71"/>
            <p:cNvSpPr>
              <a:spLocks noChangeArrowheads="1"/>
            </p:cNvSpPr>
            <p:nvPr/>
          </p:nvSpPr>
          <p:spPr bwMode="auto">
            <a:xfrm>
              <a:off x="1008" y="2688"/>
              <a:ext cx="96" cy="9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1128" y="2736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6038850" y="1600200"/>
            <a:ext cx="0" cy="5029200"/>
          </a:xfrm>
          <a:prstGeom prst="line">
            <a:avLst/>
          </a:prstGeom>
          <a:noFill/>
          <a:ln w="38100" cap="rnd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 flipH="1">
            <a:off x="3143250" y="1600200"/>
            <a:ext cx="3175" cy="5029200"/>
          </a:xfrm>
          <a:prstGeom prst="line">
            <a:avLst/>
          </a:prstGeom>
          <a:noFill/>
          <a:ln w="38100" cap="rnd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39" name="Rectangle 75"/>
          <p:cNvSpPr>
            <a:spLocks noChangeArrowheads="1"/>
          </p:cNvSpPr>
          <p:nvPr/>
        </p:nvSpPr>
        <p:spPr bwMode="auto">
          <a:xfrm>
            <a:off x="5688013" y="2976563"/>
            <a:ext cx="14970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400" b="1">
                <a:solidFill>
                  <a:srgbClr val="000000"/>
                </a:solidFill>
              </a:rPr>
              <a:t>Endustri Prototipi</a:t>
            </a:r>
            <a:br>
              <a:rPr lang="en-US" sz="1400" b="1">
                <a:solidFill>
                  <a:srgbClr val="000000"/>
                </a:solidFill>
              </a:rPr>
            </a:br>
            <a:r>
              <a:rPr lang="en-US" sz="1400" b="1">
                <a:solidFill>
                  <a:srgbClr val="000000"/>
                </a:solidFill>
              </a:rPr>
              <a:t>Mevzuat Planı</a:t>
            </a:r>
          </a:p>
        </p:txBody>
      </p:sp>
      <p:sp>
        <p:nvSpPr>
          <p:cNvPr id="11340" name="Oval 76"/>
          <p:cNvSpPr>
            <a:spLocks noChangeArrowheads="1"/>
          </p:cNvSpPr>
          <p:nvPr/>
        </p:nvSpPr>
        <p:spPr bwMode="auto">
          <a:xfrm>
            <a:off x="244475" y="4346575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41" name="AutoShape 77"/>
          <p:cNvSpPr>
            <a:spLocks noChangeArrowheads="1"/>
          </p:cNvSpPr>
          <p:nvPr/>
        </p:nvSpPr>
        <p:spPr bwMode="auto">
          <a:xfrm rot="10800000">
            <a:off x="3105150" y="2697163"/>
            <a:ext cx="1085850" cy="990600"/>
          </a:xfrm>
          <a:prstGeom prst="flowChartOnlineStorage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>
            <a:off x="3543300" y="3679825"/>
            <a:ext cx="333375" cy="15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43" name="Oval 79"/>
          <p:cNvSpPr>
            <a:spLocks noChangeArrowheads="1"/>
          </p:cNvSpPr>
          <p:nvPr/>
        </p:nvSpPr>
        <p:spPr bwMode="auto">
          <a:xfrm>
            <a:off x="3686175" y="3535363"/>
            <a:ext cx="152400" cy="152400"/>
          </a:xfrm>
          <a:prstGeom prst="ellipse">
            <a:avLst/>
          </a:prstGeom>
          <a:solidFill>
            <a:srgbClr val="FF3300"/>
          </a:solidFill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1344" name="Group 80"/>
          <p:cNvGrpSpPr>
            <a:grpSpLocks/>
          </p:cNvGrpSpPr>
          <p:nvPr/>
        </p:nvGrpSpPr>
        <p:grpSpPr bwMode="auto">
          <a:xfrm>
            <a:off x="3076575" y="3106738"/>
            <a:ext cx="571500" cy="152400"/>
            <a:chOff x="1008" y="2688"/>
            <a:chExt cx="360" cy="96"/>
          </a:xfrm>
        </p:grpSpPr>
        <p:sp>
          <p:nvSpPr>
            <p:cNvPr id="11345" name="Oval 81"/>
            <p:cNvSpPr>
              <a:spLocks noChangeArrowheads="1"/>
            </p:cNvSpPr>
            <p:nvPr/>
          </p:nvSpPr>
          <p:spPr bwMode="auto">
            <a:xfrm>
              <a:off x="1008" y="2688"/>
              <a:ext cx="96" cy="9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46" name="Line 82"/>
            <p:cNvSpPr>
              <a:spLocks noChangeShapeType="1"/>
            </p:cNvSpPr>
            <p:nvPr/>
          </p:nvSpPr>
          <p:spPr bwMode="auto">
            <a:xfrm>
              <a:off x="1128" y="2736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347" name="Rectangle 83"/>
          <p:cNvSpPr>
            <a:spLocks noChangeArrowheads="1"/>
          </p:cNvSpPr>
          <p:nvPr/>
        </p:nvSpPr>
        <p:spPr bwMode="auto">
          <a:xfrm>
            <a:off x="3359150" y="2898775"/>
            <a:ext cx="7286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500" b="1"/>
              <a:t>Prototip</a:t>
            </a:r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 flipV="1">
            <a:off x="3530600" y="360521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 flipV="1">
            <a:off x="3886200" y="3611563"/>
            <a:ext cx="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 flipV="1">
            <a:off x="3867150" y="3506788"/>
            <a:ext cx="352425" cy="7620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grpSp>
        <p:nvGrpSpPr>
          <p:cNvPr id="11351" name="Group 87"/>
          <p:cNvGrpSpPr>
            <a:grpSpLocks/>
          </p:cNvGrpSpPr>
          <p:nvPr/>
        </p:nvGrpSpPr>
        <p:grpSpPr bwMode="auto">
          <a:xfrm rot="317528">
            <a:off x="4057650" y="2801938"/>
            <a:ext cx="571500" cy="152400"/>
            <a:chOff x="1008" y="2688"/>
            <a:chExt cx="360" cy="96"/>
          </a:xfrm>
        </p:grpSpPr>
        <p:sp>
          <p:nvSpPr>
            <p:cNvPr id="11352" name="Oval 88"/>
            <p:cNvSpPr>
              <a:spLocks noChangeArrowheads="1"/>
            </p:cNvSpPr>
            <p:nvPr/>
          </p:nvSpPr>
          <p:spPr bwMode="auto">
            <a:xfrm>
              <a:off x="1008" y="2688"/>
              <a:ext cx="96" cy="96"/>
            </a:xfrm>
            <a:prstGeom prst="ellipse">
              <a:avLst/>
            </a:prstGeom>
            <a:solidFill>
              <a:srgbClr val="FF3300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353" name="Line 89"/>
            <p:cNvSpPr>
              <a:spLocks noChangeShapeType="1"/>
            </p:cNvSpPr>
            <p:nvPr/>
          </p:nvSpPr>
          <p:spPr bwMode="auto">
            <a:xfrm>
              <a:off x="1128" y="2736"/>
              <a:ext cx="24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354" name="Rectangle 90"/>
          <p:cNvSpPr>
            <a:spLocks noChangeArrowheads="1"/>
          </p:cNvSpPr>
          <p:nvPr/>
        </p:nvSpPr>
        <p:spPr bwMode="auto">
          <a:xfrm>
            <a:off x="2613025" y="2684463"/>
            <a:ext cx="574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 b="1"/>
              <a:t>Besleme</a:t>
            </a:r>
          </a:p>
        </p:txBody>
      </p:sp>
      <p:sp>
        <p:nvSpPr>
          <p:cNvPr id="11355" name="Rectangle 91"/>
          <p:cNvSpPr>
            <a:spLocks noChangeArrowheads="1"/>
          </p:cNvSpPr>
          <p:nvPr/>
        </p:nvSpPr>
        <p:spPr bwMode="auto">
          <a:xfrm>
            <a:off x="2628900" y="3535363"/>
            <a:ext cx="57467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100" b="1"/>
              <a:t>Besleme</a:t>
            </a:r>
          </a:p>
        </p:txBody>
      </p:sp>
      <p:sp>
        <p:nvSpPr>
          <p:cNvPr id="11356" name="Rectangle 92"/>
          <p:cNvSpPr>
            <a:spLocks noChangeArrowheads="1"/>
          </p:cNvSpPr>
          <p:nvPr/>
        </p:nvSpPr>
        <p:spPr bwMode="auto">
          <a:xfrm>
            <a:off x="457200" y="1752600"/>
            <a:ext cx="1981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tr-TR" b="1">
                <a:solidFill>
                  <a:srgbClr val="990000"/>
                </a:solidFill>
              </a:rPr>
              <a:t>ArGe</a:t>
            </a:r>
            <a:r>
              <a:rPr lang="en-US" b="1">
                <a:solidFill>
                  <a:srgbClr val="990000"/>
                </a:solidFill>
              </a:rPr>
              <a:t>…</a:t>
            </a:r>
          </a:p>
        </p:txBody>
      </p:sp>
      <p:sp>
        <p:nvSpPr>
          <p:cNvPr id="11357" name="Rectangle 93"/>
          <p:cNvSpPr>
            <a:spLocks noChangeArrowheads="1"/>
          </p:cNvSpPr>
          <p:nvPr/>
        </p:nvSpPr>
        <p:spPr bwMode="auto">
          <a:xfrm>
            <a:off x="3173413" y="4419600"/>
            <a:ext cx="2789237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tr-TR" b="1"/>
              <a:t>İş</a:t>
            </a:r>
            <a:r>
              <a:rPr lang="en-US" b="1"/>
              <a:t> Plan</a:t>
            </a:r>
            <a:r>
              <a:rPr lang="tr-TR" b="1"/>
              <a:t>ı</a:t>
            </a:r>
            <a:endParaRPr lang="en-US" b="1"/>
          </a:p>
          <a:p>
            <a:pPr algn="r" eaLnBrk="0" hangingPunct="0"/>
            <a:r>
              <a:rPr lang="en-US" sz="1200" b="1"/>
              <a:t>Pazar Ara</a:t>
            </a:r>
            <a:r>
              <a:rPr lang="tr-TR" sz="1200" b="1"/>
              <a:t>ş</a:t>
            </a:r>
            <a:r>
              <a:rPr lang="en-US" sz="1200" b="1"/>
              <a:t>t</a:t>
            </a:r>
            <a:r>
              <a:rPr lang="tr-TR" sz="1200" b="1"/>
              <a:t>ı</a:t>
            </a:r>
            <a:r>
              <a:rPr lang="en-US" sz="1200" b="1"/>
              <a:t>rmas</a:t>
            </a:r>
            <a:r>
              <a:rPr lang="tr-TR" sz="1200" b="1"/>
              <a:t>ı</a:t>
            </a:r>
            <a:endParaRPr lang="en-US" sz="1200" b="1"/>
          </a:p>
          <a:p>
            <a:pPr algn="r" eaLnBrk="0" hangingPunct="0"/>
            <a:r>
              <a:rPr lang="en-US" sz="1200" b="1"/>
              <a:t>Fikri Mülkiyet</a:t>
            </a:r>
          </a:p>
          <a:p>
            <a:pPr algn="r" eaLnBrk="0" hangingPunct="0"/>
            <a:r>
              <a:rPr lang="en-US" sz="1200" b="1"/>
              <a:t>Onay ve İzin</a:t>
            </a:r>
          </a:p>
          <a:p>
            <a:pPr algn="r" eaLnBrk="0" hangingPunct="0"/>
            <a:r>
              <a:rPr lang="en-US" sz="1200" b="1"/>
              <a:t>Mevzuat…</a:t>
            </a:r>
          </a:p>
          <a:p>
            <a:pPr algn="ctr" eaLnBrk="0" hangingPunct="0"/>
            <a:endParaRPr lang="en-US" sz="800" b="1">
              <a:solidFill>
                <a:srgbClr val="167911"/>
              </a:solidFill>
            </a:endParaRPr>
          </a:p>
          <a:p>
            <a:pPr algn="ctr" eaLnBrk="0" hangingPunct="0"/>
            <a:r>
              <a:rPr lang="tr-TR" sz="1600" b="1">
                <a:solidFill>
                  <a:srgbClr val="167911"/>
                </a:solidFill>
              </a:rPr>
              <a:t>   </a:t>
            </a:r>
            <a:r>
              <a:rPr lang="en-US" sz="1600" b="1">
                <a:solidFill>
                  <a:srgbClr val="167911"/>
                </a:solidFill>
              </a:rPr>
              <a:t>Risk Paylaşımı </a:t>
            </a:r>
            <a:r>
              <a:rPr lang="en-US" sz="2000" b="1"/>
              <a:t>   </a:t>
            </a:r>
          </a:p>
        </p:txBody>
      </p:sp>
      <p:sp>
        <p:nvSpPr>
          <p:cNvPr id="11358" name="Rectangle 94"/>
          <p:cNvSpPr>
            <a:spLocks noChangeArrowheads="1"/>
          </p:cNvSpPr>
          <p:nvPr/>
        </p:nvSpPr>
        <p:spPr bwMode="auto">
          <a:xfrm>
            <a:off x="990600" y="4678363"/>
            <a:ext cx="1981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tr-TR" b="1">
                <a:solidFill>
                  <a:srgbClr val="0000D9"/>
                </a:solidFill>
              </a:rPr>
              <a:t>ÜNİVERSİTE</a:t>
            </a:r>
            <a:endParaRPr lang="en-US" b="1">
              <a:solidFill>
                <a:srgbClr val="0000D9"/>
              </a:solidFill>
            </a:endParaRPr>
          </a:p>
        </p:txBody>
      </p:sp>
      <p:sp>
        <p:nvSpPr>
          <p:cNvPr id="11359" name="Rectangle 95"/>
          <p:cNvSpPr>
            <a:spLocks noChangeArrowheads="1"/>
          </p:cNvSpPr>
          <p:nvPr/>
        </p:nvSpPr>
        <p:spPr bwMode="auto">
          <a:xfrm>
            <a:off x="5867400" y="4678363"/>
            <a:ext cx="1981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tr-TR" b="1">
                <a:solidFill>
                  <a:srgbClr val="FF0000"/>
                </a:solidFill>
              </a:rPr>
              <a:t>SANAYİ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360" name="Rectangle 96"/>
          <p:cNvSpPr>
            <a:spLocks noChangeArrowheads="1"/>
          </p:cNvSpPr>
          <p:nvPr/>
        </p:nvSpPr>
        <p:spPr bwMode="auto">
          <a:xfrm>
            <a:off x="38099" y="762000"/>
            <a:ext cx="89122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tr-TR" sz="3000" b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Bilginin </a:t>
            </a:r>
            <a:r>
              <a:rPr lang="en-US" sz="3000" b="1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Ürün</a:t>
            </a:r>
            <a:r>
              <a:rPr lang="tr-TR" sz="3000" b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/Hizmet</a:t>
            </a:r>
            <a:r>
              <a:rPr lang="en-US" sz="3000" b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e </a:t>
            </a:r>
            <a:r>
              <a:rPr lang="en-US" sz="3000" b="1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Dönüşüm</a:t>
            </a:r>
            <a:r>
              <a:rPr lang="en-US" sz="3000" b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Yol</a:t>
            </a:r>
            <a:r>
              <a:rPr lang="en-US" sz="3000" b="1" dirty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Haritas</a:t>
            </a:r>
            <a:r>
              <a:rPr lang="tr-TR" sz="3000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ı</a:t>
            </a:r>
          </a:p>
          <a:p>
            <a:r>
              <a:rPr lang="tr-TR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(Prof. Dr. Banu </a:t>
            </a:r>
            <a:r>
              <a:rPr lang="tr-TR" b="1" dirty="0" err="1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Onaral’dan</a:t>
            </a:r>
            <a:r>
              <a:rPr lang="tr-TR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> alıntı)</a:t>
            </a:r>
            <a:endParaRPr lang="en-US" b="1" dirty="0">
              <a:solidFill>
                <a:schemeClr val="tx2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361" name="Rectangle 97"/>
          <p:cNvSpPr>
            <a:spLocks noChangeArrowheads="1"/>
          </p:cNvSpPr>
          <p:nvPr/>
        </p:nvSpPr>
        <p:spPr bwMode="auto">
          <a:xfrm>
            <a:off x="1714500" y="152400"/>
            <a:ext cx="5905500" cy="53340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anchor="ctr"/>
          <a:lstStyle/>
          <a:p>
            <a:pPr algn="ctr"/>
            <a:r>
              <a:rPr lang="tr-TR" sz="2400" b="1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Kalkınma Ekosistemi</a:t>
            </a:r>
            <a:endParaRPr lang="en-US" sz="2400" b="1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15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0"/>
            <a:ext cx="6192688" cy="908720"/>
          </a:xfrm>
        </p:spPr>
        <p:txBody>
          <a:bodyPr>
            <a:normAutofit/>
          </a:bodyPr>
          <a:lstStyle/>
          <a:p>
            <a:r>
              <a:rPr lang="tr-TR" b="1" dirty="0" smtClean="0"/>
              <a:t>ANA GÖRÜŞLER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908720"/>
            <a:ext cx="8640960" cy="525658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100" b="0" dirty="0" smtClean="0"/>
              <a:t>Ülkemiz üniversitelerinin </a:t>
            </a:r>
            <a:r>
              <a:rPr lang="tr-TR" sz="2100" b="0" dirty="0"/>
              <a:t>ve sanayi kuruluşlarının, gelişmişlik, yetenek, beklenti ve alt yapı imkanları açısından </a:t>
            </a:r>
            <a:r>
              <a:rPr lang="tr-TR" sz="2100" dirty="0" smtClean="0"/>
              <a:t>farklılıklar </a:t>
            </a:r>
            <a:r>
              <a:rPr lang="tr-TR" sz="2100" dirty="0"/>
              <a:t>gösterdiği</a:t>
            </a:r>
            <a:r>
              <a:rPr lang="tr-TR" sz="2100" b="0" dirty="0"/>
              <a:t>,</a:t>
            </a:r>
          </a:p>
          <a:p>
            <a:pPr lvl="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100" b="0" dirty="0"/>
              <a:t>Ülkeler arasındaki </a:t>
            </a:r>
            <a:r>
              <a:rPr lang="tr-TR" sz="2100" b="0" dirty="0" err="1"/>
              <a:t>sosyo</a:t>
            </a:r>
            <a:r>
              <a:rPr lang="tr-TR" sz="2100" b="0" dirty="0"/>
              <a:t>-ekonomik yapı farklılıkları nedeniyle </a:t>
            </a:r>
            <a:r>
              <a:rPr lang="tr-TR" sz="2100" dirty="0"/>
              <a:t>başka ülkede </a:t>
            </a:r>
            <a:r>
              <a:rPr lang="tr-TR" sz="2100" b="0" dirty="0" smtClean="0"/>
              <a:t>başarılı bir </a:t>
            </a:r>
            <a:r>
              <a:rPr lang="tr-TR" sz="2100" b="0" dirty="0"/>
              <a:t>modelin ülkemizde de başarılı olma </a:t>
            </a:r>
            <a:r>
              <a:rPr lang="tr-TR" sz="2100" b="0" dirty="0" smtClean="0"/>
              <a:t>ihtimali tartışılır,</a:t>
            </a:r>
            <a:endParaRPr lang="tr-TR" sz="2100" b="0" dirty="0"/>
          </a:p>
          <a:p>
            <a:pPr lvl="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100" b="0" dirty="0" smtClean="0"/>
              <a:t>Kurulacak </a:t>
            </a:r>
            <a:r>
              <a:rPr lang="tr-TR" sz="2100" b="0" dirty="0" err="1"/>
              <a:t>TTO’ların</a:t>
            </a:r>
            <a:r>
              <a:rPr lang="tr-TR" sz="2100" b="0" dirty="0"/>
              <a:t> yapıları ile çalışma alanlarının </a:t>
            </a:r>
            <a:r>
              <a:rPr lang="tr-TR" sz="2100" dirty="0"/>
              <a:t>toplumsal yapımıza ve bölgelere özgü koşul ve ihtiyaçlara </a:t>
            </a:r>
            <a:r>
              <a:rPr lang="tr-TR" sz="2100" b="0" dirty="0"/>
              <a:t>göre </a:t>
            </a:r>
            <a:r>
              <a:rPr lang="tr-TR" sz="2100" b="0" dirty="0" smtClean="0"/>
              <a:t>belirlenmeli,</a:t>
            </a:r>
            <a:endParaRPr lang="tr-TR" sz="2100" b="0" dirty="0"/>
          </a:p>
          <a:p>
            <a:pPr lvl="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100" b="0" dirty="0"/>
              <a:t>Tek bir modelin, tüm ulusal, bölgesel ve yerel koşullarda başarılı olmasını ve ihtiyaçlara cevap verebilmesini </a:t>
            </a:r>
            <a:r>
              <a:rPr lang="tr-TR" sz="2100" b="0" dirty="0" smtClean="0"/>
              <a:t>beklemek </a:t>
            </a:r>
            <a:r>
              <a:rPr lang="tr-TR" sz="2100" dirty="0"/>
              <a:t>gerçekçi </a:t>
            </a:r>
            <a:r>
              <a:rPr lang="tr-TR" sz="2100" dirty="0" smtClean="0"/>
              <a:t>olmaz</a:t>
            </a:r>
            <a:r>
              <a:rPr lang="tr-TR" sz="2100" b="0" dirty="0" smtClean="0"/>
              <a:t>,</a:t>
            </a:r>
            <a:endParaRPr lang="tr-TR" sz="2100" b="0" dirty="0"/>
          </a:p>
          <a:p>
            <a:pPr lvl="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100" b="0" dirty="0" smtClean="0"/>
              <a:t>Mevcut </a:t>
            </a:r>
            <a:r>
              <a:rPr lang="tr-TR" sz="2100" b="0" dirty="0"/>
              <a:t>durumda işbirliğini </a:t>
            </a:r>
            <a:r>
              <a:rPr lang="tr-TR" sz="2100" b="0" dirty="0" smtClean="0"/>
              <a:t>engelleyen, </a:t>
            </a:r>
            <a:r>
              <a:rPr lang="tr-TR" sz="2100" b="0" dirty="0"/>
              <a:t>caydırıcı etkisi olan </a:t>
            </a:r>
            <a:r>
              <a:rPr lang="tr-TR" sz="2100" b="0" dirty="0" smtClean="0"/>
              <a:t>«</a:t>
            </a:r>
            <a:r>
              <a:rPr lang="tr-TR" sz="2100" b="0" dirty="0" err="1" smtClean="0"/>
              <a:t>kural»larda</a:t>
            </a:r>
            <a:r>
              <a:rPr lang="tr-TR" sz="2100" b="0" dirty="0" smtClean="0"/>
              <a:t> değişiklik </a:t>
            </a:r>
            <a:r>
              <a:rPr lang="tr-TR" sz="2100" b="0" dirty="0"/>
              <a:t>yapılarak </a:t>
            </a:r>
            <a:r>
              <a:rPr lang="tr-TR" sz="2100" dirty="0" smtClean="0"/>
              <a:t>ekosistem esnek </a:t>
            </a:r>
            <a:r>
              <a:rPr lang="tr-TR" sz="2100" dirty="0"/>
              <a:t>ve ön açan </a:t>
            </a:r>
            <a:r>
              <a:rPr lang="tr-TR" sz="2100" b="0" dirty="0"/>
              <a:t>bir yapıya </a:t>
            </a:r>
            <a:r>
              <a:rPr lang="tr-TR" sz="2100" b="0" dirty="0" smtClean="0"/>
              <a:t>kavuşturulmalı,</a:t>
            </a:r>
            <a:endParaRPr lang="tr-TR" sz="2100" b="0" dirty="0"/>
          </a:p>
          <a:p>
            <a:pPr lvl="0"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100" b="0" dirty="0" smtClean="0"/>
              <a:t>Yapısı </a:t>
            </a:r>
            <a:r>
              <a:rPr lang="tr-TR" sz="2100" b="0" dirty="0"/>
              <a:t>ve çalışma </a:t>
            </a:r>
            <a:r>
              <a:rPr lang="tr-TR" sz="2100" b="0" dirty="0" smtClean="0"/>
              <a:t>ilkeleri </a:t>
            </a:r>
            <a:r>
              <a:rPr lang="tr-TR" sz="2100" b="0" dirty="0"/>
              <a:t>belirlendikten sonra, </a:t>
            </a:r>
            <a:r>
              <a:rPr lang="tr-TR" sz="2100" b="0" dirty="0" smtClean="0"/>
              <a:t>verecekleri </a:t>
            </a:r>
            <a:r>
              <a:rPr lang="tr-TR" sz="2100" dirty="0"/>
              <a:t>modüler hizmetler </a:t>
            </a:r>
            <a:r>
              <a:rPr lang="tr-TR" sz="2100" b="0" dirty="0"/>
              <a:t>ile kullanılacak </a:t>
            </a:r>
            <a:r>
              <a:rPr lang="tr-TR" sz="2100" b="0" dirty="0" smtClean="0"/>
              <a:t>yöntemler </a:t>
            </a:r>
            <a:r>
              <a:rPr lang="tr-TR" sz="2100" b="0" dirty="0"/>
              <a:t>paydaşlarca </a:t>
            </a:r>
            <a:r>
              <a:rPr lang="tr-TR" sz="2100" b="0" dirty="0" smtClean="0"/>
              <a:t>belirlenmeli, </a:t>
            </a:r>
            <a:endParaRPr lang="tr-TR" sz="21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0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5256584" cy="1143000"/>
          </a:xfrm>
        </p:spPr>
        <p:txBody>
          <a:bodyPr/>
          <a:lstStyle/>
          <a:p>
            <a:pPr algn="l"/>
            <a:r>
              <a:rPr lang="tr-TR" b="1" dirty="0" smtClean="0"/>
              <a:t>Yapısı ve Kuruluşu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dirty="0" smtClean="0">
                <a:solidFill>
                  <a:srgbClr val="C00000"/>
                </a:solidFill>
                <a:cs typeface="+mj-cs"/>
              </a:rPr>
              <a:t>Kamu +</a:t>
            </a:r>
            <a:r>
              <a:rPr lang="tr-TR" dirty="0" smtClean="0"/>
              <a:t> Ü</a:t>
            </a:r>
            <a:r>
              <a:rPr lang="tr-TR" dirty="0" smtClean="0">
                <a:solidFill>
                  <a:srgbClr val="C00000"/>
                </a:solidFill>
                <a:cs typeface="+mj-cs"/>
              </a:rPr>
              <a:t>niversite</a:t>
            </a:r>
            <a:r>
              <a:rPr lang="tr-TR" dirty="0" smtClean="0"/>
              <a:t> + Ö</a:t>
            </a:r>
            <a:r>
              <a:rPr lang="tr-TR" dirty="0" smtClean="0">
                <a:solidFill>
                  <a:srgbClr val="C00000"/>
                </a:solidFill>
                <a:cs typeface="+mj-cs"/>
              </a:rPr>
              <a:t>zel Sektör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</a:p>
          <a:p>
            <a:pPr>
              <a:defRPr/>
            </a:pPr>
            <a:r>
              <a:rPr lang="tr-TR" dirty="0" smtClean="0"/>
              <a:t>Birlikte </a:t>
            </a:r>
            <a:r>
              <a:rPr lang="tr-TR" dirty="0"/>
              <a:t>etkin bir şekilde çalışabilecekleri bir yapıda </a:t>
            </a:r>
            <a:r>
              <a:rPr lang="tr-TR" dirty="0" smtClean="0"/>
              <a:t>oluşması</a:t>
            </a:r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tür </a:t>
            </a:r>
            <a:r>
              <a:rPr lang="tr-TR" dirty="0" smtClean="0"/>
              <a:t>yapılar </a:t>
            </a:r>
            <a:r>
              <a:rPr lang="tr-TR" dirty="0"/>
              <a:t>başlangıçta farklı paydaşların yer aldığı bir “</a:t>
            </a:r>
            <a:r>
              <a:rPr lang="tr-TR" dirty="0">
                <a:solidFill>
                  <a:srgbClr val="C00000"/>
                </a:solidFill>
                <a:cs typeface="+mj-cs"/>
              </a:rPr>
              <a:t>konsorsiyum</a:t>
            </a:r>
            <a:r>
              <a:rPr lang="tr-TR" dirty="0"/>
              <a:t>” olarak </a:t>
            </a:r>
            <a:r>
              <a:rPr lang="tr-TR" dirty="0" smtClean="0"/>
              <a:t>kurulması</a:t>
            </a:r>
          </a:p>
          <a:p>
            <a:pPr>
              <a:defRPr/>
            </a:pPr>
            <a:r>
              <a:rPr lang="tr-TR" dirty="0" smtClean="0"/>
              <a:t>Üniversite </a:t>
            </a:r>
            <a:r>
              <a:rPr lang="tr-TR" dirty="0"/>
              <a:t>mevzuatından ve süreçlerinden bağımsız olarak </a:t>
            </a:r>
            <a:r>
              <a:rPr lang="tr-TR" dirty="0" smtClean="0"/>
              <a:t>çalışabilmesi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27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5904656" cy="1143000"/>
          </a:xfrm>
        </p:spPr>
        <p:txBody>
          <a:bodyPr/>
          <a:lstStyle/>
          <a:p>
            <a:pPr algn="l"/>
            <a:r>
              <a:rPr lang="tr-TR" b="1" dirty="0" smtClean="0"/>
              <a:t>Yapısı ve Kuruluşu</a:t>
            </a:r>
          </a:p>
        </p:txBody>
      </p:sp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822960" y="1412776"/>
            <a:ext cx="7709480" cy="4464496"/>
          </a:xfrm>
        </p:spPr>
        <p:txBody>
          <a:bodyPr>
            <a:noAutofit/>
          </a:bodyPr>
          <a:lstStyle/>
          <a:p>
            <a:pPr algn="just"/>
            <a:r>
              <a:rPr lang="tr-TR" b="0" dirty="0" smtClean="0"/>
              <a:t>Kısa ve orta vadede gelir getirici yapılar olarak düşünülmemeleri gerekmekte</a:t>
            </a:r>
          </a:p>
          <a:p>
            <a:pPr algn="just"/>
            <a:r>
              <a:rPr lang="tr-TR" b="0" dirty="0" smtClean="0"/>
              <a:t>Kar getirecek birimler haline gelmesi çok uzun soluklu bir hedef olmalı</a:t>
            </a:r>
          </a:p>
          <a:p>
            <a:pPr algn="just"/>
            <a:r>
              <a:rPr lang="tr-TR" b="1" dirty="0" smtClean="0"/>
              <a:t>Bulunduğu bölgenin yapısı ve ihtiyaçları çerçevesinde gerekli görüldüğünde kar hedefi de gözetebilirler….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71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752528" cy="648072"/>
          </a:xfrm>
        </p:spPr>
        <p:txBody>
          <a:bodyPr>
            <a:normAutofit fontScale="90000"/>
          </a:bodyPr>
          <a:lstStyle/>
          <a:p>
            <a:pPr algn="just">
              <a:defRPr/>
            </a:pPr>
            <a:r>
              <a:rPr lang="tr-TR" sz="4000" b="1" dirty="0" smtClean="0"/>
              <a:t>Kriterler</a:t>
            </a:r>
            <a:endParaRPr lang="tr-TR" sz="4000" b="1" dirty="0"/>
          </a:p>
        </p:txBody>
      </p:sp>
      <p:sp>
        <p:nvSpPr>
          <p:cNvPr id="14339" name="İçerik Yer Tutucusu 2"/>
          <p:cNvSpPr>
            <a:spLocks noGrp="1"/>
          </p:cNvSpPr>
          <p:nvPr>
            <p:ph idx="1"/>
          </p:nvPr>
        </p:nvSpPr>
        <p:spPr>
          <a:xfrm>
            <a:off x="539552" y="836712"/>
            <a:ext cx="8064896" cy="532859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rgbClr val="C00000"/>
              </a:buClr>
              <a:buNone/>
            </a:pPr>
            <a:r>
              <a:rPr lang="tr-TR" sz="2400" b="1" u="sng" dirty="0" smtClean="0"/>
              <a:t>Bölgedeki üniversite ve sanayinin</a:t>
            </a:r>
            <a:r>
              <a:rPr lang="tr-TR" sz="2400" b="1" dirty="0" smtClean="0"/>
              <a:t>;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dirty="0" smtClean="0"/>
              <a:t>O</a:t>
            </a:r>
            <a:r>
              <a:rPr lang="tr-TR" sz="2400" b="0" dirty="0" smtClean="0"/>
              <a:t>lgunluk düzeyinin (proje sayısı, patent sayısı, devlet desteği alan firma sayısı vb.) </a:t>
            </a:r>
            <a:r>
              <a:rPr lang="tr-TR" sz="2400" b="0" dirty="0" err="1" smtClean="0"/>
              <a:t>TTO’lara</a:t>
            </a:r>
            <a:r>
              <a:rPr lang="tr-TR" sz="2400" b="0" dirty="0" smtClean="0"/>
              <a:t> ihtiyaç duyacak nitelikte olması,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Böyle bir </a:t>
            </a:r>
            <a:r>
              <a:rPr lang="tr-TR" sz="2400" b="0" dirty="0" err="1" smtClean="0"/>
              <a:t>arayüz</a:t>
            </a:r>
            <a:r>
              <a:rPr lang="tr-TR" sz="2400" b="0" dirty="0" smtClean="0"/>
              <a:t> yapısından beklentilerini ölçülebilir biçimde belirleyebilmiş olması,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Fikri Mülkiyet Hakları (FMH) sahipliğine ilişkin kuralların belirlenmiş olması,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err="1" smtClean="0"/>
              <a:t>TTO’lar</a:t>
            </a:r>
            <a:r>
              <a:rPr lang="tr-TR" sz="2400" b="0" dirty="0" smtClean="0"/>
              <a:t> için potansiyel oluşturması ve gerekli işlevlerin (FMH yönetimi, </a:t>
            </a:r>
            <a:r>
              <a:rPr lang="tr-TR" sz="2400" b="0" dirty="0" err="1" smtClean="0"/>
              <a:t>arayüz</a:t>
            </a:r>
            <a:r>
              <a:rPr lang="tr-TR" sz="2400" b="0" dirty="0" smtClean="0"/>
              <a:t>, yönlendirme) sağlanabilmesi, </a:t>
            </a:r>
          </a:p>
          <a:p>
            <a:pPr>
              <a:spcBef>
                <a:spcPts val="600"/>
              </a:spcBef>
              <a:buClr>
                <a:srgbClr val="C00000"/>
              </a:buClr>
            </a:pPr>
            <a:r>
              <a:rPr lang="tr-TR" sz="2400" b="1" dirty="0" smtClean="0"/>
              <a:t>Bilginin ticarileşme sürecinde her adımın finansmanını sağlayacak  yerel </a:t>
            </a:r>
            <a:r>
              <a:rPr lang="tr-TR" sz="2400" b="1" dirty="0"/>
              <a:t>ve ulusal risk sermayesi ve tohum sermayesi gibi </a:t>
            </a:r>
            <a:r>
              <a:rPr lang="tr-TR" sz="2400" b="1" dirty="0" smtClean="0"/>
              <a:t>mekanizmalar oluşturulabilmesi</a:t>
            </a:r>
          </a:p>
          <a:p>
            <a:pPr>
              <a:buFont typeface="Monotype Sorts" pitchFamily="2" charset="2"/>
              <a:buNone/>
            </a:pPr>
            <a:endParaRPr lang="tr-TR" sz="2400" dirty="0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38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5472608" cy="79208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tr-TR" b="1" dirty="0" smtClean="0"/>
              <a:t>Yönetim (Kamu)</a:t>
            </a:r>
            <a:endParaRPr lang="tr-TR" b="1" dirty="0"/>
          </a:p>
        </p:txBody>
      </p:sp>
      <p:sp>
        <p:nvSpPr>
          <p:cNvPr id="15363" name="İçerik Yer Tutucusu 2"/>
          <p:cNvSpPr>
            <a:spLocks noGrp="1"/>
          </p:cNvSpPr>
          <p:nvPr>
            <p:ph idx="1"/>
          </p:nvPr>
        </p:nvSpPr>
        <p:spPr>
          <a:xfrm>
            <a:off x="611560" y="908720"/>
            <a:ext cx="8280920" cy="504056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tr-TR" b="0" dirty="0" smtClean="0"/>
              <a:t>Kamunun yönlendirici değil kolaylaştırıcı olması</a:t>
            </a:r>
          </a:p>
          <a:p>
            <a:pPr>
              <a:spcAft>
                <a:spcPts val="600"/>
              </a:spcAft>
            </a:pPr>
            <a:r>
              <a:rPr lang="tr-TR" b="0" dirty="0" smtClean="0"/>
              <a:t>Yasal düzenlemelerin kısıtlamadan ziyade teşvik edici unsurları ön plana çıkartan özellikte olması</a:t>
            </a:r>
          </a:p>
          <a:p>
            <a:pPr>
              <a:spcAft>
                <a:spcPts val="600"/>
              </a:spcAft>
            </a:pPr>
            <a:r>
              <a:rPr lang="tr-TR" b="0" dirty="0" smtClean="0"/>
              <a:t>Kamu üniversitelerinin de TTO ve </a:t>
            </a:r>
            <a:r>
              <a:rPr lang="tr-TR" b="0" dirty="0" err="1" smtClean="0"/>
              <a:t>arayüz</a:t>
            </a:r>
            <a:r>
              <a:rPr lang="tr-TR" b="0" dirty="0" smtClean="0"/>
              <a:t> yapılarına tüzel kimliği ile ortak olabilmesi </a:t>
            </a:r>
          </a:p>
          <a:p>
            <a:pPr>
              <a:spcAft>
                <a:spcPts val="600"/>
              </a:spcAft>
            </a:pPr>
            <a:r>
              <a:rPr lang="tr-TR" b="1" dirty="0" smtClean="0"/>
              <a:t>Gerekli mevzuat düzenlemelerinin yapılması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08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İçerik Yer Tutucusu 2"/>
          <p:cNvSpPr>
            <a:spLocks noGrp="1"/>
          </p:cNvSpPr>
          <p:nvPr>
            <p:ph idx="1"/>
          </p:nvPr>
        </p:nvSpPr>
        <p:spPr>
          <a:xfrm>
            <a:off x="323528" y="831446"/>
            <a:ext cx="8568952" cy="551668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İletişim ve güven sorununun giderilmesi için gerekli çalışmaların yapılması ,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İki yönlü farkındalık ve bilgilendirme çalışmaları yapılması,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Araştırma konuları için fırsat farkındalığı ve yönlendirici cesaretlendirme sağlanması,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Sanayicinin başta </a:t>
            </a:r>
            <a:r>
              <a:rPr lang="tr-TR" sz="2400" b="0" dirty="0" err="1" smtClean="0"/>
              <a:t>yenileşim</a:t>
            </a:r>
            <a:r>
              <a:rPr lang="tr-TR" sz="2400" b="0" dirty="0" smtClean="0"/>
              <a:t> olmak üzere,  verimliliğin arttırılması, maliyetin azaltılması ve atık değerlendirilmesi konularındaki ihtiyaçlarına odaklanılması,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Piyasanın oluşturulabilmesi için sanayideki talebi tetikleyebilme ve talep yaratma konularında faaliyetler (proje yazılması, eğitimler verilmesi vb.) gerçekleştirilmesi,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tr-TR" sz="2400" b="0" dirty="0" smtClean="0"/>
              <a:t>Belediye ve yerel yönetimlerle birlikte çalışarak destek mekanizmalarının oluşturulması</a:t>
            </a:r>
            <a:endParaRPr lang="tr-TR" sz="2400" dirty="0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1475656" y="111366"/>
            <a:ext cx="6696744" cy="72576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tr-TR" sz="3600" b="1" dirty="0" smtClean="0"/>
              <a:t>Hizmetler </a:t>
            </a:r>
            <a:r>
              <a:rPr lang="tr-TR" sz="3600" b="1" dirty="0"/>
              <a:t>ve </a:t>
            </a:r>
            <a:r>
              <a:rPr lang="tr-TR" sz="3600" b="1" dirty="0" smtClean="0"/>
              <a:t>Görevler</a:t>
            </a:r>
            <a:endParaRPr lang="tr-TR" sz="36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71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İçerik Yer Tutucusu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47675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2800" b="1" u="sng" dirty="0" smtClean="0"/>
              <a:t>Dört ana modül altında </a:t>
            </a:r>
            <a:r>
              <a:rPr lang="tr-TR" sz="2800" b="0" dirty="0" smtClean="0"/>
              <a:t>:</a:t>
            </a:r>
          </a:p>
          <a:p>
            <a:pPr marL="573786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smtClean="0"/>
              <a:t>Farkındalık, Tanıtım, Bilgilendirme ve Eğitim    Desteği</a:t>
            </a:r>
          </a:p>
          <a:p>
            <a:pPr marL="573786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smtClean="0"/>
              <a:t>Proje Oluşturma, Alt Yapı, Danışmanlık ve Finansman Desteği</a:t>
            </a:r>
          </a:p>
          <a:p>
            <a:pPr marL="573786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err="1" smtClean="0"/>
              <a:t>Patentleme</a:t>
            </a:r>
            <a:r>
              <a:rPr lang="tr-TR" sz="2800" dirty="0" smtClean="0"/>
              <a:t>, Teknoloji Transferi ve Lisanslama   Hizmetleri</a:t>
            </a:r>
          </a:p>
          <a:p>
            <a:pPr marL="573786" lvl="2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sz="2800" dirty="0" smtClean="0"/>
              <a:t>Ticarileştirme ve Girişimcilik Hizmetleri</a:t>
            </a:r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1475656" y="365760"/>
            <a:ext cx="5760640" cy="54864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tr-TR" sz="3600" b="1" dirty="0" smtClean="0"/>
              <a:t>Hizmetler </a:t>
            </a:r>
            <a:r>
              <a:rPr lang="tr-TR" sz="3600" b="1" dirty="0"/>
              <a:t>ve </a:t>
            </a:r>
            <a:r>
              <a:rPr lang="tr-TR" sz="3600" b="1" dirty="0" smtClean="0"/>
              <a:t>Görevler (Gruplar)</a:t>
            </a:r>
            <a:endParaRPr lang="tr-TR" sz="36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609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768752" cy="100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4000" b="1" dirty="0" smtClean="0"/>
              <a:t>Sürdürülebilirlik</a:t>
            </a:r>
            <a:endParaRPr lang="tr-TR" sz="4000" b="1" dirty="0"/>
          </a:p>
        </p:txBody>
      </p:sp>
      <p:sp>
        <p:nvSpPr>
          <p:cNvPr id="20483" name="İçerik Yer Tutucusu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4920660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sz="2800" b="0" dirty="0" smtClean="0"/>
              <a:t>Kurulacak yapıların kar eden bir yapı olmaması sürekli kamu desteği ile besleneceği anlamına gelmemeli,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sz="2800" b="0" dirty="0" smtClean="0"/>
              <a:t>Belirli bir süre devlet tarafından desteklenmeli ve belirli bir sürenin sonunda kademeli olarak destek oranı (%75’den başlayarak) azaltılmalı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sz="2800" b="0" dirty="0" smtClean="0"/>
              <a:t>Uzun vadede de kar amacı güden bir yapıdan ziyade, kendi kendine yeten bir yapıya gelmesi hedeflenmeli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tr-TR" sz="2800" dirty="0" smtClean="0"/>
              <a:t>REKABET İÇİNE GİRMEMELİ….</a:t>
            </a:r>
            <a:endParaRPr lang="tr-TR" sz="2800" b="0" dirty="0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29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116632"/>
            <a:ext cx="6408712" cy="8640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b="1" dirty="0" smtClean="0"/>
              <a:t>ANA UNSURLAR</a:t>
            </a:r>
            <a:endParaRPr lang="tr-TR" sz="3600" b="1" dirty="0"/>
          </a:p>
        </p:txBody>
      </p:sp>
      <p:sp>
        <p:nvSpPr>
          <p:cNvPr id="21507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447856" cy="54006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tr-TR" sz="2000" dirty="0" err="1" smtClean="0"/>
              <a:t>TTO’ların</a:t>
            </a:r>
            <a:r>
              <a:rPr lang="tr-TR" sz="2000" dirty="0" smtClean="0"/>
              <a:t> kamu kaynakları ile finansal olarak desteklenen “Proje” </a:t>
            </a:r>
            <a:r>
              <a:rPr lang="tr-TR" sz="2000" dirty="0" err="1" smtClean="0"/>
              <a:t>ler</a:t>
            </a:r>
            <a:r>
              <a:rPr lang="tr-TR" sz="2000" dirty="0" smtClean="0"/>
              <a:t> olarak kurulması,</a:t>
            </a:r>
          </a:p>
          <a:p>
            <a:pPr>
              <a:buFont typeface="Arial" charset="0"/>
              <a:buChar char="•"/>
            </a:pPr>
            <a:r>
              <a:rPr lang="tr-TR" sz="2000" dirty="0" smtClean="0"/>
              <a:t>Üretilen hizmetlerin kalitesinin belirlenebilmesi için bir iç denetim mekanizması ile sürdürülebilir değerlendirme sistemlerinin oluşturulması,</a:t>
            </a:r>
          </a:p>
          <a:p>
            <a:pPr>
              <a:buFont typeface="Arial" charset="0"/>
              <a:buChar char="•"/>
            </a:pPr>
            <a:r>
              <a:rPr lang="tr-TR" sz="2000" dirty="0" smtClean="0"/>
              <a:t>Kamu desteğinin sürdürülebilmesi için, performansı belirleyecek patent sayısı, lisans gelirleri gibi nicel ölçütlerin yanında, işbirliği alışkanlığı, kültürü ve yapılan Ar-Ge’nin niteliği gibi nitel ölçütlerin de dikkate alınması,</a:t>
            </a:r>
          </a:p>
          <a:p>
            <a:pPr>
              <a:buFont typeface="Arial" charset="0"/>
              <a:buChar char="•"/>
            </a:pPr>
            <a:r>
              <a:rPr lang="tr-TR" sz="2000" dirty="0" err="1" smtClean="0"/>
              <a:t>TTO’lar</a:t>
            </a:r>
            <a:r>
              <a:rPr lang="tr-TR" sz="2000" dirty="0" smtClean="0"/>
              <a:t> hizmetlerini fiyatlandırabilmeli karşılığında fatura kesebilmeli,</a:t>
            </a:r>
          </a:p>
          <a:p>
            <a:pPr>
              <a:buFont typeface="Arial" charset="0"/>
              <a:buChar char="•"/>
            </a:pPr>
            <a:r>
              <a:rPr lang="tr-TR" sz="2000" dirty="0" err="1" smtClean="0"/>
              <a:t>TTO’lar</a:t>
            </a:r>
            <a:r>
              <a:rPr lang="tr-TR" sz="2000" dirty="0" smtClean="0"/>
              <a:t> test/analiz vb. kısa süreli hizmetleri verirken üniversite imkanlarından yararlanabilmesi (HER İKİ TARAF İÇİN DE KAZANÇ…),</a:t>
            </a:r>
          </a:p>
          <a:p>
            <a:pPr>
              <a:buFont typeface="Arial" charset="0"/>
              <a:buChar char="•"/>
            </a:pPr>
            <a:r>
              <a:rPr lang="tr-TR" sz="2000" dirty="0" err="1" smtClean="0"/>
              <a:t>TTO’ların</a:t>
            </a:r>
            <a:r>
              <a:rPr lang="tr-TR" sz="2000" dirty="0" smtClean="0"/>
              <a:t> elde edecekleri gelirlerin Üniversitelerin Döner Sermaye sistemlerine girmemesi,</a:t>
            </a:r>
          </a:p>
          <a:p>
            <a:pPr>
              <a:buFont typeface="Arial" charset="0"/>
              <a:buChar char="•"/>
            </a:pPr>
            <a:r>
              <a:rPr lang="tr-TR" sz="2000" dirty="0" err="1" smtClean="0"/>
              <a:t>TTO’lara</a:t>
            </a:r>
            <a:r>
              <a:rPr lang="tr-TR" sz="2000" dirty="0" smtClean="0"/>
              <a:t> yapılan katkıların bağış olarak değerlendirilmesi ve vergiden düşülebilmesi.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38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072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Ulusal Yenilik Sistemi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2023 </a:t>
            </a:r>
            <a:r>
              <a:rPr lang="tr-TR" dirty="0"/>
              <a:t>Yılı Hedefleri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Ülkemizde özel sektör </a:t>
            </a:r>
            <a:r>
              <a:rPr lang="tr-TR" dirty="0" smtClean="0"/>
              <a:t>Ar-Ge harcamaları 2004 </a:t>
            </a:r>
            <a:r>
              <a:rPr lang="tr-TR" dirty="0"/>
              <a:t>yılından </a:t>
            </a:r>
            <a:r>
              <a:rPr lang="tr-TR" dirty="0" smtClean="0"/>
              <a:t>bu yana artıyor:</a:t>
            </a:r>
          </a:p>
          <a:p>
            <a:pPr lvl="1"/>
            <a:r>
              <a:rPr lang="tr-TR" dirty="0" smtClean="0"/>
              <a:t>2008 </a:t>
            </a:r>
            <a:r>
              <a:rPr lang="tr-TR" dirty="0"/>
              <a:t>yılında ilk kez özel sektör Ar-Ge harcamaları yükseköğretim sektörü </a:t>
            </a:r>
            <a:r>
              <a:rPr lang="tr-TR" dirty="0" smtClean="0"/>
              <a:t>önüne geçti</a:t>
            </a:r>
          </a:p>
          <a:p>
            <a:pPr lvl="1"/>
            <a:r>
              <a:rPr lang="tr-TR" dirty="0" smtClean="0"/>
              <a:t>2009 </a:t>
            </a:r>
            <a:r>
              <a:rPr lang="tr-TR" dirty="0"/>
              <a:t>yılında yükseköğretim </a:t>
            </a:r>
            <a:r>
              <a:rPr lang="tr-TR" dirty="0" smtClean="0"/>
              <a:t>sektörü özel sektör </a:t>
            </a:r>
            <a:r>
              <a:rPr lang="tr-TR" dirty="0"/>
              <a:t>gerisinde </a:t>
            </a:r>
            <a:endParaRPr lang="tr-TR" dirty="0" smtClean="0"/>
          </a:p>
          <a:p>
            <a:pPr lvl="1"/>
            <a:r>
              <a:rPr lang="tr-TR" dirty="0" smtClean="0"/>
              <a:t>2010 </a:t>
            </a:r>
            <a:r>
              <a:rPr lang="tr-TR" dirty="0"/>
              <a:t>yılında tekrar </a:t>
            </a:r>
            <a:r>
              <a:rPr lang="tr-TR" dirty="0" smtClean="0"/>
              <a:t>yükselişte</a:t>
            </a:r>
          </a:p>
          <a:p>
            <a:r>
              <a:rPr lang="tr-TR" b="1" dirty="0" smtClean="0"/>
              <a:t>Ar-Ge </a:t>
            </a:r>
            <a:r>
              <a:rPr lang="tr-TR" b="1" dirty="0"/>
              <a:t>harcaması/GSYİH: % 3 </a:t>
            </a:r>
            <a:endParaRPr lang="tr-TR" b="1" dirty="0" smtClean="0"/>
          </a:p>
          <a:p>
            <a:r>
              <a:rPr lang="tr-TR" b="1" i="1" dirty="0" smtClean="0">
                <a:solidFill>
                  <a:srgbClr val="002060"/>
                </a:solidFill>
              </a:rPr>
              <a:t>Özel </a:t>
            </a:r>
            <a:r>
              <a:rPr lang="tr-TR" b="1" i="1" dirty="0">
                <a:solidFill>
                  <a:srgbClr val="002060"/>
                </a:solidFill>
              </a:rPr>
              <a:t>sektör Ar-Ge harcaması/GSYİH: % 2 </a:t>
            </a:r>
            <a:endParaRPr lang="tr-TR" b="1" i="1" dirty="0" smtClean="0">
              <a:solidFill>
                <a:srgbClr val="002060"/>
              </a:solidFill>
            </a:endParaRPr>
          </a:p>
          <a:p>
            <a:r>
              <a:rPr lang="tr-TR" b="1" dirty="0" smtClean="0"/>
              <a:t>TZE Araştırmacı </a:t>
            </a:r>
            <a:r>
              <a:rPr lang="tr-TR" b="1" dirty="0"/>
              <a:t>sayısı: 300 </a:t>
            </a:r>
            <a:r>
              <a:rPr lang="tr-TR" b="1" dirty="0" smtClean="0"/>
              <a:t>bin</a:t>
            </a:r>
          </a:p>
          <a:p>
            <a:r>
              <a:rPr lang="tr-TR" b="1" i="1" dirty="0" smtClean="0">
                <a:solidFill>
                  <a:srgbClr val="002060"/>
                </a:solidFill>
              </a:rPr>
              <a:t>TZE Özel </a:t>
            </a:r>
            <a:r>
              <a:rPr lang="tr-TR" b="1" i="1" dirty="0">
                <a:solidFill>
                  <a:srgbClr val="002060"/>
                </a:solidFill>
              </a:rPr>
              <a:t>sektör araştırmacı sayısı: 180 </a:t>
            </a:r>
            <a:r>
              <a:rPr lang="tr-TR" b="1" i="1" dirty="0" smtClean="0">
                <a:solidFill>
                  <a:srgbClr val="002060"/>
                </a:solidFill>
              </a:rPr>
              <a:t>bin</a:t>
            </a:r>
            <a:endParaRPr lang="tr-TR" b="1" i="1" dirty="0">
              <a:solidFill>
                <a:srgbClr val="00206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846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EGE ÜNİVERSİTESİ 2010-2011 EĞİTİM-ÖĞRETİM YILI AÇILIŞ ETKİNLİKLERİ</a:t>
            </a:r>
          </a:p>
          <a:p>
            <a:r>
              <a:rPr lang="tr-TR"/>
              <a:t>Yeni Nesil Üniversiteler ve Toplum Paneli, 5 Ekim 2010</a:t>
            </a:r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03351" y="274638"/>
            <a:ext cx="6409010" cy="1282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200" b="1" dirty="0" err="1"/>
              <a:t>Dünyada</a:t>
            </a:r>
            <a:r>
              <a:rPr lang="en-US" sz="3200" b="1" dirty="0"/>
              <a:t> </a:t>
            </a:r>
            <a:r>
              <a:rPr lang="en-US" sz="3200" b="1" dirty="0" err="1"/>
              <a:t>Yükseköğretim</a:t>
            </a:r>
            <a:r>
              <a:rPr lang="en-US" sz="3200" b="1" dirty="0"/>
              <a:t> </a:t>
            </a:r>
            <a:r>
              <a:rPr lang="en-US" sz="3200" b="1" dirty="0" err="1"/>
              <a:t>Sisteminde</a:t>
            </a:r>
            <a:r>
              <a:rPr lang="en-US" sz="3200" b="1" dirty="0"/>
              <a:t> </a:t>
            </a:r>
            <a:r>
              <a:rPr lang="en-US" sz="3200" b="1" dirty="0" err="1"/>
              <a:t>Yeni</a:t>
            </a:r>
            <a:r>
              <a:rPr lang="en-US" sz="3200" b="1" dirty="0"/>
              <a:t> </a:t>
            </a:r>
            <a:r>
              <a:rPr lang="en-US" sz="3200" b="1" dirty="0" err="1"/>
              <a:t>Eğilimler</a:t>
            </a:r>
            <a:r>
              <a:rPr lang="tr-TR" sz="3200" b="1" dirty="0"/>
              <a:t> ve </a:t>
            </a:r>
            <a:r>
              <a:rPr lang="en-US" sz="3200" b="1" dirty="0" err="1"/>
              <a:t>Beklentiler</a:t>
            </a:r>
            <a:endParaRPr lang="en-US" sz="3200" b="1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73238"/>
            <a:ext cx="8218487" cy="4352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sv-SE" b="1" dirty="0"/>
              <a:t>Yığılma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sv-SE" b="1" dirty="0">
                <a:solidFill>
                  <a:srgbClr val="3333FF"/>
                </a:solidFill>
              </a:rPr>
              <a:t>Küreselleşme </a:t>
            </a:r>
            <a:endParaRPr lang="tr-TR" b="1" dirty="0">
              <a:solidFill>
                <a:srgbClr val="3333FF"/>
              </a:solidFill>
            </a:endParaRP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sv-SE" b="1" dirty="0"/>
              <a:t>Finansman</a:t>
            </a:r>
            <a:r>
              <a:rPr lang="tr-TR" b="1" dirty="0"/>
              <a:t> Yöntemleri</a:t>
            </a:r>
            <a:endParaRPr lang="sv-SE" b="1" dirty="0"/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sv-SE" b="1" dirty="0">
                <a:solidFill>
                  <a:srgbClr val="3333FF"/>
                </a:solidFill>
              </a:rPr>
              <a:t>Özelleş</a:t>
            </a:r>
            <a:r>
              <a:rPr lang="tr-TR" b="1" dirty="0">
                <a:solidFill>
                  <a:srgbClr val="3333FF"/>
                </a:solidFill>
              </a:rPr>
              <a:t>tir</a:t>
            </a:r>
            <a:r>
              <a:rPr lang="sv-SE" b="1" dirty="0">
                <a:solidFill>
                  <a:srgbClr val="3333FF"/>
                </a:solidFill>
              </a:rPr>
              <a:t>me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sv-SE" b="1" dirty="0"/>
              <a:t>Özerkli</a:t>
            </a:r>
            <a:r>
              <a:rPr lang="tr-TR" b="1" dirty="0"/>
              <a:t>k</a:t>
            </a:r>
            <a:r>
              <a:rPr lang="sv-SE" b="1" dirty="0"/>
              <a:t> ve Hesap Verilebilirlik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sv-SE" b="1" dirty="0">
                <a:solidFill>
                  <a:srgbClr val="3333FF"/>
                </a:solidFill>
              </a:rPr>
              <a:t>Kalite Güvencesi ve Akreditasyon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sv-SE" b="1" dirty="0"/>
              <a:t>Yönetim</a:t>
            </a:r>
            <a:r>
              <a:rPr lang="tr-TR" b="1" dirty="0"/>
              <a:t> </a:t>
            </a:r>
            <a:r>
              <a:rPr lang="sv-SE" b="1" dirty="0"/>
              <a:t>/</a:t>
            </a:r>
            <a:r>
              <a:rPr lang="tr-TR" b="1" dirty="0"/>
              <a:t> </a:t>
            </a:r>
            <a:r>
              <a:rPr lang="sv-SE" b="1" dirty="0"/>
              <a:t>Yönetişim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tr-TR" b="1" dirty="0">
                <a:solidFill>
                  <a:srgbClr val="3333FF"/>
                </a:solidFill>
              </a:rPr>
              <a:t>Farklılaşma</a:t>
            </a:r>
            <a:endParaRPr lang="en-US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42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EGE ÜNİVERSİTESİ 2010-2011 EĞİTİM-ÖĞRETİM YILI AÇILIŞ ETKİNLİKLERİ</a:t>
            </a:r>
          </a:p>
          <a:p>
            <a:r>
              <a:rPr lang="tr-TR"/>
              <a:t>Yeni Nesil Üniversiteler ve Toplum Paneli, 5 Ekim 2010</a:t>
            </a:r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274638"/>
            <a:ext cx="6840538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b="1"/>
              <a:t>Türkiye’nin Zorluğu</a:t>
            </a:r>
            <a:endParaRPr lang="en-US" b="1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760"/>
            <a:ext cx="8218487" cy="48574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dirty="0"/>
              <a:t>Yükseköğretimde Okullaşma Oranının Artırılması</a:t>
            </a:r>
          </a:p>
          <a:p>
            <a:pPr>
              <a:lnSpc>
                <a:spcPct val="90000"/>
              </a:lnSpc>
            </a:pPr>
            <a:r>
              <a:rPr lang="tr-TR" dirty="0"/>
              <a:t>Yükseköğretimde Kalitenin Korunması</a:t>
            </a:r>
          </a:p>
          <a:p>
            <a:pPr>
              <a:lnSpc>
                <a:spcPct val="90000"/>
              </a:lnSpc>
            </a:pPr>
            <a:r>
              <a:rPr lang="tr-TR" dirty="0"/>
              <a:t>Toplumun Gelişimine Katkı Yapmak</a:t>
            </a:r>
          </a:p>
          <a:p>
            <a:pPr>
              <a:lnSpc>
                <a:spcPct val="90000"/>
              </a:lnSpc>
            </a:pPr>
            <a:r>
              <a:rPr lang="tr-TR" dirty="0"/>
              <a:t>Kamu Görevi Yapmak</a:t>
            </a:r>
          </a:p>
          <a:p>
            <a:pPr>
              <a:lnSpc>
                <a:spcPct val="90000"/>
              </a:lnSpc>
            </a:pPr>
            <a:r>
              <a:rPr lang="tr-TR" dirty="0"/>
              <a:t>Devletin Ayırabildiği Kaynağın Yetersizliği</a:t>
            </a:r>
          </a:p>
          <a:p>
            <a:pPr>
              <a:lnSpc>
                <a:spcPct val="90000"/>
              </a:lnSpc>
            </a:pPr>
            <a:r>
              <a:rPr lang="tr-TR" b="1" dirty="0">
                <a:solidFill>
                  <a:srgbClr val="3333FF"/>
                </a:solidFill>
              </a:rPr>
              <a:t>Devlet Üniversitelerinin Sayısının 98’e, Vakıf Üniversitelerinin Sayısının 55’e Çıkması</a:t>
            </a:r>
            <a:endParaRPr lang="en-US" b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EGE ÜNİVERSİTESİ 2010-2011 EĞİTİM-ÖĞRETİM YILI AÇILIŞ ETKİNLİKLERİ</a:t>
            </a:r>
          </a:p>
          <a:p>
            <a:r>
              <a:rPr lang="tr-TR"/>
              <a:t>Yeni Nesil Üniversiteler ve Toplum Paneli, 5 Ekim 2010</a:t>
            </a:r>
            <a:endParaRPr lang="en-US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274638"/>
            <a:ext cx="6994525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b="1"/>
              <a:t>Türkiye İçin Öneriler</a:t>
            </a:r>
            <a:endParaRPr lang="en-US" b="1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340768"/>
            <a:ext cx="8218487" cy="47853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tr-TR" sz="2400" dirty="0"/>
              <a:t>Yükseköğretim kurumlarımız “öğrenci sayısı” yanı sıra “kalite” baskısı ile de karşı karşıya kalacak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tr-TR" sz="2400" dirty="0"/>
              <a:t>Çeşitliliğe önem veren, belirli uzmanlık dallarına yönelme esnekliğini gösteren bir sistem olmalı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tr-TR" sz="2400" dirty="0"/>
              <a:t>Kurumları “tek tip” bir model altında her şeyi birden yapmaya zorlamak yerine, değişik misyonlara yönlendirmeli </a:t>
            </a:r>
            <a:endParaRPr lang="en-US" sz="2400" dirty="0"/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tr-TR" sz="2800" b="1" dirty="0">
                <a:solidFill>
                  <a:srgbClr val="C00000"/>
                </a:solidFill>
              </a:rPr>
              <a:t>Kar amacı güden kuruluşlar gibi modeller düşünülmeli 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tr-TR" sz="2800" b="1" dirty="0">
                <a:solidFill>
                  <a:srgbClr val="C00000"/>
                </a:solidFill>
              </a:rPr>
              <a:t>Devlet üniversitelerine özel statü tanınmalı </a:t>
            </a:r>
          </a:p>
          <a:p>
            <a:pPr>
              <a:spcBef>
                <a:spcPct val="0"/>
              </a:spcBef>
              <a:spcAft>
                <a:spcPct val="20000"/>
              </a:spcAft>
            </a:pPr>
            <a:r>
              <a:rPr lang="tr-TR" sz="2800" b="1" dirty="0">
                <a:solidFill>
                  <a:srgbClr val="C00000"/>
                </a:solidFill>
              </a:rPr>
              <a:t>Devlet üniversitelerinin yönetimi vakıflara devredilebilmeli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412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EGE ÜNİVERSİTESİ 2010-2011 EĞİTİM-ÖĞRETİM YILI AÇILIŞ ETKİNLİKLERİ</a:t>
            </a:r>
          </a:p>
          <a:p>
            <a:r>
              <a:rPr lang="tr-TR"/>
              <a:t>Yeni Nesil Üniversiteler ve Toplum Paneli, 5 Ekim 2010</a:t>
            </a:r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274638"/>
            <a:ext cx="7138987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b="1"/>
              <a:t>Türkiye İçin Öneriler</a:t>
            </a:r>
            <a:endParaRPr lang="en-US" b="1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752"/>
            <a:ext cx="8218487" cy="49294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spcAft>
                <a:spcPct val="20000"/>
              </a:spcAft>
            </a:pPr>
            <a:r>
              <a:rPr lang="tr-TR" sz="2800" b="1" dirty="0">
                <a:solidFill>
                  <a:srgbClr val="C00000"/>
                </a:solidFill>
              </a:rPr>
              <a:t>Devletin yükseköğretimdeki rolünde önemli bir paradigma değişikliği yapılmalı(olanaklar kısıtlı)</a:t>
            </a:r>
          </a:p>
          <a:p>
            <a:pPr>
              <a:spcAft>
                <a:spcPct val="20000"/>
              </a:spcAft>
            </a:pPr>
            <a:r>
              <a:rPr lang="tr-TR" sz="2400" dirty="0"/>
              <a:t>Yükseköğretimde fiilen yer alan devlet yerine, denetleyen, yönlendiren, performansa göre değerlendiren bir devlet anlayışı gerekli </a:t>
            </a:r>
          </a:p>
          <a:p>
            <a:pPr>
              <a:spcAft>
                <a:spcPct val="20000"/>
              </a:spcAft>
            </a:pPr>
            <a:r>
              <a:rPr lang="tr-TR" sz="2800" b="1" dirty="0">
                <a:solidFill>
                  <a:srgbClr val="C00000"/>
                </a:solidFill>
              </a:rPr>
              <a:t>Özel sektörün yükseköğretime, kâr amaçlı olanlar da dâhil, daha fazla yatırım yapmasına fırsat tanınmalı </a:t>
            </a:r>
          </a:p>
          <a:p>
            <a:pPr>
              <a:spcAft>
                <a:spcPct val="20000"/>
              </a:spcAft>
            </a:pPr>
            <a:r>
              <a:rPr lang="tr-TR" sz="2800" b="1" dirty="0">
                <a:solidFill>
                  <a:schemeClr val="tx2"/>
                </a:solidFill>
              </a:rPr>
              <a:t>Böyle bir düzenleme halen örtülü bir biçimde kar amacıyla çalışan bazı vakıf üniversitelerinin durumuna meşruluk kazandırır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69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480720" cy="792088"/>
          </a:xfrm>
        </p:spPr>
        <p:txBody>
          <a:bodyPr>
            <a:normAutofit/>
          </a:bodyPr>
          <a:lstStyle/>
          <a:p>
            <a:r>
              <a:rPr lang="tr-TR" b="1" dirty="0" smtClean="0"/>
              <a:t>SONUÇ</a:t>
            </a:r>
          </a:p>
        </p:txBody>
      </p:sp>
      <p:sp>
        <p:nvSpPr>
          <p:cNvPr id="22531" name="İçerik Yer Tutucusu 2"/>
          <p:cNvSpPr>
            <a:spLocks noGrp="1"/>
          </p:cNvSpPr>
          <p:nvPr>
            <p:ph idx="1"/>
          </p:nvPr>
        </p:nvSpPr>
        <p:spPr>
          <a:xfrm>
            <a:off x="539552" y="980728"/>
            <a:ext cx="8280920" cy="5112568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TEKNOLOJİ – MÜHENDİSLİK</a:t>
            </a:r>
          </a:p>
          <a:p>
            <a:r>
              <a:rPr lang="tr-TR" sz="2800" b="1" dirty="0" smtClean="0"/>
              <a:t>MÜHENDİSLİK – TEMEL BİLİM</a:t>
            </a:r>
          </a:p>
          <a:p>
            <a:r>
              <a:rPr lang="tr-TR" sz="2800" b="1" dirty="0" smtClean="0"/>
              <a:t>DEĞER YARATAN AR-GE … ???</a:t>
            </a:r>
          </a:p>
          <a:p>
            <a:r>
              <a:rPr lang="tr-TR" sz="2800" b="1" dirty="0" smtClean="0"/>
              <a:t>Yurt dışındaki başarılı modellerin ülkemizde de başarılı olması???</a:t>
            </a:r>
          </a:p>
          <a:p>
            <a:r>
              <a:rPr lang="tr-TR" sz="2800" b="1" dirty="0" smtClean="0"/>
              <a:t>Beklentilerin somutlaştırılamaması…</a:t>
            </a:r>
          </a:p>
          <a:p>
            <a:r>
              <a:rPr lang="tr-TR" sz="2800" b="1" dirty="0" smtClean="0"/>
              <a:t>Doğru model nedir????</a:t>
            </a:r>
          </a:p>
          <a:p>
            <a:r>
              <a:rPr lang="tr-TR" sz="2800" b="1" dirty="0" smtClean="0"/>
              <a:t>Ekosistemin Önemi!!!</a:t>
            </a:r>
          </a:p>
          <a:p>
            <a:r>
              <a:rPr lang="tr-TR" sz="2800" b="1" dirty="0" smtClean="0"/>
              <a:t>EKOSİSTEM BİLEŞENLERİ…</a:t>
            </a:r>
            <a:endParaRPr lang="tr-TR" b="1" dirty="0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79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51516"/>
            <a:ext cx="7416824" cy="1417638"/>
          </a:xfrm>
        </p:spPr>
        <p:txBody>
          <a:bodyPr>
            <a:noAutofit/>
          </a:bodyPr>
          <a:lstStyle/>
          <a:p>
            <a:r>
              <a:rPr lang="tr-TR" sz="2800" b="1" dirty="0"/>
              <a:t>Ar-Ge, Yenilik ve </a:t>
            </a:r>
            <a:r>
              <a:rPr lang="tr-TR" sz="2800" b="1" dirty="0" smtClean="0"/>
              <a:t>Girişimcilik </a:t>
            </a:r>
            <a:r>
              <a:rPr lang="tr-TR" sz="2800" b="1" dirty="0"/>
              <a:t>Destek Mekanizmalarında Bütünsellik, Uyum ve Hedef </a:t>
            </a:r>
            <a:r>
              <a:rPr lang="tr-TR" sz="2800" b="1" dirty="0" smtClean="0"/>
              <a:t>Odaklılık </a:t>
            </a:r>
            <a:r>
              <a:rPr lang="tr-TR" sz="2800" b="1" dirty="0"/>
              <a:t>için Koordinasyon </a:t>
            </a:r>
            <a:r>
              <a:rPr lang="tr-TR" sz="2800" b="1" dirty="0" smtClean="0"/>
              <a:t>Kurulu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84289"/>
            <a:ext cx="8640960" cy="475302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tr-TR" b="1" u="sng" dirty="0" smtClean="0"/>
              <a:t>KOORDİNASYON KURULU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b="1" dirty="0" smtClean="0"/>
              <a:t>TÜBİTAK </a:t>
            </a:r>
            <a:r>
              <a:rPr lang="tr-TR" sz="2600" b="1" dirty="0"/>
              <a:t>Başkanı </a:t>
            </a:r>
            <a:r>
              <a:rPr lang="tr-TR" sz="2600" b="1" dirty="0" smtClean="0"/>
              <a:t> (Kurul Başkanı)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YÖK Başkanı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Bilim</a:t>
            </a:r>
            <a:r>
              <a:rPr lang="tr-TR" sz="2600" dirty="0"/>
              <a:t>, Sanayi ve Teknoloji Bakanlığı Müsteşar </a:t>
            </a:r>
            <a:r>
              <a:rPr lang="tr-TR" sz="2600" dirty="0" err="1" smtClean="0"/>
              <a:t>Yard</a:t>
            </a:r>
            <a:r>
              <a:rPr lang="tr-TR" sz="2600" dirty="0" smtClean="0"/>
              <a:t>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Kalkınma </a:t>
            </a:r>
            <a:r>
              <a:rPr lang="tr-TR" sz="2600" dirty="0"/>
              <a:t>Bakanlığı Müsteşar </a:t>
            </a:r>
            <a:r>
              <a:rPr lang="tr-TR" sz="2600" dirty="0" err="1" smtClean="0"/>
              <a:t>Yard</a:t>
            </a:r>
            <a:r>
              <a:rPr lang="tr-TR" sz="2600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Ekonomi </a:t>
            </a:r>
            <a:r>
              <a:rPr lang="tr-TR" sz="2600" dirty="0"/>
              <a:t>Bakanlığı Müsteşar </a:t>
            </a:r>
            <a:r>
              <a:rPr lang="tr-TR" sz="2600" dirty="0" err="1" smtClean="0"/>
              <a:t>Yard</a:t>
            </a:r>
            <a:r>
              <a:rPr lang="tr-TR" sz="2600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Gıda</a:t>
            </a:r>
            <a:r>
              <a:rPr lang="tr-TR" sz="2600" dirty="0"/>
              <a:t>, Tarım ve Hayvancılık Bakanlığı Müsteşar </a:t>
            </a:r>
            <a:r>
              <a:rPr lang="tr-TR" sz="2600" dirty="0" err="1" smtClean="0"/>
              <a:t>Yard</a:t>
            </a:r>
            <a:r>
              <a:rPr lang="tr-TR" sz="2600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Ulaştırma</a:t>
            </a:r>
            <a:r>
              <a:rPr lang="tr-TR" sz="2600" dirty="0"/>
              <a:t>, Denizcilik ve </a:t>
            </a:r>
            <a:r>
              <a:rPr lang="tr-TR" sz="2600" dirty="0" err="1" smtClean="0"/>
              <a:t>Hab</a:t>
            </a:r>
            <a:r>
              <a:rPr lang="tr-TR" sz="2600" dirty="0" smtClean="0"/>
              <a:t>. Bak. </a:t>
            </a:r>
            <a:r>
              <a:rPr lang="tr-TR" sz="2600" dirty="0"/>
              <a:t>Müsteşar </a:t>
            </a:r>
            <a:r>
              <a:rPr lang="tr-TR" sz="2600" dirty="0" err="1" smtClean="0"/>
              <a:t>Yard</a:t>
            </a:r>
            <a:r>
              <a:rPr lang="tr-TR" sz="2600" dirty="0" smtClean="0"/>
              <a:t>.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Hazine </a:t>
            </a:r>
            <a:r>
              <a:rPr lang="tr-TR" sz="2600" dirty="0"/>
              <a:t>Müsteşarlığı Müsteşar </a:t>
            </a:r>
            <a:r>
              <a:rPr lang="tr-TR" sz="2600" dirty="0" err="1" smtClean="0"/>
              <a:t>Yard</a:t>
            </a:r>
            <a:r>
              <a:rPr lang="tr-TR" sz="2600" dirty="0" smtClean="0"/>
              <a:t>.</a:t>
            </a:r>
            <a:endParaRPr lang="tr-TR" sz="26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tr-TR" sz="2600" dirty="0" smtClean="0"/>
              <a:t>KOSGEB Başkanı</a:t>
            </a:r>
          </a:p>
          <a:p>
            <a:pPr marL="5715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nn-NO" dirty="0"/>
              <a:t>Ar-Ge, yenilik ve girişimcilik destek </a:t>
            </a:r>
            <a:r>
              <a:rPr lang="nn-NO" dirty="0" smtClean="0"/>
              <a:t>mekanizmaları</a:t>
            </a:r>
            <a:r>
              <a:rPr lang="tr-TR" dirty="0"/>
              <a:t> geliştirilecek model </a:t>
            </a:r>
            <a:r>
              <a:rPr lang="tr-TR" dirty="0" smtClean="0"/>
              <a:t>önerisinin 24. </a:t>
            </a:r>
            <a:r>
              <a:rPr lang="tr-TR" dirty="0" err="1" smtClean="0"/>
              <a:t>BTYK’ya</a:t>
            </a:r>
            <a:r>
              <a:rPr lang="tr-TR" dirty="0" smtClean="0"/>
              <a:t> sunulması…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50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00800" cy="1301006"/>
          </a:xfrm>
        </p:spPr>
        <p:txBody>
          <a:bodyPr>
            <a:noAutofit/>
          </a:bodyPr>
          <a:lstStyle/>
          <a:p>
            <a:r>
              <a:rPr lang="tr-TR" sz="2800" dirty="0"/>
              <a:t>Ar-Ge Yoğun </a:t>
            </a:r>
            <a:r>
              <a:rPr lang="tr-TR" sz="2800" dirty="0" smtClean="0"/>
              <a:t>Başlangıç </a:t>
            </a:r>
            <a:r>
              <a:rPr lang="tr-TR" sz="2800" dirty="0"/>
              <a:t>Firmalarını </a:t>
            </a:r>
            <a:r>
              <a:rPr lang="tr-TR" sz="2800" dirty="0" smtClean="0"/>
              <a:t>Etkinleştirmek, </a:t>
            </a:r>
            <a:r>
              <a:rPr lang="tr-TR" sz="2800" dirty="0"/>
              <a:t>Artırmak Amacıyla Politika </a:t>
            </a:r>
            <a:r>
              <a:rPr lang="tr-TR" sz="2800" dirty="0" smtClean="0"/>
              <a:t>Araçları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09120"/>
          </a:xfrm>
        </p:spPr>
        <p:txBody>
          <a:bodyPr>
            <a:normAutofit fontScale="77500" lnSpcReduction="20000"/>
          </a:bodyPr>
          <a:lstStyle/>
          <a:p>
            <a:r>
              <a:rPr lang="tr-TR" b="1" dirty="0"/>
              <a:t>TÜBİTAK tarafından Bilim, Sanayi ve Teknoloji Bakanlığı, Maliye Bakanlığı ve YÖK’ün </a:t>
            </a:r>
            <a:r>
              <a:rPr lang="tr-TR" b="1" dirty="0" smtClean="0"/>
              <a:t>katılımı ile:</a:t>
            </a:r>
          </a:p>
          <a:p>
            <a:r>
              <a:rPr lang="tr-TR" dirty="0" smtClean="0"/>
              <a:t>Fikir </a:t>
            </a:r>
            <a:r>
              <a:rPr lang="tr-TR" dirty="0"/>
              <a:t>aşamasından pazara </a:t>
            </a:r>
            <a:r>
              <a:rPr lang="tr-TR" dirty="0" smtClean="0"/>
              <a:t>kadar evreler </a:t>
            </a:r>
            <a:r>
              <a:rPr lang="tr-TR" dirty="0"/>
              <a:t>dikkate alınarak, </a:t>
            </a:r>
            <a:r>
              <a:rPr lang="tr-TR" dirty="0" smtClean="0"/>
              <a:t>aşamalı </a:t>
            </a:r>
            <a:r>
              <a:rPr lang="tr-TR" dirty="0"/>
              <a:t>destek </a:t>
            </a:r>
            <a:r>
              <a:rPr lang="tr-TR" dirty="0" smtClean="0"/>
              <a:t>mekanizmaları geliştirmek,  firma sayısını </a:t>
            </a:r>
            <a:r>
              <a:rPr lang="tr-TR" dirty="0"/>
              <a:t>tetikleyecek ekosistemin </a:t>
            </a:r>
            <a:r>
              <a:rPr lang="tr-TR" dirty="0" smtClean="0"/>
              <a:t>oluşturulması, </a:t>
            </a:r>
            <a:r>
              <a:rPr lang="tr-TR" dirty="0"/>
              <a:t>firmalara danışmanlık </a:t>
            </a:r>
            <a:r>
              <a:rPr lang="tr-TR" dirty="0" smtClean="0"/>
              <a:t>hizmetleri sunulması</a:t>
            </a:r>
            <a:endParaRPr lang="tr-TR" dirty="0"/>
          </a:p>
          <a:p>
            <a:r>
              <a:rPr lang="tr-TR" b="1" dirty="0"/>
              <a:t>TÜBİTAK’ın başkanlığında Hazine Müsteşarlığı, Bilim, Sanayi ve Teknoloji Bakanlığı, Maliye Bakanlığı, Kalkınma Bakanlığı, Ekonomi Bakanlığı ve Sermaye Piyasası Kurulu </a:t>
            </a:r>
            <a:r>
              <a:rPr lang="tr-TR" b="1" dirty="0" smtClean="0"/>
              <a:t>katılımı:</a:t>
            </a:r>
          </a:p>
          <a:p>
            <a:r>
              <a:rPr lang="tr-TR" dirty="0" smtClean="0"/>
              <a:t>Firmaları destekleyen </a:t>
            </a:r>
            <a:r>
              <a:rPr lang="tr-TR" dirty="0"/>
              <a:t>risk sermayesi </a:t>
            </a:r>
            <a:r>
              <a:rPr lang="tr-TR" dirty="0" smtClean="0"/>
              <a:t>fonları, </a:t>
            </a:r>
            <a:r>
              <a:rPr lang="tr-TR" dirty="0"/>
              <a:t>bunlara kamunun ortak olabilmesi ve kamu Ar-Ge merkezlerinde yapılan araştırmaların sonuçlarının ticarileşmesi (</a:t>
            </a:r>
            <a:r>
              <a:rPr lang="tr-TR" dirty="0" err="1"/>
              <a:t>spin-off</a:t>
            </a:r>
            <a:r>
              <a:rPr lang="tr-TR" dirty="0"/>
              <a:t>, lisanslama vb.) süreçlerinin iyileştirilmesi için gerekli mevzuat </a:t>
            </a:r>
            <a:r>
              <a:rPr lang="tr-TR" dirty="0" smtClean="0"/>
              <a:t>çalışmaları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35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200800" cy="1301006"/>
          </a:xfrm>
        </p:spPr>
        <p:txBody>
          <a:bodyPr>
            <a:noAutofit/>
          </a:bodyPr>
          <a:lstStyle/>
          <a:p>
            <a:r>
              <a:rPr lang="tr-TR" sz="2800" b="1" dirty="0"/>
              <a:t>Üniversitede Yenilikçiliğin ve </a:t>
            </a:r>
            <a:r>
              <a:rPr lang="tr-TR" sz="2800" b="1" dirty="0" smtClean="0"/>
              <a:t>Girişimciliğin </a:t>
            </a:r>
            <a:r>
              <a:rPr lang="tr-TR" sz="2800" b="1" dirty="0"/>
              <a:t>Tetiklenmesi Amacıyla Politika Araçlarının </a:t>
            </a:r>
            <a:r>
              <a:rPr lang="tr-TR" sz="2800" b="1" dirty="0" smtClean="0"/>
              <a:t>Geliştirilmesi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Teknoloji Transfer Ofislerinin Desteklenmesi:</a:t>
            </a:r>
          </a:p>
          <a:p>
            <a:r>
              <a:rPr lang="tr-TR" dirty="0"/>
              <a:t>Araştırmacıların </a:t>
            </a:r>
            <a:r>
              <a:rPr lang="tr-TR" u="sng" dirty="0"/>
              <a:t>ekonomik katma değer yaratma </a:t>
            </a:r>
            <a:r>
              <a:rPr lang="tr-TR" dirty="0"/>
              <a:t>süreçlerine etkin bir şekilde katılabilmelerini sağlamak ve </a:t>
            </a:r>
            <a:r>
              <a:rPr lang="tr-TR" u="sng" dirty="0"/>
              <a:t>akademik girişimciliği tetiklemek </a:t>
            </a:r>
            <a:r>
              <a:rPr lang="tr-TR" dirty="0"/>
              <a:t>için;</a:t>
            </a:r>
          </a:p>
          <a:p>
            <a:pPr lvl="1"/>
            <a:r>
              <a:rPr lang="tr-TR" dirty="0" smtClean="0"/>
              <a:t>Üniversite </a:t>
            </a:r>
            <a:r>
              <a:rPr lang="tr-TR" dirty="0"/>
              <a:t>sanayi işbirliğinin gelişimine katkı sağlayacak,</a:t>
            </a:r>
          </a:p>
          <a:p>
            <a:pPr lvl="1"/>
            <a:r>
              <a:rPr lang="tr-TR" dirty="0" smtClean="0"/>
              <a:t>Teknolojinin </a:t>
            </a:r>
            <a:r>
              <a:rPr lang="tr-TR" dirty="0"/>
              <a:t>ticarileşmesi </a:t>
            </a:r>
            <a:r>
              <a:rPr lang="tr-TR" dirty="0" smtClean="0"/>
              <a:t>sürecini </a:t>
            </a:r>
            <a:r>
              <a:rPr lang="tr-TR" dirty="0"/>
              <a:t>destekleyecek,</a:t>
            </a:r>
          </a:p>
          <a:p>
            <a:pPr lvl="1"/>
            <a:r>
              <a:rPr lang="tr-TR" dirty="0" smtClean="0"/>
              <a:t>Akademik </a:t>
            </a:r>
            <a:r>
              <a:rPr lang="tr-TR" dirty="0"/>
              <a:t>araştırmalara lojistik </a:t>
            </a:r>
            <a:r>
              <a:rPr lang="tr-TR" dirty="0" smtClean="0"/>
              <a:t>destek </a:t>
            </a:r>
            <a:r>
              <a:rPr lang="tr-TR" dirty="0"/>
              <a:t>sağlayacak,</a:t>
            </a:r>
          </a:p>
          <a:p>
            <a:pPr marL="0" indent="0">
              <a:buNone/>
            </a:pPr>
            <a:r>
              <a:rPr lang="tr-TR" dirty="0"/>
              <a:t>bir </a:t>
            </a:r>
            <a:r>
              <a:rPr lang="tr-TR" dirty="0" err="1"/>
              <a:t>arayüz</a:t>
            </a:r>
            <a:r>
              <a:rPr lang="tr-TR" dirty="0"/>
              <a:t> olan Teknoloji Transfer </a:t>
            </a:r>
            <a:r>
              <a:rPr lang="tr-TR" dirty="0" err="1"/>
              <a:t>Ofisleri‟nin</a:t>
            </a:r>
            <a:r>
              <a:rPr lang="tr-TR" dirty="0"/>
              <a:t> daha fonksiyonel hale getirilmesi ve yaygınlaştırılması </a:t>
            </a:r>
            <a:endParaRPr lang="tr-TR" dirty="0" smtClean="0"/>
          </a:p>
          <a:p>
            <a:r>
              <a:rPr lang="tr-TR" dirty="0" smtClean="0"/>
              <a:t>YÖK </a:t>
            </a:r>
            <a:r>
              <a:rPr lang="tr-TR" dirty="0"/>
              <a:t>ve </a:t>
            </a:r>
            <a:r>
              <a:rPr lang="tr-TR" dirty="0" err="1"/>
              <a:t>TÜBİTAK‟ın</a:t>
            </a:r>
            <a:r>
              <a:rPr lang="tr-TR" dirty="0"/>
              <a:t> eş başkanlığında Bilim, Sanayi ve Teknoloji Bakanlığı, Maliye Bakanlığı, Kalkınma Bakanlığı ve Türk Patent </a:t>
            </a:r>
            <a:r>
              <a:rPr lang="tr-TR" dirty="0" err="1"/>
              <a:t>Enstitüsü‟nün</a:t>
            </a:r>
            <a:r>
              <a:rPr lang="tr-TR" dirty="0"/>
              <a:t> </a:t>
            </a:r>
            <a:r>
              <a:rPr lang="tr-TR" dirty="0" smtClean="0"/>
              <a:t>katılımıyla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8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200800" cy="1301006"/>
          </a:xfrm>
        </p:spPr>
        <p:txBody>
          <a:bodyPr>
            <a:noAutofit/>
          </a:bodyPr>
          <a:lstStyle/>
          <a:p>
            <a:r>
              <a:rPr lang="tr-TR" sz="2800" b="1" dirty="0"/>
              <a:t>Üniversitede Yenilikçiliğin ve </a:t>
            </a:r>
            <a:r>
              <a:rPr lang="tr-TR" sz="2800" b="1" dirty="0" smtClean="0"/>
              <a:t>Girişimciliğin </a:t>
            </a:r>
            <a:r>
              <a:rPr lang="tr-TR" sz="2800" b="1" dirty="0"/>
              <a:t>Tetiklenmesi Amacıyla Politika Araçlarının </a:t>
            </a:r>
            <a:r>
              <a:rPr lang="tr-TR" sz="2800" b="1" dirty="0" smtClean="0"/>
              <a:t>Geliştirilmesi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b="1" dirty="0"/>
              <a:t>Kuluçka Merkezlerinin Desteklenmesi: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dirty="0"/>
              <a:t>Üniversitelerdeki girişimci araştırmacıların </a:t>
            </a:r>
            <a:r>
              <a:rPr lang="tr-TR" dirty="0" smtClean="0"/>
              <a:t>gerekli </a:t>
            </a:r>
            <a:r>
              <a:rPr lang="tr-TR" dirty="0"/>
              <a:t>girişimcilik yetkinliğinin </a:t>
            </a:r>
            <a:r>
              <a:rPr lang="tr-TR" dirty="0" smtClean="0"/>
              <a:t>kazandırılması için </a:t>
            </a:r>
            <a:r>
              <a:rPr lang="tr-TR" dirty="0"/>
              <a:t>finansal desteğin yanı sıra danışmanlık hizmeti de sağlayarak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Girişimci </a:t>
            </a:r>
            <a:r>
              <a:rPr lang="tr-TR" dirty="0"/>
              <a:t>araştırmacılara şirket kurma öncesinde deneyim kazandıracak,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Girişimci </a:t>
            </a:r>
            <a:r>
              <a:rPr lang="tr-TR" dirty="0"/>
              <a:t>araştırmacının iş planı ve iş modeli oluşturmasına danışmanlık desteği sağlayacak,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Girişimci </a:t>
            </a:r>
            <a:r>
              <a:rPr lang="tr-TR" dirty="0"/>
              <a:t>araştırmacıların şirketleşme sürecini kolaylaştıracak,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dirty="0"/>
              <a:t>bir </a:t>
            </a:r>
            <a:r>
              <a:rPr lang="tr-TR" dirty="0" err="1"/>
              <a:t>arayüz</a:t>
            </a:r>
            <a:r>
              <a:rPr lang="tr-TR" dirty="0"/>
              <a:t> olan Kuluçka Merkezleri, TÜBİTAK ve KOSGEB tarafından </a:t>
            </a:r>
            <a:r>
              <a:rPr lang="tr-TR" dirty="0" smtClean="0"/>
              <a:t>desteklenecek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22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200800" cy="1301006"/>
          </a:xfrm>
        </p:spPr>
        <p:txBody>
          <a:bodyPr>
            <a:noAutofit/>
          </a:bodyPr>
          <a:lstStyle/>
          <a:p>
            <a:r>
              <a:rPr lang="tr-TR" sz="2800" b="1" dirty="0"/>
              <a:t>Üniversitede Yenilikçiliğin ve </a:t>
            </a:r>
            <a:r>
              <a:rPr lang="tr-TR" sz="2800" b="1" dirty="0" smtClean="0"/>
              <a:t>Girişimciliğin </a:t>
            </a:r>
            <a:r>
              <a:rPr lang="tr-TR" sz="2800" b="1" dirty="0"/>
              <a:t>Tetiklenmesi Amacıyla Politika Araçlarının </a:t>
            </a:r>
            <a:r>
              <a:rPr lang="tr-TR" sz="2800" b="1" dirty="0" smtClean="0"/>
              <a:t>Geliştirilmesi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tr-TR" b="1" dirty="0"/>
              <a:t>Girişimci ve Yenilikçi Üniversite Endekslerinin Oluşturulması: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Üniversitelerin </a:t>
            </a:r>
            <a:r>
              <a:rPr lang="tr-TR" dirty="0"/>
              <a:t>girişimcilik ve yenilikçilik performanslarının ölçülmesi,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Üniversiteler </a:t>
            </a:r>
            <a:r>
              <a:rPr lang="tr-TR" dirty="0"/>
              <a:t>arasında girişimcilik ve yenilikçilik odaklı rekabetin artması </a:t>
            </a:r>
          </a:p>
          <a:p>
            <a:pPr lvl="1">
              <a:lnSpc>
                <a:spcPct val="120000"/>
              </a:lnSpc>
            </a:pPr>
            <a:r>
              <a:rPr lang="tr-TR" dirty="0" smtClean="0"/>
              <a:t>Dolaylı </a:t>
            </a:r>
            <a:r>
              <a:rPr lang="tr-TR" dirty="0"/>
              <a:t>olarak yenilikçilik ve girişimciliğin gelişimine katkı yapması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tr-TR" dirty="0"/>
              <a:t>TÜBİTAK – YÖK – TÜİK işbirliğinde </a:t>
            </a:r>
            <a:r>
              <a:rPr lang="tr-TR" dirty="0" smtClean="0"/>
              <a:t>oluşturulacak </a:t>
            </a:r>
            <a:r>
              <a:rPr lang="tr-TR" dirty="0"/>
              <a:t>Girişimci Üniversite ve Yenilikçi Üniversite Endekslerinin </a:t>
            </a:r>
            <a:r>
              <a:rPr lang="tr-TR" dirty="0" smtClean="0"/>
              <a:t>yılda </a:t>
            </a:r>
            <a:r>
              <a:rPr lang="tr-TR" dirty="0"/>
              <a:t>bir kez kamuoyuyla </a:t>
            </a:r>
            <a:r>
              <a:rPr lang="tr-TR" dirty="0" smtClean="0"/>
              <a:t>paylaşılması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312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200800" cy="1301006"/>
          </a:xfrm>
        </p:spPr>
        <p:txBody>
          <a:bodyPr>
            <a:noAutofit/>
          </a:bodyPr>
          <a:lstStyle/>
          <a:p>
            <a:r>
              <a:rPr lang="tr-TR" sz="2800" b="1" dirty="0"/>
              <a:t>Üniversitede Yenilikçiliğin ve </a:t>
            </a:r>
            <a:r>
              <a:rPr lang="tr-TR" sz="2800" b="1" dirty="0" smtClean="0"/>
              <a:t>Girişimciliğin </a:t>
            </a:r>
            <a:r>
              <a:rPr lang="tr-TR" sz="2800" b="1" dirty="0"/>
              <a:t>Tetiklenmesi Amacıyla Politika Araçlarının </a:t>
            </a:r>
            <a:r>
              <a:rPr lang="tr-TR" sz="2800" b="1" dirty="0" smtClean="0"/>
              <a:t>Geliştirilmesi</a:t>
            </a:r>
            <a:endParaRPr lang="tr-TR" sz="28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82453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tr-TR" b="1" dirty="0"/>
              <a:t>Akademik Yükseltme Ölçütlerinin Girişimcilik ve Yenilikçiliği Teşvik Edecek Şekilde Yeniden Tasarımı:</a:t>
            </a:r>
          </a:p>
          <a:p>
            <a:pPr lvl="1">
              <a:lnSpc>
                <a:spcPct val="130000"/>
              </a:lnSpc>
            </a:pPr>
            <a:r>
              <a:rPr lang="tr-TR" dirty="0" smtClean="0"/>
              <a:t>Akademik yayınların </a:t>
            </a:r>
            <a:r>
              <a:rPr lang="tr-TR" dirty="0"/>
              <a:t>yanı sıra, </a:t>
            </a:r>
            <a:endParaRPr lang="tr-TR" dirty="0" smtClean="0"/>
          </a:p>
          <a:p>
            <a:pPr lvl="1">
              <a:lnSpc>
                <a:spcPct val="130000"/>
              </a:lnSpc>
            </a:pPr>
            <a:r>
              <a:rPr lang="tr-TR" dirty="0" smtClean="0"/>
              <a:t>Patentleri olmak </a:t>
            </a:r>
          </a:p>
          <a:p>
            <a:pPr lvl="1">
              <a:lnSpc>
                <a:spcPct val="130000"/>
              </a:lnSpc>
            </a:pPr>
            <a:r>
              <a:rPr lang="tr-TR" dirty="0" smtClean="0"/>
              <a:t>Araştırma </a:t>
            </a:r>
            <a:r>
              <a:rPr lang="tr-TR" dirty="0"/>
              <a:t>projelerinde proje yürütücüsü veya araştırmacı </a:t>
            </a:r>
            <a:r>
              <a:rPr lang="tr-TR" dirty="0" smtClean="0"/>
              <a:t>olmak</a:t>
            </a:r>
          </a:p>
          <a:p>
            <a:pPr lvl="1">
              <a:lnSpc>
                <a:spcPct val="130000"/>
              </a:lnSpc>
            </a:pPr>
            <a:r>
              <a:rPr lang="tr-TR" dirty="0" smtClean="0"/>
              <a:t>Şirket kurmak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dirty="0" smtClean="0"/>
              <a:t>gibi </a:t>
            </a:r>
            <a:r>
              <a:rPr lang="tr-TR" dirty="0"/>
              <a:t>unsurların değerlendirme kapsamına </a:t>
            </a:r>
            <a:r>
              <a:rPr lang="tr-TR" dirty="0" smtClean="0"/>
              <a:t>alınması…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tr-TR" dirty="0" smtClean="0"/>
              <a:t>YÖK’ün başkanlığında, Bilim, Sanayi ve Teknoloji Bakanlığı, Kalkınma Bakanlığı, Üniversiteler Arası Kurul, TÜBİTAK ve Türk Patent Enstitüsü’nün katılımıyla bir </a:t>
            </a:r>
            <a:r>
              <a:rPr lang="tr-TR" dirty="0"/>
              <a:t>çalışma grubu </a:t>
            </a:r>
            <a:r>
              <a:rPr lang="tr-TR" dirty="0" smtClean="0"/>
              <a:t>oluşturulması (mevzuat </a:t>
            </a:r>
            <a:r>
              <a:rPr lang="tr-TR" dirty="0"/>
              <a:t>değişikliği </a:t>
            </a:r>
            <a:r>
              <a:rPr lang="tr-TR" dirty="0" smtClean="0"/>
              <a:t>önerileri  24</a:t>
            </a:r>
            <a:r>
              <a:rPr lang="tr-TR" dirty="0"/>
              <a:t>. </a:t>
            </a:r>
            <a:r>
              <a:rPr lang="tr-TR" dirty="0" smtClean="0"/>
              <a:t>BTYK toplantısına sunulacak)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Mühendislik Dekanları Konseyi 24. Toplantısı, Ege Üniversitesi, İzmir, 11-12 Mayıs 2012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88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2654</Words>
  <Application>Microsoft Office PowerPoint</Application>
  <PresentationFormat>Ekran Gösterisi (4:3)</PresentationFormat>
  <Paragraphs>312</Paragraphs>
  <Slides>34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Ofis Teması</vt:lpstr>
      <vt:lpstr>TÜRKİYE’DE TEKNOLOJİ TRANSFER YÖNETİM SÜREÇLERİ  VE  MÜHENDİSLİK FAKÜLTELERİNİN ROLÜ</vt:lpstr>
      <vt:lpstr>2023 VİZYONU</vt:lpstr>
      <vt:lpstr>Ulusal Yenilik Sistemi  2023 Yılı Hedefleri</vt:lpstr>
      <vt:lpstr>Ar-Ge, Yenilik ve Girişimcilik Destek Mekanizmalarında Bütünsellik, Uyum ve Hedef Odaklılık için Koordinasyon Kurulu</vt:lpstr>
      <vt:lpstr>Ar-Ge Yoğun Başlangıç Firmalarını Etkinleştirmek, Artırmak Amacıyla Politika Araçları</vt:lpstr>
      <vt:lpstr>Üniversitede Yenilikçiliğin ve Girişimciliğin Tetiklenmesi Amacıyla Politika Araçlarının Geliştirilmesi</vt:lpstr>
      <vt:lpstr>Üniversitede Yenilikçiliğin ve Girişimciliğin Tetiklenmesi Amacıyla Politika Araçlarının Geliştirilmesi</vt:lpstr>
      <vt:lpstr>Üniversitede Yenilikçiliğin ve Girişimciliğin Tetiklenmesi Amacıyla Politika Araçlarının Geliştirilmesi</vt:lpstr>
      <vt:lpstr>Üniversitede Yenilikçiliğin ve Girişimciliğin Tetiklenmesi Amacıyla Politika Araçlarının Geliştirilmesi</vt:lpstr>
      <vt:lpstr>Girişimcilik Kültürünün Yaygınlaştırılması</vt:lpstr>
      <vt:lpstr>Kamu Alımlarının ve Kullanım Hakkı Tahsislerinin Yeniliği, Yerlileşmeyi ve Teknoloji Transferini Teşvik Edecek Şekilde İyileştirilmesi</vt:lpstr>
      <vt:lpstr>Bilim Merkezlerinin Yaygınlaştırılması</vt:lpstr>
      <vt:lpstr>Yerli Patentlerin Lisanslanmasını Teşvik Edecek Politika Araçlarının Geliştirilmesi</vt:lpstr>
      <vt:lpstr>ÜSİMP – ÜNİVERSİTE  SANAYİ İŞBİRLİĞİ MERKEZLERİ PLATFORMU</vt:lpstr>
      <vt:lpstr>Fikirden Ürüne Giden Süreçte Üniversitelerin Rolü</vt:lpstr>
      <vt:lpstr>AUTM  - ÜSİMP İşbirliği</vt:lpstr>
      <vt:lpstr>Amaç</vt:lpstr>
      <vt:lpstr>PowerPoint Sunusu</vt:lpstr>
      <vt:lpstr>Tartışılan Konular</vt:lpstr>
      <vt:lpstr>PowerPoint Sunusu</vt:lpstr>
      <vt:lpstr>ANA GÖRÜŞLER</vt:lpstr>
      <vt:lpstr>Yapısı ve Kuruluşu</vt:lpstr>
      <vt:lpstr>Yapısı ve Kuruluşu</vt:lpstr>
      <vt:lpstr>Kriterler</vt:lpstr>
      <vt:lpstr>Yönetim (Kamu)</vt:lpstr>
      <vt:lpstr>Hizmetler ve Görevler</vt:lpstr>
      <vt:lpstr>Hizmetler ve Görevler (Gruplar)</vt:lpstr>
      <vt:lpstr>Sürdürülebilirlik</vt:lpstr>
      <vt:lpstr>ANA UNSURLAR</vt:lpstr>
      <vt:lpstr>Dünyada Yükseköğretim Sisteminde Yeni Eğilimler ve Beklentiler</vt:lpstr>
      <vt:lpstr>Türkiye’nin Zorluğu</vt:lpstr>
      <vt:lpstr>Türkiye İçin Öneriler</vt:lpstr>
      <vt:lpstr>Türkiye İçin Öneriler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 ve Teknoloji Yüksek Kurulu 23.Toplantısı</dc:title>
  <dc:creator>HS</dc:creator>
  <cp:lastModifiedBy>hamit</cp:lastModifiedBy>
  <cp:revision>57</cp:revision>
  <dcterms:created xsi:type="dcterms:W3CDTF">2012-04-25T08:06:46Z</dcterms:created>
  <dcterms:modified xsi:type="dcterms:W3CDTF">2012-05-11T05:46:44Z</dcterms:modified>
</cp:coreProperties>
</file>