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handoutMasterIdLst>
    <p:handoutMasterId r:id="rId29"/>
  </p:handoutMasterIdLst>
  <p:sldIdLst>
    <p:sldId id="256" r:id="rId2"/>
    <p:sldId id="261" r:id="rId3"/>
    <p:sldId id="262" r:id="rId4"/>
    <p:sldId id="263" r:id="rId5"/>
    <p:sldId id="257" r:id="rId6"/>
    <p:sldId id="259" r:id="rId7"/>
    <p:sldId id="258" r:id="rId8"/>
    <p:sldId id="265" r:id="rId9"/>
    <p:sldId id="280" r:id="rId10"/>
    <p:sldId id="266" r:id="rId11"/>
    <p:sldId id="267" r:id="rId12"/>
    <p:sldId id="268" r:id="rId13"/>
    <p:sldId id="269" r:id="rId14"/>
    <p:sldId id="270" r:id="rId15"/>
    <p:sldId id="271" r:id="rId16"/>
    <p:sldId id="279" r:id="rId17"/>
    <p:sldId id="284" r:id="rId18"/>
    <p:sldId id="282" r:id="rId19"/>
    <p:sldId id="272" r:id="rId20"/>
    <p:sldId id="281" r:id="rId21"/>
    <p:sldId id="273" r:id="rId22"/>
    <p:sldId id="274" r:id="rId23"/>
    <p:sldId id="275" r:id="rId24"/>
    <p:sldId id="276" r:id="rId25"/>
    <p:sldId id="277" r:id="rId26"/>
    <p:sldId id="278" r:id="rId27"/>
    <p:sldId id="285" r:id="rId2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714" autoAdjust="0"/>
  </p:normalViewPr>
  <p:slideViewPr>
    <p:cSldViewPr>
      <p:cViewPr>
        <p:scale>
          <a:sx n="100" d="100"/>
          <a:sy n="100" d="100"/>
        </p:scale>
        <p:origin x="-1880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9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-383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9B9A0C-356F-4D9D-8CC6-5F8C60AA9449}" type="datetimeFigureOut">
              <a:rPr lang="tr-TR" smtClean="0"/>
              <a:t>11.05.2012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E6CEC-8DE1-423B-B9E7-1383DB8AC1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4556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95399-64A8-43B0-A5C5-2D48ACAF840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12" name="11 Resim" descr="logo.png"/>
          <p:cNvPicPr>
            <a:picLocks noChangeAspect="1"/>
          </p:cNvPicPr>
          <p:nvPr userDrawn="1"/>
        </p:nvPicPr>
        <p:blipFill>
          <a:blip r:embed="rId2" cstate="print">
            <a:lum contrast="-64000"/>
          </a:blip>
          <a:stretch>
            <a:fillRect/>
          </a:stretch>
        </p:blipFill>
        <p:spPr>
          <a:xfrm>
            <a:off x="683568" y="692696"/>
            <a:ext cx="1728192" cy="1033608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84614-FF91-480D-B2D4-3FDCE9A6A391}" type="datetimeFigureOut">
              <a:rPr lang="tr-TR" smtClean="0"/>
              <a:pPr/>
              <a:t>11.05.2012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95399-64A8-43B0-A5C5-2D48ACAF840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84614-FF91-480D-B2D4-3FDCE9A6A391}" type="datetimeFigureOut">
              <a:rPr lang="tr-TR" smtClean="0"/>
              <a:pPr/>
              <a:t>11.05.2012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95399-64A8-43B0-A5C5-2D48ACAF840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DEE3E0"/>
              </a:clrFrom>
              <a:clrTo>
                <a:srgbClr val="DEE3E0">
                  <a:alpha val="0"/>
                </a:srgbClr>
              </a:clrTo>
            </a:clrChange>
            <a:lum contrast="-100000"/>
          </a:blip>
          <a:srcRect/>
          <a:stretch>
            <a:fillRect/>
          </a:stretch>
        </p:blipFill>
        <p:spPr bwMode="auto">
          <a:xfrm>
            <a:off x="0" y="5852798"/>
            <a:ext cx="9144000" cy="1005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84614-FF91-480D-B2D4-3FDCE9A6A391}" type="datetimeFigureOut">
              <a:rPr lang="tr-TR" smtClean="0"/>
              <a:pPr/>
              <a:t>11.05.2012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95399-64A8-43B0-A5C5-2D48ACAF8409}" type="slidenum">
              <a:rPr lang="tr-TR" smtClean="0"/>
              <a:pPr/>
              <a:t>‹#›</a:t>
            </a:fld>
            <a:endParaRPr lang="tr-TR"/>
          </a:p>
        </p:txBody>
      </p:sp>
      <p:pic>
        <p:nvPicPr>
          <p:cNvPr id="7" name="6 Resim" descr="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311509" y="0"/>
            <a:ext cx="796995" cy="4766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84614-FF91-480D-B2D4-3FDCE9A6A391}" type="datetimeFigureOut">
              <a:rPr lang="tr-TR" smtClean="0"/>
              <a:pPr/>
              <a:t>11.05.2012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95399-64A8-43B0-A5C5-2D48ACAF840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84614-FF91-480D-B2D4-3FDCE9A6A391}" type="datetimeFigureOut">
              <a:rPr lang="tr-TR" smtClean="0"/>
              <a:pPr/>
              <a:t>11.05.2012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95399-64A8-43B0-A5C5-2D48ACAF840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84614-FF91-480D-B2D4-3FDCE9A6A391}" type="datetimeFigureOut">
              <a:rPr lang="tr-TR" smtClean="0"/>
              <a:pPr/>
              <a:t>11.05.2012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95399-64A8-43B0-A5C5-2D48ACAF840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84614-FF91-480D-B2D4-3FDCE9A6A391}" type="datetimeFigureOut">
              <a:rPr lang="tr-TR" smtClean="0"/>
              <a:pPr/>
              <a:t>11.05.2012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95399-64A8-43B0-A5C5-2D48ACAF840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84614-FF91-480D-B2D4-3FDCE9A6A391}" type="datetimeFigureOut">
              <a:rPr lang="tr-TR" smtClean="0"/>
              <a:pPr/>
              <a:t>11.05.2012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95399-64A8-43B0-A5C5-2D48ACAF840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84614-FF91-480D-B2D4-3FDCE9A6A391}" type="datetimeFigureOut">
              <a:rPr lang="tr-TR" smtClean="0"/>
              <a:pPr/>
              <a:t>11.05.2012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95399-64A8-43B0-A5C5-2D48ACAF840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11 Dikdörtgen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EB84614-FF91-480D-B2D4-3FDCE9A6A391}" type="datetimeFigureOut">
              <a:rPr lang="tr-TR" smtClean="0"/>
              <a:pPr/>
              <a:t>11.05.2012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4F95399-64A8-43B0-A5C5-2D48ACAF840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dörtgen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Dikdörtgen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EB84614-FF91-480D-B2D4-3FDCE9A6A391}" type="datetimeFigureOut">
              <a:rPr lang="tr-TR" smtClean="0"/>
              <a:pPr/>
              <a:t>11.05.2012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4F95399-64A8-43B0-A5C5-2D48ACAF8409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Mühendislik ve Mimarlık</a:t>
            </a:r>
            <a:br>
              <a:rPr lang="tr-TR" dirty="0" smtClean="0"/>
            </a:br>
            <a:r>
              <a:rPr lang="tr-TR" dirty="0" smtClean="0"/>
              <a:t>Fakültesi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İSTANBUL MEDENİYET ÜNİVERSİTESİ</a:t>
            </a:r>
            <a:endParaRPr lang="tr-TR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DEE3E0"/>
              </a:clrFrom>
              <a:clrTo>
                <a:srgbClr val="DEE3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49704"/>
            <a:ext cx="9144000" cy="2008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300" smtClean="0">
                <a:solidFill>
                  <a:schemeClr val="accent2"/>
                </a:solidFill>
              </a:rPr>
              <a:t>Eğitim ve Öğretim Anlayışı</a:t>
            </a:r>
          </a:p>
        </p:txBody>
      </p:sp>
      <p:sp>
        <p:nvSpPr>
          <p:cNvPr id="12291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tr-TR" sz="2500" dirty="0" smtClean="0"/>
              <a:t>Amacımız;</a:t>
            </a:r>
          </a:p>
          <a:p>
            <a:pPr marL="742950" lvl="1" indent="-285750" eaLnBrk="1" hangingPunct="1"/>
            <a:r>
              <a:rPr lang="tr-TR" sz="2100" dirty="0" smtClean="0"/>
              <a:t>Öğrenmeyi öğrenen</a:t>
            </a:r>
          </a:p>
          <a:p>
            <a:pPr marL="742950" lvl="1" indent="-285750" eaLnBrk="1" hangingPunct="1"/>
            <a:r>
              <a:rPr lang="tr-TR" sz="2100" dirty="0" smtClean="0"/>
              <a:t>Temel kavramları anlayan, yorumlayan ve uygulayabilen</a:t>
            </a:r>
          </a:p>
          <a:p>
            <a:pPr marL="742950" lvl="1" indent="-285750" eaLnBrk="1" hangingPunct="1"/>
            <a:r>
              <a:rPr lang="tr-TR" sz="2100" dirty="0" smtClean="0"/>
              <a:t>Bilimsel düşünme alışkanlığına sahip</a:t>
            </a:r>
          </a:p>
          <a:p>
            <a:pPr marL="742950" lvl="1" indent="-285750" eaLnBrk="1" hangingPunct="1"/>
            <a:r>
              <a:rPr lang="tr-TR" sz="2100" dirty="0" smtClean="0"/>
              <a:t>Araştırma, sorgulama yoluyla analiz ve sentez yapabilen</a:t>
            </a:r>
          </a:p>
          <a:p>
            <a:pPr marL="742950" lvl="1" indent="-285750" eaLnBrk="1" hangingPunct="1"/>
            <a:r>
              <a:rPr lang="tr-TR" sz="2100" dirty="0" smtClean="0"/>
              <a:t>Teknik, ekonomik, estetik, hukuki ve sosyal öğeleri irdeleyebilen</a:t>
            </a:r>
          </a:p>
          <a:p>
            <a:pPr marL="742950" lvl="1" indent="-285750" eaLnBrk="1" hangingPunct="1"/>
            <a:r>
              <a:rPr lang="tr-TR" sz="2100" dirty="0" err="1" smtClean="0"/>
              <a:t>Multidisipliner</a:t>
            </a:r>
            <a:r>
              <a:rPr lang="tr-TR" sz="2100" dirty="0" smtClean="0"/>
              <a:t> çalışabilen</a:t>
            </a:r>
          </a:p>
          <a:p>
            <a:pPr marL="742950" lvl="1" indent="-285750" eaLnBrk="1" hangingPunct="1"/>
            <a:r>
              <a:rPr lang="tr-TR" sz="2100" dirty="0" smtClean="0"/>
              <a:t>Etik değerlere duyarlı</a:t>
            </a:r>
          </a:p>
          <a:p>
            <a:pPr marL="742950" lvl="1" indent="-285750" eaLnBrk="1" hangingPunct="1"/>
            <a:endParaRPr lang="tr-TR" sz="2100" dirty="0" smtClean="0"/>
          </a:p>
          <a:p>
            <a:pPr marL="0" indent="0" eaLnBrk="1" hangingPunct="1">
              <a:buFontTx/>
              <a:buNone/>
            </a:pPr>
            <a:r>
              <a:rPr lang="tr-TR" sz="2100" dirty="0" smtClean="0">
                <a:solidFill>
                  <a:schemeClr val="tx2"/>
                </a:solidFill>
              </a:rPr>
              <a:t>mühendis ve mimarlar yetiştirmektir.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300" smtClean="0">
                <a:solidFill>
                  <a:schemeClr val="accent2"/>
                </a:solidFill>
              </a:rPr>
              <a:t>Eğitim ve Öğretim Anlayışı</a:t>
            </a:r>
          </a:p>
        </p:txBody>
      </p:sp>
      <p:sp>
        <p:nvSpPr>
          <p:cNvPr id="13315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tr-TR" sz="2100" dirty="0" smtClean="0"/>
              <a:t>Mezunlarımızın</a:t>
            </a:r>
          </a:p>
          <a:p>
            <a:pPr marL="742950" lvl="1" indent="-285750" eaLnBrk="1" hangingPunct="1">
              <a:lnSpc>
                <a:spcPct val="90000"/>
              </a:lnSpc>
              <a:defRPr/>
            </a:pPr>
            <a:r>
              <a:rPr lang="tr-TR" sz="2100" dirty="0" smtClean="0"/>
              <a:t>Akademide, sanayide ve iş alanlarında tercih edilir olmasını</a:t>
            </a:r>
          </a:p>
          <a:p>
            <a:pPr marL="742950" lvl="1" indent="3175" eaLnBrk="1" hangingPunct="1">
              <a:lnSpc>
                <a:spcPct val="110000"/>
              </a:lnSpc>
              <a:buFontTx/>
              <a:buNone/>
              <a:defRPr/>
            </a:pPr>
            <a:r>
              <a:rPr lang="tr-TR" sz="2100" dirty="0" smtClean="0"/>
              <a:t>hedeflemekteyiz.</a:t>
            </a:r>
          </a:p>
          <a:p>
            <a:pPr marL="742950" lvl="1" indent="-285750" eaLnBrk="1" hangingPunct="1">
              <a:lnSpc>
                <a:spcPct val="90000"/>
              </a:lnSpc>
              <a:buFontTx/>
              <a:buNone/>
              <a:defRPr/>
            </a:pPr>
            <a:endParaRPr lang="tr-TR" sz="2100" dirty="0" smtClean="0">
              <a:solidFill>
                <a:schemeClr val="tx1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tr-TR" sz="2100" dirty="0" smtClean="0"/>
              <a:t>Toplam kalite anlayışı çerçevesinde </a:t>
            </a:r>
          </a:p>
          <a:p>
            <a:pPr marL="742950" lvl="1" indent="-285750" eaLnBrk="1" hangingPunct="1">
              <a:lnSpc>
                <a:spcPct val="115000"/>
              </a:lnSpc>
              <a:defRPr/>
            </a:pPr>
            <a:r>
              <a:rPr lang="tr-TR" sz="2100" dirty="0" smtClean="0"/>
              <a:t>Dış paydaşlarımız; akademi, sanayi ve iş dünyası</a:t>
            </a:r>
          </a:p>
          <a:p>
            <a:pPr marL="742950" lvl="1" indent="-285750" eaLnBrk="1" hangingPunct="1">
              <a:lnSpc>
                <a:spcPct val="115000"/>
              </a:lnSpc>
              <a:defRPr/>
            </a:pPr>
            <a:r>
              <a:rPr lang="tr-TR" sz="2100" dirty="0" smtClean="0"/>
              <a:t>İç paydaşlarımız; öğretim elemanları ve öğrenciler</a:t>
            </a:r>
          </a:p>
          <a:p>
            <a:pPr marL="742950" lvl="1" indent="-285750" eaLnBrk="1" hangingPunct="1">
              <a:lnSpc>
                <a:spcPct val="115000"/>
              </a:lnSpc>
              <a:defRPr/>
            </a:pPr>
            <a:r>
              <a:rPr lang="tr-TR" sz="2100" dirty="0" smtClean="0"/>
              <a:t>Ürünümüz; mezunlarımız, bilimsel çalışmalarımız ve projelerimizdir.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300" smtClean="0">
                <a:solidFill>
                  <a:schemeClr val="accent2"/>
                </a:solidFill>
              </a:rPr>
              <a:t>Eğitim ve Öğretim Stratejisi</a:t>
            </a:r>
          </a:p>
        </p:txBody>
      </p:sp>
      <p:sp>
        <p:nvSpPr>
          <p:cNvPr id="14339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tr-TR" sz="2100" dirty="0" smtClean="0"/>
          </a:p>
          <a:p>
            <a:pPr marL="350838" indent="-228600" eaLnBrk="1" hangingPunct="1">
              <a:lnSpc>
                <a:spcPct val="110000"/>
              </a:lnSpc>
              <a:defRPr/>
            </a:pPr>
            <a:r>
              <a:rPr lang="tr-TR" sz="2100" dirty="0" smtClean="0">
                <a:solidFill>
                  <a:schemeClr val="tx2"/>
                </a:solidFill>
              </a:rPr>
              <a:t>Öğrenci merkezli, aktif öğretim stratejileri ve tekniklerinden,</a:t>
            </a:r>
          </a:p>
          <a:p>
            <a:pPr marL="350838" indent="-228600" eaLnBrk="1" hangingPunct="1">
              <a:lnSpc>
                <a:spcPct val="110000"/>
              </a:lnSpc>
              <a:defRPr/>
            </a:pPr>
            <a:r>
              <a:rPr lang="tr-TR" sz="2100" dirty="0" smtClean="0">
                <a:solidFill>
                  <a:schemeClr val="tx2"/>
                </a:solidFill>
              </a:rPr>
              <a:t>Kültür, sanat, sağlık ve spor imkanlarından,</a:t>
            </a:r>
          </a:p>
          <a:p>
            <a:pPr marL="350838" indent="-228600" eaLnBrk="1" hangingPunct="1">
              <a:lnSpc>
                <a:spcPct val="110000"/>
              </a:lnSpc>
              <a:defRPr/>
            </a:pPr>
            <a:r>
              <a:rPr lang="tr-TR" sz="2100" dirty="0" smtClean="0">
                <a:solidFill>
                  <a:schemeClr val="tx2"/>
                </a:solidFill>
              </a:rPr>
              <a:t>Çağdaş eğitim teknolojilerinden,</a:t>
            </a:r>
          </a:p>
          <a:p>
            <a:pPr marL="350838" indent="-228600" eaLnBrk="1" hangingPunct="1">
              <a:lnSpc>
                <a:spcPct val="110000"/>
              </a:lnSpc>
              <a:defRPr/>
            </a:pPr>
            <a:r>
              <a:rPr lang="tr-TR" sz="2100" dirty="0" smtClean="0">
                <a:solidFill>
                  <a:schemeClr val="tx2"/>
                </a:solidFill>
              </a:rPr>
              <a:t>Ulusal ve uluslararası bilgi kaynaklarından,</a:t>
            </a:r>
          </a:p>
          <a:p>
            <a:pPr marL="350838" indent="-228600" eaLnBrk="1" hangingPunct="1">
              <a:lnSpc>
                <a:spcPct val="110000"/>
              </a:lnSpc>
              <a:defRPr/>
            </a:pPr>
            <a:r>
              <a:rPr lang="tr-TR" sz="2100" dirty="0" smtClean="0">
                <a:solidFill>
                  <a:schemeClr val="tx2"/>
                </a:solidFill>
              </a:rPr>
              <a:t>Yurt içi ve yurt dışı üniversiteler ile iş birliklerinden,</a:t>
            </a:r>
          </a:p>
          <a:p>
            <a:pPr marL="350838" indent="-228600" eaLnBrk="1" hangingPunct="1">
              <a:lnSpc>
                <a:spcPct val="110000"/>
              </a:lnSpc>
              <a:defRPr/>
            </a:pPr>
            <a:r>
              <a:rPr lang="tr-TR" sz="2100" dirty="0" smtClean="0">
                <a:solidFill>
                  <a:schemeClr val="tx2"/>
                </a:solidFill>
              </a:rPr>
              <a:t>Araştırma kurumları, sanayi kuruluşları ve KOBİ’ler ile ortak çalışmalardan </a:t>
            </a:r>
          </a:p>
          <a:p>
            <a:pPr marL="0" indent="0" eaLnBrk="1" hangingPunct="1">
              <a:lnSpc>
                <a:spcPct val="110000"/>
              </a:lnSpc>
              <a:buFont typeface="Wingdings 2" pitchFamily="18" charset="2"/>
              <a:buNone/>
              <a:defRPr/>
            </a:pPr>
            <a:r>
              <a:rPr lang="tr-TR" sz="2100" dirty="0" smtClean="0">
                <a:solidFill>
                  <a:schemeClr val="tx2"/>
                </a:solidFill>
              </a:rPr>
              <a:t>en üst düzeyde yararlanmaktır.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300" dirty="0" smtClean="0">
                <a:solidFill>
                  <a:schemeClr val="accent2"/>
                </a:solidFill>
              </a:rPr>
              <a:t>D e r s  P r o g r a m l a r ı</a:t>
            </a:r>
            <a:br>
              <a:rPr lang="tr-TR" sz="3300" dirty="0" smtClean="0">
                <a:solidFill>
                  <a:schemeClr val="accent2"/>
                </a:solidFill>
              </a:rPr>
            </a:br>
            <a:r>
              <a:rPr lang="tr-TR" sz="3300" dirty="0" smtClean="0">
                <a:solidFill>
                  <a:schemeClr val="accent2"/>
                </a:solidFill>
              </a:rPr>
              <a:t>Genel Amaçlar</a:t>
            </a:r>
            <a:endParaRPr lang="tr-TR" sz="3300" dirty="0">
              <a:solidFill>
                <a:schemeClr val="accent2"/>
              </a:solidFill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8738" indent="-58738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tr-TR" sz="2100" dirty="0" smtClean="0"/>
              <a:t>Ders Programları aşağıda verilen Bologna kriterlerini karşılayacak şekilde yapılandırılacaktır;</a:t>
            </a:r>
            <a:r>
              <a:rPr lang="tr-TR" sz="2100" dirty="0" smtClean="0">
                <a:solidFill>
                  <a:srgbClr val="00FFCC"/>
                </a:solidFill>
              </a:rPr>
              <a:t> </a:t>
            </a:r>
          </a:p>
          <a:p>
            <a:pPr marL="58738" indent="-58738" eaLnBrk="1" hangingPunct="1">
              <a:buFont typeface="Wingdings" pitchFamily="2" charset="2"/>
              <a:buChar char="Ø"/>
            </a:pPr>
            <a:r>
              <a:rPr lang="tr-TR" sz="2100" dirty="0" smtClean="0">
                <a:solidFill>
                  <a:schemeClr val="tx2"/>
                </a:solidFill>
              </a:rPr>
              <a:t>Yaşam boyu öğrenme, </a:t>
            </a:r>
          </a:p>
          <a:p>
            <a:pPr marL="58738" indent="-58738" eaLnBrk="1" hangingPunct="1">
              <a:buFont typeface="Wingdings" pitchFamily="2" charset="2"/>
              <a:buChar char="Ø"/>
            </a:pPr>
            <a:r>
              <a:rPr lang="tr-TR" sz="2100" dirty="0" smtClean="0">
                <a:solidFill>
                  <a:schemeClr val="tx2"/>
                </a:solidFill>
              </a:rPr>
              <a:t>Öğrenci merkezli eğitim, </a:t>
            </a:r>
          </a:p>
          <a:p>
            <a:pPr marL="58738" indent="-58738" eaLnBrk="1" hangingPunct="1">
              <a:buFont typeface="Wingdings" pitchFamily="2" charset="2"/>
              <a:buChar char="Ø"/>
            </a:pPr>
            <a:r>
              <a:rPr lang="tr-TR" sz="2100" dirty="0" smtClean="0">
                <a:solidFill>
                  <a:schemeClr val="tx2"/>
                </a:solidFill>
              </a:rPr>
              <a:t>Çıktıya /kazanıma dayalı eğitim yaklaşımlarını geliştirme.</a:t>
            </a:r>
          </a:p>
          <a:p>
            <a:pPr marL="58738" indent="-58738" eaLnBrk="1" hangingPunct="1">
              <a:lnSpc>
                <a:spcPct val="50000"/>
              </a:lnSpc>
              <a:buFont typeface="Wingdings 2" pitchFamily="18" charset="2"/>
              <a:buNone/>
            </a:pPr>
            <a:endParaRPr lang="tr-TR" sz="2100" dirty="0" smtClean="0"/>
          </a:p>
          <a:p>
            <a:pPr marL="58738" indent="-58738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tr-TR" sz="2100" dirty="0" smtClean="0"/>
              <a:t>Ders programlarının oluşturulmasında ayrıca aşağıdaki amaçlar  dikkate alınacaktır;</a:t>
            </a:r>
          </a:p>
          <a:p>
            <a:pPr marL="339725" lvl="1" indent="-339725" eaLnBrk="1" hangingPunct="1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tr-TR" sz="2100" dirty="0" smtClean="0"/>
              <a:t>Kritik teknolojilerin öğretilmesi,</a:t>
            </a:r>
          </a:p>
          <a:p>
            <a:pPr marL="339725" lvl="1" indent="-339725" eaLnBrk="1" hangingPunct="1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tr-TR" sz="2100" dirty="0" smtClean="0"/>
              <a:t>Ülkemizin  ihtiyaçlarını karşılama,</a:t>
            </a:r>
          </a:p>
          <a:p>
            <a:pPr marL="339725" lvl="1" indent="-339725" eaLnBrk="1" hangingPunct="1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tr-TR" sz="2100" dirty="0" smtClean="0"/>
              <a:t>Sanayi ile işbirliğini artırma.</a:t>
            </a:r>
          </a:p>
          <a:p>
            <a:pPr marL="58738" indent="-58738" eaLnBrk="1" hangingPunct="1">
              <a:lnSpc>
                <a:spcPct val="90000"/>
              </a:lnSpc>
              <a:buFont typeface="Wingdings 2" pitchFamily="18" charset="2"/>
              <a:buNone/>
            </a:pPr>
            <a:endParaRPr lang="tr-TR" sz="2100" dirty="0" smtClean="0"/>
          </a:p>
          <a:p>
            <a:pPr marL="58738" indent="-58738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tr-TR" sz="2100" dirty="0" smtClean="0"/>
              <a:t> </a:t>
            </a:r>
          </a:p>
        </p:txBody>
      </p:sp>
      <p:sp>
        <p:nvSpPr>
          <p:cNvPr id="15365" name="Rectangle 2"/>
          <p:cNvSpPr>
            <a:spLocks noChangeArrowheads="1"/>
          </p:cNvSpPr>
          <p:nvPr/>
        </p:nvSpPr>
        <p:spPr bwMode="auto">
          <a:xfrm>
            <a:off x="179388" y="260350"/>
            <a:ext cx="85344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tr-TR" sz="3300" dirty="0">
              <a:solidFill>
                <a:schemeClr val="accent2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300" dirty="0" smtClean="0">
                <a:solidFill>
                  <a:schemeClr val="accent2"/>
                </a:solidFill>
              </a:rPr>
              <a:t>D e r s  P r o g r a m l a r ı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tr-TR" sz="2100" smtClean="0">
                <a:solidFill>
                  <a:schemeClr val="tx2"/>
                </a:solidFill>
              </a:rPr>
              <a:t>Öncelikle lisans üstü eğitime ağırlık verilecektir.  </a:t>
            </a:r>
          </a:p>
          <a:p>
            <a:pPr eaLnBrk="1" hangingPunct="1">
              <a:lnSpc>
                <a:spcPct val="110000"/>
              </a:lnSpc>
            </a:pPr>
            <a:r>
              <a:rPr lang="tr-TR" sz="2100" smtClean="0">
                <a:solidFill>
                  <a:schemeClr val="tx2"/>
                </a:solidFill>
              </a:rPr>
              <a:t>Ders programları dünya standartları ile uyumlu olacaktır. </a:t>
            </a:r>
          </a:p>
          <a:p>
            <a:pPr eaLnBrk="1" hangingPunct="1">
              <a:lnSpc>
                <a:spcPct val="110000"/>
              </a:lnSpc>
            </a:pPr>
            <a:r>
              <a:rPr lang="tr-TR" sz="2100" smtClean="0">
                <a:solidFill>
                  <a:schemeClr val="tx2"/>
                </a:solidFill>
              </a:rPr>
              <a:t>Ders içerikleri birbirini takip eder nitelikte hazırlanacaktır. </a:t>
            </a:r>
          </a:p>
          <a:p>
            <a:pPr eaLnBrk="1" hangingPunct="1">
              <a:lnSpc>
                <a:spcPct val="110000"/>
              </a:lnSpc>
            </a:pPr>
            <a:r>
              <a:rPr lang="tr-TR" sz="2100" smtClean="0">
                <a:solidFill>
                  <a:schemeClr val="tx2"/>
                </a:solidFill>
              </a:rPr>
              <a:t>Farklı branşlardan ders almasına imkan sağlanacaktır. </a:t>
            </a:r>
          </a:p>
          <a:p>
            <a:pPr eaLnBrk="1" hangingPunct="1">
              <a:lnSpc>
                <a:spcPct val="110000"/>
              </a:lnSpc>
            </a:pPr>
            <a:r>
              <a:rPr lang="tr-TR" sz="2100" smtClean="0">
                <a:solidFill>
                  <a:schemeClr val="tx2"/>
                </a:solidFill>
              </a:rPr>
              <a:t>Program içerikleri sürekli güncellenecektir.</a:t>
            </a:r>
          </a:p>
          <a:p>
            <a:pPr eaLnBrk="1" hangingPunct="1">
              <a:lnSpc>
                <a:spcPct val="110000"/>
              </a:lnSpc>
            </a:pPr>
            <a:r>
              <a:rPr lang="tr-TR" sz="2100" smtClean="0">
                <a:solidFill>
                  <a:schemeClr val="tx2"/>
                </a:solidFill>
              </a:rPr>
              <a:t>Teknik sunum ve raporlama konusunda eğitim verilecektir.</a:t>
            </a:r>
          </a:p>
          <a:p>
            <a:pPr eaLnBrk="1" hangingPunct="1">
              <a:lnSpc>
                <a:spcPct val="110000"/>
              </a:lnSpc>
            </a:pPr>
            <a:r>
              <a:rPr lang="tr-TR" sz="2100" smtClean="0">
                <a:solidFill>
                  <a:schemeClr val="tx2"/>
                </a:solidFill>
              </a:rPr>
              <a:t>Mühendislik uygulama derslerinde proje yaptırılacaktır.</a:t>
            </a:r>
          </a:p>
          <a:p>
            <a:pPr eaLnBrk="1" hangingPunct="1">
              <a:lnSpc>
                <a:spcPct val="110000"/>
              </a:lnSpc>
            </a:pPr>
            <a:r>
              <a:rPr lang="tr-TR" sz="2100" smtClean="0">
                <a:solidFill>
                  <a:schemeClr val="tx2"/>
                </a:solidFill>
              </a:rPr>
              <a:t>Derslerde yabancı dilin etkin kullanımı amaçlanacaktır. </a:t>
            </a:r>
          </a:p>
          <a:p>
            <a:pPr eaLnBrk="1" hangingPunct="1">
              <a:lnSpc>
                <a:spcPct val="110000"/>
              </a:lnSpc>
            </a:pPr>
            <a:r>
              <a:rPr lang="tr-TR" sz="2100" smtClean="0">
                <a:solidFill>
                  <a:schemeClr val="tx2"/>
                </a:solidFill>
              </a:rPr>
              <a:t>Öğrenim dili en az %30 İngilizce olacaktır.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tr-TR" sz="180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300" smtClean="0">
                <a:solidFill>
                  <a:schemeClr val="accent2"/>
                </a:solidFill>
              </a:rPr>
              <a:t>Ö ğ r e n c i  D a n ı ş m a n l ı ğ ı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85000"/>
              </a:lnSpc>
              <a:buFont typeface="Wingdings 2" pitchFamily="18" charset="2"/>
              <a:buNone/>
            </a:pPr>
            <a:r>
              <a:rPr lang="tr-TR" sz="2100" smtClean="0"/>
              <a:t>Eğitimin her seviyesinde danışmanlık sistemi kurulacaktır. </a:t>
            </a:r>
          </a:p>
          <a:p>
            <a:pPr lvl="1" eaLnBrk="1" hangingPunct="1">
              <a:lnSpc>
                <a:spcPct val="110000"/>
              </a:lnSpc>
            </a:pPr>
            <a:r>
              <a:rPr lang="tr-TR" sz="2100" smtClean="0"/>
              <a:t>Danışman öğretim elemanı ile birlikte, öğrencilerin ilgi sahasına dönük ders seçimi sağlanacaktır. </a:t>
            </a:r>
          </a:p>
          <a:p>
            <a:pPr lvl="1" eaLnBrk="1" hangingPunct="1">
              <a:lnSpc>
                <a:spcPct val="110000"/>
              </a:lnSpc>
            </a:pPr>
            <a:r>
              <a:rPr lang="tr-TR" sz="2100" smtClean="0"/>
              <a:t>Danışman öğretim elemanları; proje ve seminer konusu belirlemede, araştırmanın yürütülmesinde yönetici görevi üstlenecektir. </a:t>
            </a:r>
          </a:p>
          <a:p>
            <a:pPr lvl="1" eaLnBrk="1" hangingPunct="1">
              <a:lnSpc>
                <a:spcPct val="110000"/>
              </a:lnSpc>
            </a:pPr>
            <a:r>
              <a:rPr lang="tr-TR" sz="2100" smtClean="0"/>
              <a:t>Mezunlarımızın bilgisini artırmak için diğer üniversiteler ve özellikle sanayiden eş danışmanlık uygulaması başlatılacaktır.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Araştırma Felsefemiz</a:t>
            </a:r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300" dirty="0" smtClean="0">
                <a:solidFill>
                  <a:schemeClr val="accent2"/>
                </a:solidFill>
              </a:rPr>
              <a:t>Bilimsel Organizasyonlar Stratejik Alanı Amaçları </a:t>
            </a:r>
            <a:endParaRPr lang="tr-TR" sz="3300" dirty="0">
              <a:solidFill>
                <a:schemeClr val="accent2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Akademik kadronun ulusal ve uluslararası bilimsel toplantılara katılımını teşvik etmek </a:t>
            </a:r>
          </a:p>
          <a:p>
            <a:endParaRPr lang="tr-TR" dirty="0" smtClean="0"/>
          </a:p>
          <a:p>
            <a:r>
              <a:rPr lang="tr-TR" dirty="0" smtClean="0"/>
              <a:t>Uluslararası işbirliğine dayalı bilimsel organizasyonlar düzenleyerek sürdürülebilir kılmak </a:t>
            </a:r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300" dirty="0" smtClean="0">
                <a:solidFill>
                  <a:schemeClr val="accent2"/>
                </a:solidFill>
              </a:rPr>
              <a:t>Bilimsel Araştırma, Danışmanlık ve Yayın Stratejik Alanı Amaçları </a:t>
            </a:r>
            <a:endParaRPr lang="tr-TR" sz="3300" dirty="0">
              <a:solidFill>
                <a:schemeClr val="accent2"/>
              </a:solidFill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Uluslararası platformda kabul gören, nitelikli ve referans alınan araştırma ve yayın kalitesine ulaşmak </a:t>
            </a:r>
          </a:p>
          <a:p>
            <a:r>
              <a:rPr lang="tr-TR" dirty="0" smtClean="0"/>
              <a:t>Stratejik öneme sahip bilimsel alanlarda disiplinler arası araştırma ve yayın yapmak </a:t>
            </a:r>
          </a:p>
          <a:p>
            <a:r>
              <a:rPr lang="tr-TR" dirty="0" smtClean="0"/>
              <a:t>Sanayi, ticaret, yerel yönetimler ve merkezi kamu kurumları ile ortak araştırma projeleri geliştirmek </a:t>
            </a:r>
          </a:p>
          <a:p>
            <a:r>
              <a:rPr lang="tr-TR" dirty="0" smtClean="0"/>
              <a:t>Üniversite ile farklı sektörler arasındaki işbirliğini geliştirmek </a:t>
            </a:r>
          </a:p>
          <a:p>
            <a:r>
              <a:rPr lang="tr-TR" dirty="0" smtClean="0"/>
              <a:t>Performansa dayalı akademik değerlendirme sistemini kurarak yayın ve araştırma faaliyetlerini teşvik etmek </a:t>
            </a:r>
          </a:p>
          <a:p>
            <a:r>
              <a:rPr lang="tr-TR" dirty="0" smtClean="0"/>
              <a:t>Ulusal ve uluslararası işbirliklerine dayalı medeniyet odaklı araştırmaları teşvik etmek </a:t>
            </a:r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300" dirty="0" smtClean="0">
                <a:solidFill>
                  <a:schemeClr val="accent2"/>
                </a:solidFill>
              </a:rPr>
              <a:t>A r a ş t ı r m a  G r u p l a r ı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tr-TR" sz="1900" smtClean="0">
                <a:solidFill>
                  <a:schemeClr val="tx2"/>
                </a:solidFill>
              </a:rPr>
              <a:t>Fakülte bünyesinde araştırma grupları kurulacaktır. </a:t>
            </a:r>
          </a:p>
          <a:p>
            <a:pPr eaLnBrk="1" hangingPunct="1">
              <a:lnSpc>
                <a:spcPct val="110000"/>
              </a:lnSpc>
            </a:pPr>
            <a:r>
              <a:rPr lang="tr-TR" sz="1900" smtClean="0">
                <a:solidFill>
                  <a:schemeClr val="tx2"/>
                </a:solidFill>
              </a:rPr>
              <a:t>Disiplinler arası çalışma özendirilecektir,</a:t>
            </a:r>
          </a:p>
          <a:p>
            <a:pPr eaLnBrk="1" hangingPunct="1">
              <a:lnSpc>
                <a:spcPct val="110000"/>
              </a:lnSpc>
            </a:pPr>
            <a:r>
              <a:rPr lang="tr-TR" sz="1900" smtClean="0">
                <a:solidFill>
                  <a:schemeClr val="tx2"/>
                </a:solidFill>
              </a:rPr>
              <a:t>Araştırmalar güçlü teorik arka plan ile uygulama pratikleri arasındaki ilişkiler çerçevesinde yürütülecektir.</a:t>
            </a:r>
          </a:p>
          <a:p>
            <a:pPr eaLnBrk="1" hangingPunct="1">
              <a:lnSpc>
                <a:spcPct val="110000"/>
              </a:lnSpc>
            </a:pPr>
            <a:r>
              <a:rPr lang="tr-TR" sz="1900" smtClean="0">
                <a:solidFill>
                  <a:schemeClr val="tx2"/>
                </a:solidFill>
              </a:rPr>
              <a:t>Öğrenim gruplarının hedeflerini yayınlanabilir nitelikte araştırmalar  ve tez çalışmaları oluşturacaktır. </a:t>
            </a:r>
          </a:p>
          <a:p>
            <a:pPr eaLnBrk="1" hangingPunct="1">
              <a:lnSpc>
                <a:spcPct val="110000"/>
              </a:lnSpc>
            </a:pPr>
            <a:r>
              <a:rPr lang="tr-TR" sz="1900" smtClean="0">
                <a:solidFill>
                  <a:schemeClr val="tx2"/>
                </a:solidFill>
              </a:rPr>
              <a:t>Tez çalışmaları ve araştırma alanları belirlenirken ülkemizin öncelikleri ve sanayideki problemler dikkate alınacaktır.</a:t>
            </a:r>
          </a:p>
          <a:p>
            <a:pPr eaLnBrk="1" hangingPunct="1">
              <a:lnSpc>
                <a:spcPct val="110000"/>
              </a:lnSpc>
            </a:pPr>
            <a:r>
              <a:rPr lang="tr-TR" sz="1900" smtClean="0">
                <a:solidFill>
                  <a:schemeClr val="tx2"/>
                </a:solidFill>
              </a:rPr>
              <a:t>Her araştırma grubu kendine ait özgün teknolojiler üzerine, sürekliliği koruyacak şekilde çalışmalarını yürütecektir.</a:t>
            </a:r>
          </a:p>
          <a:p>
            <a:pPr eaLnBrk="1" hangingPunct="1">
              <a:lnSpc>
                <a:spcPct val="110000"/>
              </a:lnSpc>
            </a:pPr>
            <a:r>
              <a:rPr lang="tr-TR" sz="1900" smtClean="0">
                <a:solidFill>
                  <a:schemeClr val="tx2"/>
                </a:solidFill>
              </a:rPr>
              <a:t>Araştırma grupları yüksek standartlarda laboratuvarlara sahip olacaktır.</a:t>
            </a:r>
          </a:p>
          <a:p>
            <a:pPr eaLnBrk="1" hangingPunct="1">
              <a:lnSpc>
                <a:spcPct val="110000"/>
              </a:lnSpc>
            </a:pPr>
            <a:endParaRPr lang="tr-TR" sz="1800" smtClean="0"/>
          </a:p>
          <a:p>
            <a:pPr lvl="1" eaLnBrk="1" hangingPunct="1">
              <a:lnSpc>
                <a:spcPct val="80000"/>
              </a:lnSpc>
            </a:pPr>
            <a:endParaRPr lang="tr-TR" sz="1800" smtClean="0"/>
          </a:p>
          <a:p>
            <a:pPr eaLnBrk="1" hangingPunct="1">
              <a:lnSpc>
                <a:spcPct val="80000"/>
              </a:lnSpc>
            </a:pPr>
            <a:endParaRPr lang="tr-TR" sz="180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İstanbul Medeniyet Üniversitesi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Misyon</a:t>
            </a:r>
          </a:p>
          <a:p>
            <a:pPr lvl="1"/>
            <a:r>
              <a:rPr lang="tr-TR" dirty="0" smtClean="0"/>
              <a:t>Medeniyet odaklı, ürettiği bilim, teknoloji ve sanata evrensel nitelikteki değerleri katan, özgün bir üniversite olmak.</a:t>
            </a:r>
          </a:p>
          <a:p>
            <a:r>
              <a:rPr lang="tr-TR" dirty="0" smtClean="0"/>
              <a:t>Vizyon</a:t>
            </a:r>
          </a:p>
          <a:p>
            <a:pPr lvl="1"/>
            <a:r>
              <a:rPr lang="tr-TR" dirty="0" smtClean="0"/>
              <a:t>Medeniyetimizi çağdaş dünyaya sunan, dünya barısına katkıda bulunan insani değerleri özümseyen bilimsel kalitesi ile ön plana çıkmış bir dünya üniversitesi olmak.</a:t>
            </a:r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300" smtClean="0">
                <a:solidFill>
                  <a:schemeClr val="accent2"/>
                </a:solidFill>
              </a:rPr>
              <a:t>Kütüphane İmkanları</a:t>
            </a:r>
            <a:endParaRPr lang="tr-TR" sz="3300" dirty="0">
              <a:solidFill>
                <a:schemeClr val="accent2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tr-TR" dirty="0" smtClean="0"/>
              <a:t>TÜBİTAK ULAKBİM Elektronik Kaynaklar Ulusal Akademik Lisansı (</a:t>
            </a:r>
            <a:r>
              <a:rPr lang="tr-TR" dirty="0" err="1" smtClean="0"/>
              <a:t>Ekual</a:t>
            </a:r>
            <a:r>
              <a:rPr lang="tr-TR" dirty="0" smtClean="0"/>
              <a:t>) </a:t>
            </a:r>
            <a:r>
              <a:rPr lang="tr-TR" dirty="0" err="1" smtClean="0"/>
              <a:t>Ebscohost</a:t>
            </a:r>
            <a:r>
              <a:rPr lang="tr-TR" dirty="0" smtClean="0"/>
              <a:t> Veri Tabanları üniversite </a:t>
            </a:r>
            <a:r>
              <a:rPr lang="tr-TR" dirty="0" err="1" smtClean="0"/>
              <a:t>kampüsünde</a:t>
            </a:r>
            <a:r>
              <a:rPr lang="tr-TR" dirty="0" smtClean="0"/>
              <a:t> kullanıma sunulmuştur.</a:t>
            </a:r>
          </a:p>
          <a:p>
            <a:pPr lvl="0"/>
            <a:endParaRPr lang="tr-TR" dirty="0" smtClean="0"/>
          </a:p>
          <a:p>
            <a:pPr lvl="0"/>
            <a:r>
              <a:rPr lang="tr-TR" dirty="0" smtClean="0"/>
              <a:t>Kütüphane yalnızca kitap erişimine değil, aynı zamanda, bir çalışma ortamı olarak planlamaktadır. </a:t>
            </a:r>
          </a:p>
          <a:p>
            <a:pPr lvl="0"/>
            <a:endParaRPr lang="tr-TR" dirty="0" smtClean="0"/>
          </a:p>
          <a:p>
            <a:pPr lvl="0"/>
            <a:r>
              <a:rPr lang="tr-TR" dirty="0" smtClean="0"/>
              <a:t>Kütüphane doktora öğrencileri için özel çalışma alanları içerecektir.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300" smtClean="0">
                <a:solidFill>
                  <a:schemeClr val="accent2"/>
                </a:solidFill>
              </a:rPr>
              <a:t>S a n a y i   İ ş b i r l i k l e r i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tr-TR" sz="2100" dirty="0" smtClean="0"/>
          </a:p>
          <a:p>
            <a:pPr eaLnBrk="1" hangingPunct="1">
              <a:lnSpc>
                <a:spcPct val="90000"/>
              </a:lnSpc>
            </a:pPr>
            <a:r>
              <a:rPr lang="tr-TR" sz="2100" dirty="0" smtClean="0"/>
              <a:t>Sanayi ile ortak projeler desteklenecek ve teşvik edilecektir.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1900" dirty="0" smtClean="0"/>
              <a:t>AB Projeleri, </a:t>
            </a:r>
            <a:r>
              <a:rPr lang="tr-TR" sz="1900" dirty="0" err="1" smtClean="0"/>
              <a:t>Santez</a:t>
            </a:r>
            <a:r>
              <a:rPr lang="tr-TR" sz="1900" dirty="0" smtClean="0"/>
              <a:t>, TÜBİTAK 1509 programı, </a:t>
            </a:r>
            <a:r>
              <a:rPr lang="tr-TR" sz="1900" dirty="0" err="1" smtClean="0"/>
              <a:t>Kosgeb</a:t>
            </a:r>
            <a:r>
              <a:rPr lang="tr-TR" sz="1900" dirty="0" smtClean="0"/>
              <a:t> Projeleri </a:t>
            </a:r>
          </a:p>
          <a:p>
            <a:pPr eaLnBrk="1" hangingPunct="1">
              <a:lnSpc>
                <a:spcPct val="90000"/>
              </a:lnSpc>
            </a:pPr>
            <a:endParaRPr lang="tr-TR" sz="1900" dirty="0" smtClean="0"/>
          </a:p>
          <a:p>
            <a:pPr eaLnBrk="1" hangingPunct="1">
              <a:lnSpc>
                <a:spcPct val="90000"/>
              </a:lnSpc>
            </a:pPr>
            <a:r>
              <a:rPr lang="tr-TR" sz="2100" dirty="0" smtClean="0"/>
              <a:t>Teknoloji koordinatörlüğü kurulacaktır.</a:t>
            </a:r>
          </a:p>
          <a:p>
            <a:pPr lvl="1" eaLnBrk="1" hangingPunct="1"/>
            <a:r>
              <a:rPr lang="tr-TR" sz="1900" dirty="0" smtClean="0"/>
              <a:t>Periyodik sanayi ziyaretleri yapacaktır.</a:t>
            </a:r>
          </a:p>
          <a:p>
            <a:pPr lvl="1" eaLnBrk="1" hangingPunct="1"/>
            <a:r>
              <a:rPr lang="tr-TR" sz="1900" dirty="0" smtClean="0"/>
              <a:t>Sanayi ihtiyaçlarını, ortak çalışma imkanlarını ve olası işbirliklerini araştıracaktır.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tr-TR" sz="1900" dirty="0" smtClean="0"/>
          </a:p>
          <a:p>
            <a:pPr eaLnBrk="1" hangingPunct="1">
              <a:lnSpc>
                <a:spcPct val="90000"/>
              </a:lnSpc>
            </a:pPr>
            <a:r>
              <a:rPr lang="tr-TR" sz="2100" dirty="0" smtClean="0"/>
              <a:t>Üniversite yönetiminde teknopark kurulacaktır.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tr-TR" sz="21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300" smtClean="0">
                <a:solidFill>
                  <a:schemeClr val="accent2"/>
                </a:solidFill>
              </a:rPr>
              <a:t>S a n a y i   İ ş b i r l i k l e r i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2100" smtClean="0">
                <a:solidFill>
                  <a:schemeClr val="tx2"/>
                </a:solidFill>
              </a:rPr>
              <a:t>Sanayinin Ar-Ge ve danışmanlık ihtiyaçlarına cevap verecek bir strateji ile hareket edilecektir.</a:t>
            </a:r>
          </a:p>
          <a:p>
            <a:pPr eaLnBrk="1" hangingPunct="1"/>
            <a:endParaRPr lang="tr-TR" sz="2100" smtClean="0">
              <a:solidFill>
                <a:schemeClr val="tx2"/>
              </a:solidFill>
            </a:endParaRPr>
          </a:p>
          <a:p>
            <a:pPr eaLnBrk="1" hangingPunct="1"/>
            <a:r>
              <a:rPr lang="tr-TR" sz="2100" smtClean="0">
                <a:solidFill>
                  <a:schemeClr val="tx2"/>
                </a:solidFill>
              </a:rPr>
              <a:t>İşbirliğini güçlendirmek için ilgili kurum ve kuruluşlar ile protokoller yapılacaktır.</a:t>
            </a:r>
          </a:p>
          <a:p>
            <a:pPr eaLnBrk="1" hangingPunct="1"/>
            <a:endParaRPr lang="tr-TR" sz="2100" smtClean="0">
              <a:solidFill>
                <a:schemeClr val="tx2"/>
              </a:solidFill>
            </a:endParaRPr>
          </a:p>
          <a:p>
            <a:pPr eaLnBrk="1" hangingPunct="1"/>
            <a:r>
              <a:rPr lang="tr-TR" sz="2100" smtClean="0">
                <a:solidFill>
                  <a:schemeClr val="tx2"/>
                </a:solidFill>
              </a:rPr>
              <a:t>Yaşam boyu öğrenim kapsamında;</a:t>
            </a:r>
          </a:p>
          <a:p>
            <a:pPr lvl="1" eaLnBrk="1" hangingPunct="1"/>
            <a:r>
              <a:rPr lang="tr-TR" sz="1900" smtClean="0"/>
              <a:t>Sanayi dünyasından işadamları ve uzmanlara seminerler verdirilecektir.</a:t>
            </a:r>
          </a:p>
          <a:p>
            <a:pPr lvl="1" eaLnBrk="1" hangingPunct="1"/>
            <a:r>
              <a:rPr lang="tr-TR" sz="1900" smtClean="0"/>
              <a:t>Öğretim elemanlarınca sanayiye dönük kurslar düzenlenecektir.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300" smtClean="0">
                <a:solidFill>
                  <a:schemeClr val="accent2"/>
                </a:solidFill>
              </a:rPr>
              <a:t>H a r e k e t l i l i k: </a:t>
            </a:r>
            <a:br>
              <a:rPr lang="tr-TR" sz="3300" smtClean="0">
                <a:solidFill>
                  <a:schemeClr val="accent2"/>
                </a:solidFill>
              </a:rPr>
            </a:br>
            <a:r>
              <a:rPr lang="tr-TR" sz="3300" smtClean="0">
                <a:solidFill>
                  <a:schemeClr val="accent2"/>
                </a:solidFill>
              </a:rPr>
              <a:t>Öğretim Üyeleri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tr-TR" sz="2100" dirty="0" smtClean="0"/>
          </a:p>
          <a:p>
            <a:pPr>
              <a:lnSpc>
                <a:spcPct val="85000"/>
              </a:lnSpc>
            </a:pPr>
            <a:r>
              <a:rPr lang="tr-TR" sz="2500" dirty="0" smtClean="0"/>
              <a:t>Yurt dışı üniversiteleriyle çalışmalar yürütülecektir. </a:t>
            </a:r>
          </a:p>
          <a:p>
            <a:pPr>
              <a:lnSpc>
                <a:spcPct val="80000"/>
              </a:lnSpc>
            </a:pPr>
            <a:endParaRPr lang="tr-TR" sz="2500" dirty="0" smtClean="0"/>
          </a:p>
          <a:p>
            <a:pPr>
              <a:lnSpc>
                <a:spcPct val="80000"/>
              </a:lnSpc>
            </a:pPr>
            <a:r>
              <a:rPr lang="tr-TR" sz="2500" dirty="0" smtClean="0"/>
              <a:t>Öğretim üyelerinin  hareketliliği özendirilecektir. </a:t>
            </a:r>
          </a:p>
          <a:p>
            <a:pPr>
              <a:lnSpc>
                <a:spcPct val="80000"/>
              </a:lnSpc>
            </a:pPr>
            <a:endParaRPr lang="tr-TR" sz="2500" dirty="0" smtClean="0"/>
          </a:p>
          <a:p>
            <a:pPr>
              <a:lnSpc>
                <a:spcPct val="80000"/>
              </a:lnSpc>
            </a:pPr>
            <a:r>
              <a:rPr lang="tr-TR" sz="2500" dirty="0" smtClean="0"/>
              <a:t>AB programlarının kullanımı özendirilecektir.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300" smtClean="0">
                <a:solidFill>
                  <a:schemeClr val="accent2"/>
                </a:solidFill>
              </a:rPr>
              <a:t>H a r e k e t l i l i k: </a:t>
            </a:r>
            <a:br>
              <a:rPr lang="tr-TR" sz="3300" smtClean="0">
                <a:solidFill>
                  <a:schemeClr val="accent2"/>
                </a:solidFill>
              </a:rPr>
            </a:br>
            <a:r>
              <a:rPr lang="tr-TR" sz="3300" smtClean="0">
                <a:solidFill>
                  <a:schemeClr val="accent2"/>
                </a:solidFill>
              </a:rPr>
              <a:t>Öğrenciler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tr-TR" smtClean="0"/>
              <a:t>Stajlar; </a:t>
            </a:r>
          </a:p>
          <a:p>
            <a:pPr lvl="2" eaLnBrk="1" hangingPunct="1"/>
            <a:r>
              <a:rPr lang="tr-TR" sz="2100" smtClean="0">
                <a:solidFill>
                  <a:schemeClr val="tx2"/>
                </a:solidFill>
              </a:rPr>
              <a:t>Kısa süreli yaz stajı</a:t>
            </a:r>
          </a:p>
          <a:p>
            <a:pPr lvl="2" eaLnBrk="1" hangingPunct="1"/>
            <a:r>
              <a:rPr lang="tr-TR" sz="2100" smtClean="0">
                <a:solidFill>
                  <a:schemeClr val="tx2"/>
                </a:solidFill>
              </a:rPr>
              <a:t>Uzun süreli yarı-zamanlı dönem içi stajlar,</a:t>
            </a:r>
          </a:p>
          <a:p>
            <a:pPr lvl="2" eaLnBrk="1" hangingPunct="1"/>
            <a:r>
              <a:rPr lang="tr-TR" sz="2100" smtClean="0">
                <a:solidFill>
                  <a:schemeClr val="tx2"/>
                </a:solidFill>
              </a:rPr>
              <a:t>Yurtdışı staj programları özendirilecektir.</a:t>
            </a:r>
          </a:p>
          <a:p>
            <a:pPr lvl="2" eaLnBrk="1" hangingPunct="1">
              <a:lnSpc>
                <a:spcPct val="60000"/>
              </a:lnSpc>
              <a:buFont typeface="Wingdings 2" pitchFamily="18" charset="2"/>
              <a:buNone/>
            </a:pPr>
            <a:endParaRPr lang="tr-TR" sz="1900" smtClean="0"/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tr-TR" smtClean="0"/>
              <a:t>Projeler; </a:t>
            </a:r>
          </a:p>
          <a:p>
            <a:pPr lvl="2" eaLnBrk="1" hangingPunct="1">
              <a:spcAft>
                <a:spcPts val="600"/>
              </a:spcAft>
            </a:pPr>
            <a:r>
              <a:rPr lang="tr-TR" sz="2100" smtClean="0">
                <a:solidFill>
                  <a:schemeClr val="tx2"/>
                </a:solidFill>
              </a:rPr>
              <a:t>Öğrencilerin uluslar arası projelerde görevlendirilmeleri sağlanacaktır. </a:t>
            </a:r>
          </a:p>
          <a:p>
            <a:pPr lvl="2" eaLnBrk="1" hangingPunct="1">
              <a:spcAft>
                <a:spcPts val="600"/>
              </a:spcAft>
            </a:pPr>
            <a:r>
              <a:rPr lang="tr-TR" sz="2100" smtClean="0">
                <a:solidFill>
                  <a:schemeClr val="tx2"/>
                </a:solidFill>
              </a:rPr>
              <a:t>Öğrencilerin internet üzerinden uluslar arası çalışmalar yürütmeleri özendirilecektir.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300" smtClean="0">
                <a:solidFill>
                  <a:schemeClr val="accent2"/>
                </a:solidFill>
              </a:rPr>
              <a:t>E t k i n l i k l e 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r-TR" sz="2400" smtClean="0"/>
          </a:p>
          <a:p>
            <a:pPr eaLnBrk="1" hangingPunct="1">
              <a:lnSpc>
                <a:spcPct val="110000"/>
              </a:lnSpc>
            </a:pPr>
            <a:r>
              <a:rPr lang="tr-TR" sz="2100" smtClean="0">
                <a:solidFill>
                  <a:schemeClr val="tx2"/>
                </a:solidFill>
              </a:rPr>
              <a:t>Öğretim elemanlarının konferanslara ve seminerlere katılımı desteklenecek ve özendirilecektir. </a:t>
            </a:r>
          </a:p>
          <a:p>
            <a:pPr eaLnBrk="1" hangingPunct="1">
              <a:lnSpc>
                <a:spcPct val="110000"/>
              </a:lnSpc>
            </a:pPr>
            <a:endParaRPr lang="tr-TR" sz="21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110000"/>
              </a:lnSpc>
            </a:pPr>
            <a:r>
              <a:rPr lang="tr-TR" sz="2100" smtClean="0">
                <a:solidFill>
                  <a:schemeClr val="tx2"/>
                </a:solidFill>
              </a:rPr>
              <a:t>Üniversitemizde ulusal ve uluslar arası konferans ve seminerler düzenlenecektir.</a:t>
            </a:r>
          </a:p>
          <a:p>
            <a:pPr eaLnBrk="1" hangingPunct="1">
              <a:lnSpc>
                <a:spcPct val="110000"/>
              </a:lnSpc>
            </a:pPr>
            <a:endParaRPr lang="tr-TR" sz="21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110000"/>
              </a:lnSpc>
            </a:pPr>
            <a:r>
              <a:rPr lang="tr-TR" sz="2100" smtClean="0">
                <a:solidFill>
                  <a:schemeClr val="tx2"/>
                </a:solidFill>
              </a:rPr>
              <a:t>Öğrencilerin ulusal konferanslara katılımları  desteklenecek ve özendirilecektir.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300" smtClean="0">
                <a:solidFill>
                  <a:schemeClr val="accent2"/>
                </a:solidFill>
              </a:rPr>
              <a:t>S o s y a l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r-TR" sz="21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tr-TR" sz="2100" dirty="0" smtClean="0">
                <a:solidFill>
                  <a:schemeClr val="tx2"/>
                </a:solidFill>
              </a:rPr>
              <a:t>Sanatsal, mesleki ve sportif öğrenci gruplarının oluşturulması özendirilecektir.</a:t>
            </a:r>
          </a:p>
          <a:p>
            <a:pPr eaLnBrk="1" hangingPunct="1">
              <a:buFont typeface="Wingdings 2" pitchFamily="18" charset="2"/>
              <a:buNone/>
            </a:pPr>
            <a:endParaRPr lang="tr-TR" sz="21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tr-TR" sz="2100" dirty="0" smtClean="0">
                <a:solidFill>
                  <a:schemeClr val="tx2"/>
                </a:solidFill>
              </a:rPr>
              <a:t>Farklı bölümlerden sosyal derslerin alınması özendirilecektir.</a:t>
            </a:r>
          </a:p>
          <a:p>
            <a:pPr eaLnBrk="1" hangingPunct="1">
              <a:buFont typeface="Wingdings 2" pitchFamily="18" charset="2"/>
              <a:buNone/>
            </a:pPr>
            <a:endParaRPr lang="tr-TR" sz="21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tr-TR" sz="2100" dirty="0" smtClean="0">
                <a:solidFill>
                  <a:schemeClr val="tx2"/>
                </a:solidFill>
              </a:rPr>
              <a:t>Üniversitemiz bünyesinde konser, film, tiyatro, sohbet gibi sosyal etkinliklerin gerçekleştirilmesi özendirilecektir.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Bir AR-GE Üniversitesi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Üniversitemizin yapılanmasında önemli kilometre taşları</a:t>
            </a:r>
            <a:r>
              <a:rPr lang="en-US" dirty="0" err="1" smtClean="0"/>
              <a:t>mız</a:t>
            </a:r>
            <a:r>
              <a:rPr lang="tr-TR" dirty="0" smtClean="0"/>
              <a:t>;</a:t>
            </a:r>
          </a:p>
          <a:p>
            <a:pPr lvl="1"/>
            <a:r>
              <a:rPr lang="tr-TR" dirty="0" smtClean="0"/>
              <a:t>Enstitüler ve Araştırma Merkezleri</a:t>
            </a:r>
          </a:p>
          <a:p>
            <a:pPr lvl="1"/>
            <a:r>
              <a:rPr lang="tr-TR" dirty="0" smtClean="0"/>
              <a:t>Proje Yönetim Ofisi</a:t>
            </a:r>
          </a:p>
          <a:p>
            <a:pPr lvl="1"/>
            <a:r>
              <a:rPr lang="tr-TR" dirty="0" smtClean="0"/>
              <a:t>Projeler</a:t>
            </a:r>
          </a:p>
          <a:p>
            <a:pPr lvl="1"/>
            <a:r>
              <a:rPr lang="tr-TR" dirty="0" smtClean="0"/>
              <a:t>Araştırma Grupları ve </a:t>
            </a:r>
            <a:r>
              <a:rPr lang="tr-TR" dirty="0" err="1" smtClean="0"/>
              <a:t>Laboratuvarlar</a:t>
            </a:r>
            <a:endParaRPr lang="tr-TR" dirty="0" smtClean="0"/>
          </a:p>
          <a:p>
            <a:pPr lvl="1"/>
            <a:r>
              <a:rPr lang="tr-TR" dirty="0" smtClean="0"/>
              <a:t>Proje Destekleri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Mühendislik ve Mimarlık Fakültesi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Bir AR-GE Üniversitesi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Türkiye’den İstatistikler</a:t>
            </a:r>
            <a:endParaRPr lang="tr-TR" dirty="0"/>
          </a:p>
        </p:txBody>
      </p:sp>
      <p:graphicFrame>
        <p:nvGraphicFramePr>
          <p:cNvPr id="7" name="6 İçerik Yer Tutucusu"/>
          <p:cNvGraphicFramePr>
            <a:graphicFrameLocks noGrp="1"/>
          </p:cNvGraphicFramePr>
          <p:nvPr>
            <p:ph idx="1"/>
          </p:nvPr>
        </p:nvGraphicFramePr>
        <p:xfrm>
          <a:off x="395536" y="3068960"/>
          <a:ext cx="8229602" cy="1678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600"/>
                <a:gridCol w="2829002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Müh-Mim Akademisyen Sayısı/Üniversitedeki  Toplam Akademisyen Sayısı</a:t>
                      </a:r>
                      <a:endParaRPr lang="tr-TR" dirty="0"/>
                    </a:p>
                  </a:txBody>
                  <a:tcPr marL="186184" marR="186184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 10,41</a:t>
                      </a:r>
                    </a:p>
                  </a:txBody>
                  <a:tcPr marL="9525" marR="9525" marT="9525" marB="0" anchor="b"/>
                </a:tc>
              </a:tr>
              <a:tr h="6677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Müh-Mim Öğrenci Sayısı/Üniversitedeki  Toplam Öğrenci Sayısı</a:t>
                      </a:r>
                    </a:p>
                  </a:txBody>
                  <a:tcPr marL="186184" marR="186184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 12,90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Müh/Mim Akademisyen Sayısı</a:t>
                      </a:r>
                      <a:endParaRPr lang="tr-TR" dirty="0"/>
                    </a:p>
                  </a:txBody>
                  <a:tcPr marL="186184" marR="18618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109</a:t>
                      </a:r>
                    </a:p>
                  </a:txBody>
                  <a:tcPr marL="186184" marR="186184"/>
                </a:tc>
              </a:tr>
            </a:tbl>
          </a:graphicData>
        </a:graphic>
      </p:graphicFrame>
      <p:sp>
        <p:nvSpPr>
          <p:cNvPr id="4" name="3 Metin kutusu"/>
          <p:cNvSpPr txBox="1"/>
          <p:nvPr/>
        </p:nvSpPr>
        <p:spPr>
          <a:xfrm>
            <a:off x="683569" y="1844824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Türkiye’de Mühendislik ve mimarlık fakültelerine ait öğrenci ve akademisyen oran ortalamaları ile akademisyen sayı ortalaması</a:t>
            </a:r>
            <a:endParaRPr lang="tr-T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Misyonumuz ve Vizyonumuz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Misyonumuz</a:t>
            </a:r>
          </a:p>
          <a:p>
            <a:pPr lvl="1"/>
            <a:r>
              <a:rPr lang="tr-TR" dirty="0" smtClean="0"/>
              <a:t>Uluslararası düzeyde akademik ve endüstriyel alanlarda kendini yenileyen, </a:t>
            </a:r>
            <a:r>
              <a:rPr lang="tr-TR" dirty="0" err="1" smtClean="0"/>
              <a:t>multidisipliner</a:t>
            </a:r>
            <a:r>
              <a:rPr lang="tr-TR" dirty="0" smtClean="0"/>
              <a:t> çalışan, düşünce ve çözüm üretme yeteneği gelişmiş, meslek etiği ile donatılmış, mühendisler yetiştirmektir.</a:t>
            </a:r>
          </a:p>
          <a:p>
            <a:r>
              <a:rPr lang="tr-TR" dirty="0" smtClean="0"/>
              <a:t>Vizyonumuz</a:t>
            </a:r>
          </a:p>
          <a:p>
            <a:pPr lvl="1"/>
            <a:r>
              <a:rPr lang="tr-TR" dirty="0" smtClean="0"/>
              <a:t>Ulusal ve uluslararası standartlara sahip, üreteceği bilgi ve teknoloji ile ülkemizin gelişmişlik düzeyinin yükselmesine katkı sağlayacak araştırma merkezli bir kurum olmaktır.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Fakültemiz Bölümleri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25609"/>
          </a:xfrm>
        </p:spPr>
        <p:txBody>
          <a:bodyPr/>
          <a:lstStyle/>
          <a:p>
            <a:r>
              <a:rPr lang="tr-TR" dirty="0" smtClean="0"/>
              <a:t>Bilgisayar Mühendisliği</a:t>
            </a:r>
          </a:p>
          <a:p>
            <a:r>
              <a:rPr lang="tr-TR" dirty="0" err="1" smtClean="0"/>
              <a:t>Biyomühendislik</a:t>
            </a:r>
            <a:endParaRPr lang="tr-TR" dirty="0" smtClean="0"/>
          </a:p>
          <a:p>
            <a:r>
              <a:rPr lang="tr-TR" dirty="0" err="1" smtClean="0"/>
              <a:t>Biyo</a:t>
            </a:r>
            <a:r>
              <a:rPr lang="tr-TR" dirty="0" smtClean="0"/>
              <a:t>-medikal Mühendisliği</a:t>
            </a:r>
          </a:p>
          <a:p>
            <a:r>
              <a:rPr lang="tr-TR" dirty="0" smtClean="0"/>
              <a:t>Elektrik ve Elektronik Mühendisliği</a:t>
            </a:r>
          </a:p>
          <a:p>
            <a:r>
              <a:rPr lang="tr-TR" dirty="0" smtClean="0"/>
              <a:t>Endüstri Mühendisliği</a:t>
            </a:r>
          </a:p>
          <a:p>
            <a:r>
              <a:rPr lang="tr-TR" dirty="0" smtClean="0"/>
              <a:t>İnşaat Mühendisliği</a:t>
            </a:r>
          </a:p>
          <a:p>
            <a:r>
              <a:rPr lang="tr-TR" dirty="0" smtClean="0"/>
              <a:t>Makine Mühendisliği</a:t>
            </a:r>
          </a:p>
          <a:p>
            <a:r>
              <a:rPr lang="tr-TR" dirty="0" smtClean="0"/>
              <a:t>Mimarlık</a:t>
            </a:r>
          </a:p>
          <a:p>
            <a:r>
              <a:rPr lang="tr-TR" dirty="0" smtClean="0"/>
              <a:t>Şehir ve Bölge Planlama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Akademik Gelişim Planımız</a:t>
            </a:r>
            <a:endParaRPr lang="tr-TR" dirty="0"/>
          </a:p>
        </p:txBody>
      </p:sp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179512" y="1772815"/>
          <a:ext cx="8784980" cy="3600401"/>
        </p:xfrm>
        <a:graphic>
          <a:graphicData uri="http://schemas.openxmlformats.org/drawingml/2006/table">
            <a:tbl>
              <a:tblPr/>
              <a:tblGrid>
                <a:gridCol w="1693806"/>
                <a:gridCol w="1509506"/>
                <a:gridCol w="421258"/>
                <a:gridCol w="526572"/>
                <a:gridCol w="421258"/>
                <a:gridCol w="421258"/>
                <a:gridCol w="421258"/>
                <a:gridCol w="421258"/>
                <a:gridCol w="421258"/>
                <a:gridCol w="421258"/>
                <a:gridCol w="421258"/>
                <a:gridCol w="421258"/>
                <a:gridCol w="421258"/>
                <a:gridCol w="421258"/>
                <a:gridCol w="421258"/>
              </a:tblGrid>
              <a:tr h="31305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Yıllar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2011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2012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2013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2014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2015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2016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2017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2018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2019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2020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2021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2022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2023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13054">
                <a:tc rowSpan="4"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ÖĞRENCİ SAYISI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Lisans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FF0000"/>
                          </a:solidFill>
                          <a:latin typeface="Tahoma"/>
                        </a:rPr>
                        <a:t>0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0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0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0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270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540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840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1170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1476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1620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1704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1764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1794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05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Yüksek Lisans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FF0000"/>
                          </a:solidFill>
                          <a:latin typeface="Tahoma"/>
                        </a:rPr>
                        <a:t>0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FF0000"/>
                          </a:solidFill>
                          <a:latin typeface="Tahoma"/>
                        </a:rPr>
                        <a:t>0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40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229,17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443,45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517,58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577,59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697,93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799,4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853,97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896,71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928,55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971,71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05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Doktora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0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FF0000"/>
                          </a:solidFill>
                          <a:latin typeface="Tahoma"/>
                        </a:rPr>
                        <a:t>0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FF0000"/>
                          </a:solidFill>
                          <a:latin typeface="Tahoma"/>
                        </a:rPr>
                        <a:t>0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FF0000"/>
                          </a:solidFill>
                          <a:latin typeface="Tahoma"/>
                        </a:rPr>
                        <a:t>101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FF0000"/>
                          </a:solidFill>
                          <a:latin typeface="Tahoma"/>
                        </a:rPr>
                        <a:t>262,24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FF0000"/>
                          </a:solidFill>
                          <a:latin typeface="Tahoma"/>
                        </a:rPr>
                        <a:t>306,77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FF0000"/>
                          </a:solidFill>
                          <a:latin typeface="Tahoma"/>
                        </a:rPr>
                        <a:t>359,94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FF0000"/>
                          </a:solidFill>
                          <a:latin typeface="Tahoma"/>
                        </a:rPr>
                        <a:t>458,81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FF0000"/>
                          </a:solidFill>
                          <a:latin typeface="Tahoma"/>
                        </a:rPr>
                        <a:t>530,62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FF0000"/>
                          </a:solidFill>
                          <a:latin typeface="Tahoma"/>
                        </a:rPr>
                        <a:t>580,76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FF0000"/>
                          </a:solidFill>
                          <a:latin typeface="Tahoma"/>
                        </a:rPr>
                        <a:t>618,35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FF0000"/>
                          </a:solidFill>
                          <a:latin typeface="Tahoma"/>
                        </a:rPr>
                        <a:t>649,33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FF0000"/>
                          </a:solidFill>
                          <a:latin typeface="Tahoma"/>
                        </a:rPr>
                        <a:t>694,97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05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Toplam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330,2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975,7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1364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1778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2327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2806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3055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3219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3342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3461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1305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AKADEMİK PERSONEL SAYISI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Öğretim Üyesi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FF0000"/>
                          </a:solidFill>
                          <a:latin typeface="Tahoma"/>
                        </a:rPr>
                        <a:t>0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FF0000"/>
                          </a:solidFill>
                          <a:latin typeface="Tahoma"/>
                        </a:rPr>
                        <a:t>6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FF0000"/>
                          </a:solidFill>
                          <a:latin typeface="Tahoma"/>
                        </a:rPr>
                        <a:t>38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FF0000"/>
                          </a:solidFill>
                          <a:latin typeface="Tahoma"/>
                        </a:rPr>
                        <a:t>51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108,5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122,5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135,67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160,83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183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193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201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207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215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305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Diğer Öğretim Elemanları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0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22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FF0000"/>
                          </a:solidFill>
                          <a:latin typeface="Tahoma"/>
                        </a:rPr>
                        <a:t>37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FF0000"/>
                          </a:solidFill>
                          <a:latin typeface="Tahoma"/>
                        </a:rPr>
                        <a:t>42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FF0000"/>
                          </a:solidFill>
                          <a:latin typeface="Tahoma"/>
                        </a:rPr>
                        <a:t>61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70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81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94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111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126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130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131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133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10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ÖĞRETİM ÜYESİNE DÜŞEN ÖĞRENCİ SAYISI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6,48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8,99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11,14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13,10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14,47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15,33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15,83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16,06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16,14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16,10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05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İDARİ PERSONEL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0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5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14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15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15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15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17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19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19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19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19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05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KAPALI ALAN (m2)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0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700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3040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FF0000"/>
                          </a:solidFill>
                          <a:latin typeface="Tahoma"/>
                        </a:rPr>
                        <a:t>14567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FF0000"/>
                          </a:solidFill>
                          <a:latin typeface="Tahoma"/>
                        </a:rPr>
                        <a:t>24334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FF0000"/>
                          </a:solidFill>
                          <a:latin typeface="Tahoma"/>
                        </a:rPr>
                        <a:t>29221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34078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FF0000"/>
                          </a:solidFill>
                          <a:latin typeface="Tahoma"/>
                        </a:rPr>
                        <a:t>40830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46798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49914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51914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53386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54820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80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KAPALI ALAN (m2) / ÖĞRENCİ SAYISI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44,12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24,94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21,42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19,17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17,55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16,68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16,34</a:t>
                      </a: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16,13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15,96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15,85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567" marR="4567" marT="4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179516" y="5733256"/>
          <a:ext cx="8712966" cy="864096"/>
        </p:xfrm>
        <a:graphic>
          <a:graphicData uri="http://schemas.openxmlformats.org/drawingml/2006/table">
            <a:tbl>
              <a:tblPr/>
              <a:tblGrid>
                <a:gridCol w="2498666"/>
                <a:gridCol w="621430"/>
                <a:gridCol w="621430"/>
                <a:gridCol w="621430"/>
                <a:gridCol w="621430"/>
                <a:gridCol w="621430"/>
                <a:gridCol w="621430"/>
                <a:gridCol w="621430"/>
                <a:gridCol w="621430"/>
                <a:gridCol w="621430"/>
                <a:gridCol w="621430"/>
              </a:tblGrid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Lisans Üstü Oran</a:t>
                      </a:r>
                    </a:p>
                  </a:txBody>
                  <a:tcPr marL="4567" marR="4567" marT="4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%1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67" marR="4567" marT="4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%72,3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67" marR="4567" marT="4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%60,4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67" marR="4567" marT="4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%52,7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67" marR="4567" marT="4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%49,7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67" marR="4567" marT="4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%47,4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67" marR="4567" marT="4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%47,0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67" marR="4567" marT="4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%47,1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67" marR="4567" marT="4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%47,2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67" marR="4567" marT="4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%48,2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67" marR="4567" marT="4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Lisans</a:t>
                      </a:r>
                    </a:p>
                  </a:txBody>
                  <a:tcPr marL="4567" marR="4567" marT="4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%0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67" marR="4567" marT="4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%27,7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67" marR="4567" marT="4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%39,6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67" marR="4567" marT="4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%47,3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67" marR="4567" marT="4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%50,3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67" marR="4567" marT="4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%52,6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67" marR="4567" marT="4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%53,0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67" marR="4567" marT="4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%52,9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67" marR="4567" marT="4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%52,8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67" marR="4567" marT="4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%51,8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67" marR="4567" marT="4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Y.Lisans </a:t>
                      </a:r>
                    </a:p>
                  </a:txBody>
                  <a:tcPr marL="4567" marR="4567" marT="4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%69409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67" marR="4567" marT="4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%45,5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67" marR="4567" marT="4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%37,9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67" marR="4567" marT="4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%32,5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67" marR="4567" marT="4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%30,0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67" marR="4567" marT="4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%28,5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67" marR="4567" marT="4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%28,0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67" marR="4567" marT="4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%27,8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67" marR="4567" marT="4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%27,8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67" marR="4567" marT="4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%28,1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67" marR="4567" marT="4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Doktora</a:t>
                      </a:r>
                    </a:p>
                  </a:txBody>
                  <a:tcPr marL="4567" marR="4567" marT="4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%30591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67" marR="4567" marT="4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%26,9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67" marR="4567" marT="4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%22,5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67" marR="4567" marT="4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%20,2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67" marR="4567" marT="4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%19,7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67" marR="4567" marT="4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%19,0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67" marR="4567" marT="4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%19,0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67" marR="4567" marT="4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%19,2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67" marR="4567" marT="4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%19,4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67" marR="4567" marT="4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%20,1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67" marR="4567" marT="4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Eğitim Yaklaşımımız</a:t>
            </a:r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plate_16">
  <a:themeElements>
    <a:clrScheme name="Modü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ü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ü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Template_16</Template>
  <TotalTime>199</TotalTime>
  <Words>1359</Words>
  <Application>Microsoft Macintosh PowerPoint</Application>
  <PresentationFormat>On-screen Show (4:3)</PresentationFormat>
  <Paragraphs>373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Template_16</vt:lpstr>
      <vt:lpstr>Mühendislik ve Mimarlık Fakültesi</vt:lpstr>
      <vt:lpstr>İstanbul Medeniyet Üniversitesi</vt:lpstr>
      <vt:lpstr>Bir AR-GE Üniversitesi </vt:lpstr>
      <vt:lpstr>Mühendislik ve Mimarlık Fakültesi</vt:lpstr>
      <vt:lpstr>Türkiye’den İstatistikler</vt:lpstr>
      <vt:lpstr>Misyonumuz ve Vizyonumuz</vt:lpstr>
      <vt:lpstr>Fakültemiz Bölümleri</vt:lpstr>
      <vt:lpstr>Akademik Gelişim Planımız</vt:lpstr>
      <vt:lpstr>Eğitim Yaklaşımımız</vt:lpstr>
      <vt:lpstr>Eğitim ve Öğretim Anlayışı</vt:lpstr>
      <vt:lpstr>Eğitim ve Öğretim Anlayışı</vt:lpstr>
      <vt:lpstr>Eğitim ve Öğretim Stratejisi</vt:lpstr>
      <vt:lpstr>D e r s  P r o g r a m l a r ı Genel Amaçlar</vt:lpstr>
      <vt:lpstr>D e r s  P r o g r a m l a r ı</vt:lpstr>
      <vt:lpstr>Ö ğ r e n c i  D a n ı ş m a n l ı ğ ı </vt:lpstr>
      <vt:lpstr>Araştırma Felsefemiz</vt:lpstr>
      <vt:lpstr>Bilimsel Organizasyonlar Stratejik Alanı Amaçları </vt:lpstr>
      <vt:lpstr>Bilimsel Araştırma, Danışmanlık ve Yayın Stratejik Alanı Amaçları </vt:lpstr>
      <vt:lpstr>A r a ş t ı r m a  G r u p l a r ı</vt:lpstr>
      <vt:lpstr>Kütüphane İmkanları</vt:lpstr>
      <vt:lpstr>S a n a y i   İ ş b i r l i k l e r i </vt:lpstr>
      <vt:lpstr>S a n a y i   İ ş b i r l i k l e r i </vt:lpstr>
      <vt:lpstr>H a r e k e t l i l i k:  Öğretim Üyeleri</vt:lpstr>
      <vt:lpstr>H a r e k e t l i l i k:  Öğrenciler</vt:lpstr>
      <vt:lpstr>E t k i n l i k l e r</vt:lpstr>
      <vt:lpstr>S o s y a l </vt:lpstr>
      <vt:lpstr>Sonuç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Mühendislik ve Mimarlık Fakültesi</dc:title>
  <dc:creator>coyote</dc:creator>
  <cp:lastModifiedBy>MacBook Air</cp:lastModifiedBy>
  <cp:revision>35</cp:revision>
  <dcterms:created xsi:type="dcterms:W3CDTF">2012-05-08T12:23:28Z</dcterms:created>
  <dcterms:modified xsi:type="dcterms:W3CDTF">2012-05-11T08:21:59Z</dcterms:modified>
</cp:coreProperties>
</file>