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Default Extension="emf" ContentType="image/x-emf"/>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58"/>
  </p:notesMasterIdLst>
  <p:handoutMasterIdLst>
    <p:handoutMasterId r:id="rId59"/>
  </p:handoutMasterIdLst>
  <p:sldIdLst>
    <p:sldId id="457" r:id="rId2"/>
    <p:sldId id="546" r:id="rId3"/>
    <p:sldId id="708" r:id="rId4"/>
    <p:sldId id="709" r:id="rId5"/>
    <p:sldId id="710" r:id="rId6"/>
    <p:sldId id="711" r:id="rId7"/>
    <p:sldId id="712" r:id="rId8"/>
    <p:sldId id="713" r:id="rId9"/>
    <p:sldId id="673" r:id="rId10"/>
    <p:sldId id="714" r:id="rId11"/>
    <p:sldId id="715" r:id="rId12"/>
    <p:sldId id="632" r:id="rId13"/>
    <p:sldId id="716" r:id="rId14"/>
    <p:sldId id="717" r:id="rId15"/>
    <p:sldId id="718" r:id="rId16"/>
    <p:sldId id="719" r:id="rId17"/>
    <p:sldId id="722" r:id="rId18"/>
    <p:sldId id="681" r:id="rId19"/>
    <p:sldId id="723" r:id="rId20"/>
    <p:sldId id="647" r:id="rId21"/>
    <p:sldId id="682" r:id="rId22"/>
    <p:sldId id="724" r:id="rId23"/>
    <p:sldId id="725" r:id="rId24"/>
    <p:sldId id="726" r:id="rId25"/>
    <p:sldId id="728" r:id="rId26"/>
    <p:sldId id="676" r:id="rId27"/>
    <p:sldId id="642" r:id="rId28"/>
    <p:sldId id="729" r:id="rId29"/>
    <p:sldId id="705" r:id="rId30"/>
    <p:sldId id="741" r:id="rId31"/>
    <p:sldId id="748" r:id="rId32"/>
    <p:sldId id="742" r:id="rId33"/>
    <p:sldId id="743" r:id="rId34"/>
    <p:sldId id="744" r:id="rId35"/>
    <p:sldId id="745" r:id="rId36"/>
    <p:sldId id="746" r:id="rId37"/>
    <p:sldId id="747" r:id="rId38"/>
    <p:sldId id="749" r:id="rId39"/>
    <p:sldId id="678" r:id="rId40"/>
    <p:sldId id="734" r:id="rId41"/>
    <p:sldId id="735" r:id="rId42"/>
    <p:sldId id="736" r:id="rId43"/>
    <p:sldId id="737" r:id="rId44"/>
    <p:sldId id="738" r:id="rId45"/>
    <p:sldId id="739" r:id="rId46"/>
    <p:sldId id="608" r:id="rId47"/>
    <p:sldId id="731" r:id="rId48"/>
    <p:sldId id="732" r:id="rId49"/>
    <p:sldId id="733" r:id="rId50"/>
    <p:sldId id="611" r:id="rId51"/>
    <p:sldId id="730" r:id="rId52"/>
    <p:sldId id="680" r:id="rId53"/>
    <p:sldId id="679" r:id="rId54"/>
    <p:sldId id="750" r:id="rId55"/>
    <p:sldId id="751" r:id="rId56"/>
    <p:sldId id="454" r:id="rId57"/>
  </p:sldIdLst>
  <p:sldSz cx="9144000" cy="6858000" type="screen4x3"/>
  <p:notesSz cx="6669088" cy="9928225"/>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20000"/>
    <a:srgbClr val="000099"/>
    <a:srgbClr val="0000FF"/>
    <a:srgbClr val="FFFFCC"/>
    <a:srgbClr val="CCFFCC"/>
    <a:srgbClr val="FFCCCC"/>
    <a:srgbClr val="FFCCFF"/>
    <a:srgbClr val="CCECFF"/>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3441" autoAdjust="0"/>
    <p:restoredTop sz="94638" autoAdjust="0"/>
  </p:normalViewPr>
  <p:slideViewPr>
    <p:cSldViewPr>
      <p:cViewPr>
        <p:scale>
          <a:sx n="75" d="100"/>
          <a:sy n="75" d="100"/>
        </p:scale>
        <p:origin x="-990"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Lst>
  </p:outlineViewPr>
  <p:notesTextViewPr>
    <p:cViewPr>
      <p:scale>
        <a:sx n="100" d="100"/>
        <a:sy n="100" d="100"/>
      </p:scale>
      <p:origin x="0" y="0"/>
    </p:cViewPr>
  </p:notesTextViewPr>
  <p:sorterViewPr>
    <p:cViewPr>
      <p:scale>
        <a:sx n="110" d="100"/>
        <a:sy n="110" d="100"/>
      </p:scale>
      <p:origin x="0" y="0"/>
    </p:cViewPr>
  </p:sorterViewPr>
  <p:notesViewPr>
    <p:cSldViewPr>
      <p:cViewPr>
        <p:scale>
          <a:sx n="45" d="100"/>
          <a:sy n="45" d="100"/>
        </p:scale>
        <p:origin x="-3006" y="-234"/>
      </p:cViewPr>
      <p:guideLst>
        <p:guide orient="horz" pos="3127"/>
        <p:guide pos="2101"/>
      </p:guideLst>
    </p:cSldViewPr>
  </p:notesViewPr>
  <p:gridSpacing cx="36868100" cy="3686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5.xml"/><Relationship Id="rId13" Type="http://schemas.openxmlformats.org/officeDocument/2006/relationships/slide" Target="slides/slide20.xml"/><Relationship Id="rId18" Type="http://schemas.openxmlformats.org/officeDocument/2006/relationships/slide" Target="slides/slide25.xml"/><Relationship Id="rId26" Type="http://schemas.openxmlformats.org/officeDocument/2006/relationships/slide" Target="slides/slide36.xml"/><Relationship Id="rId3" Type="http://schemas.openxmlformats.org/officeDocument/2006/relationships/slide" Target="slides/slide10.xml"/><Relationship Id="rId21" Type="http://schemas.openxmlformats.org/officeDocument/2006/relationships/slide" Target="slides/slide31.xml"/><Relationship Id="rId7" Type="http://schemas.openxmlformats.org/officeDocument/2006/relationships/slide" Target="slides/slide14.xml"/><Relationship Id="rId12" Type="http://schemas.openxmlformats.org/officeDocument/2006/relationships/slide" Target="slides/slide19.xml"/><Relationship Id="rId17" Type="http://schemas.openxmlformats.org/officeDocument/2006/relationships/slide" Target="slides/slide24.xml"/><Relationship Id="rId25" Type="http://schemas.openxmlformats.org/officeDocument/2006/relationships/slide" Target="slides/slide35.xml"/><Relationship Id="rId2" Type="http://schemas.openxmlformats.org/officeDocument/2006/relationships/slide" Target="slides/slide9.xml"/><Relationship Id="rId16" Type="http://schemas.openxmlformats.org/officeDocument/2006/relationships/slide" Target="slides/slide23.xml"/><Relationship Id="rId20" Type="http://schemas.openxmlformats.org/officeDocument/2006/relationships/slide" Target="slides/slide30.xml"/><Relationship Id="rId1" Type="http://schemas.openxmlformats.org/officeDocument/2006/relationships/slide" Target="slides/slide2.xml"/><Relationship Id="rId6" Type="http://schemas.openxmlformats.org/officeDocument/2006/relationships/slide" Target="slides/slide13.xml"/><Relationship Id="rId11" Type="http://schemas.openxmlformats.org/officeDocument/2006/relationships/slide" Target="slides/slide18.xml"/><Relationship Id="rId24" Type="http://schemas.openxmlformats.org/officeDocument/2006/relationships/slide" Target="slides/slide34.xml"/><Relationship Id="rId5" Type="http://schemas.openxmlformats.org/officeDocument/2006/relationships/slide" Target="slides/slide12.xml"/><Relationship Id="rId15" Type="http://schemas.openxmlformats.org/officeDocument/2006/relationships/slide" Target="slides/slide22.xml"/><Relationship Id="rId23" Type="http://schemas.openxmlformats.org/officeDocument/2006/relationships/slide" Target="slides/slide33.xml"/><Relationship Id="rId28" Type="http://schemas.openxmlformats.org/officeDocument/2006/relationships/slide" Target="slides/slide38.xml"/><Relationship Id="rId10" Type="http://schemas.openxmlformats.org/officeDocument/2006/relationships/slide" Target="slides/slide17.xml"/><Relationship Id="rId19" Type="http://schemas.openxmlformats.org/officeDocument/2006/relationships/slide" Target="slides/slide29.xml"/><Relationship Id="rId4" Type="http://schemas.openxmlformats.org/officeDocument/2006/relationships/slide" Target="slides/slide11.xml"/><Relationship Id="rId9" Type="http://schemas.openxmlformats.org/officeDocument/2006/relationships/slide" Target="slides/slide16.xml"/><Relationship Id="rId14" Type="http://schemas.openxmlformats.org/officeDocument/2006/relationships/slide" Target="slides/slide21.xml"/><Relationship Id="rId22" Type="http://schemas.openxmlformats.org/officeDocument/2006/relationships/slide" Target="slides/slide32.xml"/><Relationship Id="rId27"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6"/>
          <p:cNvSpPr>
            <a:spLocks noChangeArrowheads="1"/>
          </p:cNvSpPr>
          <p:nvPr/>
        </p:nvSpPr>
        <p:spPr bwMode="auto">
          <a:xfrm>
            <a:off x="647700" y="0"/>
            <a:ext cx="5332413" cy="585788"/>
          </a:xfrm>
          <a:prstGeom prst="rect">
            <a:avLst/>
          </a:prstGeom>
          <a:noFill/>
          <a:ln w="9525">
            <a:noFill/>
            <a:miter lim="800000"/>
            <a:headEnd/>
            <a:tailEnd/>
          </a:ln>
        </p:spPr>
        <p:txBody>
          <a:bodyPr/>
          <a:lstStyle/>
          <a:p>
            <a:pPr algn="ctr" eaLnBrk="1" hangingPunct="1"/>
            <a:endParaRPr lang="en-US" sz="1000"/>
          </a:p>
        </p:txBody>
      </p:sp>
      <p:sp>
        <p:nvSpPr>
          <p:cNvPr id="72711" name="Rectangle 7"/>
          <p:cNvSpPr>
            <a:spLocks noGrp="1" noChangeArrowheads="1"/>
          </p:cNvSpPr>
          <p:nvPr>
            <p:ph type="sldNum" sz="quarter" idx="3"/>
          </p:nvPr>
        </p:nvSpPr>
        <p:spPr bwMode="auto">
          <a:xfrm>
            <a:off x="3859213" y="9388475"/>
            <a:ext cx="2809875" cy="5397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lvl1pPr>
          </a:lstStyle>
          <a:p>
            <a:pPr>
              <a:defRPr/>
            </a:pPr>
            <a:fld id="{A183A3B9-EDA1-43E0-AEFF-21971158E9A9}" type="slidenum">
              <a:rPr lang="tr-TR"/>
              <a:pPr>
                <a:defRP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lvl1pPr>
          </a:lstStyle>
          <a:p>
            <a:pPr>
              <a:defRPr/>
            </a:pPr>
            <a:r>
              <a:rPr lang="tr-TR"/>
              <a:t>Program Değerlendiricileri Eğitim Çalıştayı, 11 Eylül 2004, Boğaziçi Üniversitesi, İstanbul</a:t>
            </a:r>
          </a:p>
        </p:txBody>
      </p:sp>
      <p:sp>
        <p:nvSpPr>
          <p:cNvPr id="10243"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lvl1pPr>
          </a:lstStyle>
          <a:p>
            <a:pPr>
              <a:defRPr/>
            </a:pPr>
            <a:endParaRPr lang="tr-TR"/>
          </a:p>
        </p:txBody>
      </p:sp>
      <p:sp>
        <p:nvSpPr>
          <p:cNvPr id="34820"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66750" y="4716463"/>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10246"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lvl1pPr>
          </a:lstStyle>
          <a:p>
            <a:pPr>
              <a:defRPr/>
            </a:pPr>
            <a:endParaRPr lang="tr-TR"/>
          </a:p>
        </p:txBody>
      </p:sp>
      <p:sp>
        <p:nvSpPr>
          <p:cNvPr id="10247" name="Rectangle 7"/>
          <p:cNvSpPr>
            <a:spLocks noGrp="1" noChangeArrowheads="1"/>
          </p:cNvSpPr>
          <p:nvPr>
            <p:ph type="sldNum" sz="quarter" idx="5"/>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lvl1pPr>
          </a:lstStyle>
          <a:p>
            <a:pPr>
              <a:defRPr/>
            </a:pPr>
            <a:fld id="{2EDF44AA-3035-4FD3-9804-032C597C6E78}" type="slidenum">
              <a:rPr lang="tr-TR"/>
              <a:pPr>
                <a:defRPr/>
              </a:pPr>
              <a:t>‹#›</a:t>
            </a:fld>
            <a:endParaRPr lang="tr-TR"/>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10</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11</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12</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13</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14</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15</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16</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17</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18</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19</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2</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20</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21</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22</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23</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24</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25</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29</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30</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31</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32</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A4C91-F632-47D8-978C-CBA258149F66}" type="slidenum">
              <a:rPr lang="tr-TR"/>
              <a:pPr/>
              <a:t>3</a:t>
            </a:fld>
            <a:endParaRPr lang="tr-T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33</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34</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35</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36</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37</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38</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A4C91-F632-47D8-978C-CBA258149F66}" type="slidenum">
              <a:rPr lang="tr-TR"/>
              <a:pPr/>
              <a:t>4</a:t>
            </a:fld>
            <a:endParaRPr lang="tr-T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A4C91-F632-47D8-978C-CBA258149F66}" type="slidenum">
              <a:rPr lang="tr-TR"/>
              <a:pPr/>
              <a:t>5</a:t>
            </a:fld>
            <a:endParaRPr lang="tr-T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A4C91-F632-47D8-978C-CBA258149F66}" type="slidenum">
              <a:rPr lang="tr-TR"/>
              <a:pPr/>
              <a:t>6</a:t>
            </a:fld>
            <a:endParaRPr lang="tr-T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A4C91-F632-47D8-978C-CBA258149F66}" type="slidenum">
              <a:rPr lang="tr-TR"/>
              <a:pPr/>
              <a:t>7</a:t>
            </a:fld>
            <a:endParaRPr lang="tr-T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A4C91-F632-47D8-978C-CBA258149F66}" type="slidenum">
              <a:rPr lang="tr-TR"/>
              <a:pPr/>
              <a:t>8</a:t>
            </a:fld>
            <a:endParaRPr lang="tr-T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778250" y="9429750"/>
            <a:ext cx="2889250" cy="496888"/>
          </a:xfrm>
          <a:prstGeom prst="rect">
            <a:avLst/>
          </a:prstGeom>
          <a:noFill/>
          <a:ln w="9525">
            <a:noFill/>
            <a:miter lim="800000"/>
            <a:headEnd/>
            <a:tailEnd/>
          </a:ln>
        </p:spPr>
        <p:txBody>
          <a:bodyPr lIns="91433" tIns="45716" rIns="91433" bIns="45716" anchor="b"/>
          <a:lstStyle/>
          <a:p>
            <a:pPr algn="r" eaLnBrk="1" hangingPunct="1"/>
            <a:fld id="{C827DE45-0CBE-4D6A-B7AC-C0A20251EA32}" type="slidenum">
              <a:rPr lang="tr-TR" sz="1200"/>
              <a:pPr algn="r" eaLnBrk="1" hangingPunct="1"/>
              <a:t>9</a:t>
            </a:fld>
            <a:endParaRPr lang="tr-TR" sz="1200"/>
          </a:p>
        </p:txBody>
      </p:sp>
      <p:sp>
        <p:nvSpPr>
          <p:cNvPr id="36867" name="Rectangle 2"/>
          <p:cNvSpPr>
            <a:spLocks noGrp="1" noRot="1" noChangeAspect="1" noChangeArrowheads="1" noTextEdit="1"/>
          </p:cNvSpPr>
          <p:nvPr>
            <p:ph type="sldImg"/>
          </p:nvPr>
        </p:nvSpPr>
        <p:spPr>
          <a:xfrm>
            <a:off x="854075" y="744538"/>
            <a:ext cx="4965700" cy="3724275"/>
          </a:xfrm>
          <a:ln/>
        </p:spPr>
      </p:sp>
      <p:sp>
        <p:nvSpPr>
          <p:cNvPr id="36868" name="Rectangle 3"/>
          <p:cNvSpPr>
            <a:spLocks noGrp="1" noChangeArrowheads="1"/>
          </p:cNvSpPr>
          <p:nvPr>
            <p:ph type="body" idx="1"/>
          </p:nvPr>
        </p:nvSpPr>
        <p:spPr>
          <a:noFill/>
          <a:ln/>
        </p:spPr>
        <p:txBody>
          <a:bodyPr lIns="91433" tIns="45716" rIns="91433" bIns="45716"/>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Rectangle 4"/>
          <p:cNvSpPr>
            <a:spLocks noGrp="1" noChangeArrowheads="1"/>
          </p:cNvSpPr>
          <p:nvPr>
            <p:ph type="dt" sz="half" idx="10"/>
          </p:nvPr>
        </p:nvSpPr>
        <p:spPr>
          <a:ln/>
        </p:spPr>
        <p:txBody>
          <a:bodyPr/>
          <a:lstStyle>
            <a:lvl1pPr>
              <a:defRPr/>
            </a:lvl1pPr>
          </a:lstStyle>
          <a:p>
            <a:pPr>
              <a:defRPr/>
            </a:pPr>
            <a:fld id="{BF07CCB4-969D-40E6-B850-D0B58A854E87}" type="datetime1">
              <a:rPr lang="tr-TR" smtClean="0"/>
              <a:pPr>
                <a:defRPr/>
              </a:pPr>
              <a:t>11.05.2012</a:t>
            </a:fld>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ltLang="ja-JP" smtClean="0"/>
              <a:t>22. MÜHENDİSLİK DEKANLARI KONSEYİ TOPLANTISI  27-28 Mayıs 2011, Yüzüncü Yıl Üniversitesi Mühendislik Mimarlık Fakültesi</a:t>
            </a: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A5EB533B-A441-4A26-B740-677986B3060B}"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fld id="{D175D97C-D6F2-45E7-BBAC-F9FD00964612}" type="datetime1">
              <a:rPr lang="tr-TR" smtClean="0"/>
              <a:pPr>
                <a:defRPr/>
              </a:pPr>
              <a:t>11.05.2012</a:t>
            </a:fld>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ltLang="ja-JP" smtClean="0"/>
              <a:t>22. MÜHENDİSLİK DEKANLARI KONSEYİ TOPLANTISI  27-28 Mayıs 2011, Yüzüncü Yıl Üniversitesi Mühendislik Mimarlık Fakültesi</a:t>
            </a: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E37C412C-4512-4F52-A967-220E20A888E6}"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fld id="{6FADB681-A95D-4F09-A940-7EDA9D0D17A8}" type="datetime1">
              <a:rPr lang="tr-TR" smtClean="0"/>
              <a:pPr>
                <a:defRPr/>
              </a:pPr>
              <a:t>11.05.2012</a:t>
            </a:fld>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ltLang="ja-JP" smtClean="0"/>
              <a:t>22. MÜHENDİSLİK DEKANLARI KONSEYİ TOPLANTISI  27-28 Mayıs 2011, Yüzüncü Yıl Üniversitesi Mühendislik Mimarlık Fakültesi</a:t>
            </a: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69C35A0E-B165-4F84-9BEF-B8179F409B83}"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fld id="{E4A2CACF-2974-46C8-84D1-B661BC997909}" type="datetime1">
              <a:rPr lang="tr-TR" smtClean="0"/>
              <a:pPr>
                <a:defRPr/>
              </a:pPr>
              <a:t>11.05.2012</a:t>
            </a:fld>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ltLang="ja-JP" smtClean="0"/>
              <a:t>22. MÜHENDİSLİK DEKANLARI KONSEYİ TOPLANTISI  27-28 Mayıs 2011, Yüzüncü Yıl Üniversitesi Mühendislik Mimarlık Fakültesi</a:t>
            </a: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7291D46-AF49-495F-BD37-8C8C9F5F4895}"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BD05704-6447-48F5-891D-273FED11BC33}" type="datetime1">
              <a:rPr lang="tr-TR" smtClean="0"/>
              <a:pPr>
                <a:defRPr/>
              </a:pPr>
              <a:t>11.05.2012</a:t>
            </a:fld>
            <a:endParaRPr 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ltLang="ja-JP" smtClean="0"/>
              <a:t>22. MÜHENDİSLİK DEKANLARI KONSEYİ TOPLANTISI  27-28 Mayıs 2011, Yüzüncü Yıl Üniversitesi Mühendislik Mimarlık Fakültesi</a:t>
            </a: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4C6D3DB9-DC95-4D11-9152-22DD088AA946}"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fld id="{25CFA211-6CB5-41C9-A285-0934692CFAE3}" type="datetime1">
              <a:rPr lang="tr-TR" smtClean="0"/>
              <a:pPr>
                <a:defRPr/>
              </a:pPr>
              <a:t>11.05.2012</a:t>
            </a:fld>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ltLang="ja-JP" smtClean="0"/>
              <a:t>22. MÜHENDİSLİK DEKANLARI KONSEYİ TOPLANTISI  27-28 Mayıs 2011, Yüzüncü Yıl Üniversitesi Mühendislik Mimarlık Fakültesi</a:t>
            </a: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8D0AB80C-F6AF-471A-8E65-1B0AF143F36C}"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dt" sz="half" idx="10"/>
          </p:nvPr>
        </p:nvSpPr>
        <p:spPr>
          <a:ln/>
        </p:spPr>
        <p:txBody>
          <a:bodyPr/>
          <a:lstStyle>
            <a:lvl1pPr>
              <a:defRPr/>
            </a:lvl1pPr>
          </a:lstStyle>
          <a:p>
            <a:pPr>
              <a:defRPr/>
            </a:pPr>
            <a:fld id="{767A11BB-19F2-47E6-9938-8B131ACC8085}" type="datetime1">
              <a:rPr lang="tr-TR" smtClean="0"/>
              <a:pPr>
                <a:defRPr/>
              </a:pPr>
              <a:t>11.05.2012</a:t>
            </a:fld>
            <a:endParaRPr lang="tr-TR"/>
          </a:p>
        </p:txBody>
      </p:sp>
      <p:sp>
        <p:nvSpPr>
          <p:cNvPr id="8" name="Rectangle 5"/>
          <p:cNvSpPr>
            <a:spLocks noGrp="1" noChangeArrowheads="1"/>
          </p:cNvSpPr>
          <p:nvPr>
            <p:ph type="ftr" sz="quarter" idx="11"/>
          </p:nvPr>
        </p:nvSpPr>
        <p:spPr>
          <a:ln/>
        </p:spPr>
        <p:txBody>
          <a:bodyPr/>
          <a:lstStyle>
            <a:lvl1pPr>
              <a:defRPr/>
            </a:lvl1pPr>
          </a:lstStyle>
          <a:p>
            <a:pPr>
              <a:defRPr/>
            </a:pPr>
            <a:r>
              <a:rPr lang="tr-TR" altLang="ja-JP" smtClean="0"/>
              <a:t>22. MÜHENDİSLİK DEKANLARI KONSEYİ TOPLANTISI  27-28 Mayıs 2011, Yüzüncü Yıl Üniversitesi Mühendislik Mimarlık Fakültesi</a:t>
            </a: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E4F5EA6A-5764-4444-88A2-02EDA9412A84}"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dt" sz="half" idx="10"/>
          </p:nvPr>
        </p:nvSpPr>
        <p:spPr>
          <a:ln/>
        </p:spPr>
        <p:txBody>
          <a:bodyPr/>
          <a:lstStyle>
            <a:lvl1pPr>
              <a:defRPr/>
            </a:lvl1pPr>
          </a:lstStyle>
          <a:p>
            <a:pPr>
              <a:defRPr/>
            </a:pPr>
            <a:fld id="{B05982A9-94F4-44AD-AF52-4E952B35C16F}" type="datetime1">
              <a:rPr lang="tr-TR" smtClean="0"/>
              <a:pPr>
                <a:defRPr/>
              </a:pPr>
              <a:t>11.05.2012</a:t>
            </a:fld>
            <a:endParaRPr lang="tr-TR"/>
          </a:p>
        </p:txBody>
      </p:sp>
      <p:sp>
        <p:nvSpPr>
          <p:cNvPr id="4" name="Rectangle 5"/>
          <p:cNvSpPr>
            <a:spLocks noGrp="1" noChangeArrowheads="1"/>
          </p:cNvSpPr>
          <p:nvPr>
            <p:ph type="ftr" sz="quarter" idx="11"/>
          </p:nvPr>
        </p:nvSpPr>
        <p:spPr>
          <a:ln/>
        </p:spPr>
        <p:txBody>
          <a:bodyPr/>
          <a:lstStyle>
            <a:lvl1pPr>
              <a:defRPr/>
            </a:lvl1pPr>
          </a:lstStyle>
          <a:p>
            <a:pPr>
              <a:defRPr/>
            </a:pPr>
            <a:r>
              <a:rPr lang="tr-TR" altLang="ja-JP" smtClean="0"/>
              <a:t>22. MÜHENDİSLİK DEKANLARI KONSEYİ TOPLANTISI  27-28 Mayıs 2011, Yüzüncü Yıl Üniversitesi Mühendislik Mimarlık Fakültesi</a:t>
            </a: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4F38C56E-BA3E-4DC9-86DB-B382EA196CE0}"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61CDB29-2D00-400C-8011-46124B1ADF3A}" type="datetime1">
              <a:rPr lang="tr-TR" smtClean="0"/>
              <a:pPr>
                <a:defRPr/>
              </a:pPr>
              <a:t>11.05.2012</a:t>
            </a:fld>
            <a:endParaRPr lang="tr-TR"/>
          </a:p>
        </p:txBody>
      </p:sp>
      <p:sp>
        <p:nvSpPr>
          <p:cNvPr id="3" name="Rectangle 5"/>
          <p:cNvSpPr>
            <a:spLocks noGrp="1" noChangeArrowheads="1"/>
          </p:cNvSpPr>
          <p:nvPr>
            <p:ph type="ftr" sz="quarter" idx="11"/>
          </p:nvPr>
        </p:nvSpPr>
        <p:spPr>
          <a:ln/>
        </p:spPr>
        <p:txBody>
          <a:bodyPr/>
          <a:lstStyle>
            <a:lvl1pPr>
              <a:defRPr/>
            </a:lvl1pPr>
          </a:lstStyle>
          <a:p>
            <a:pPr>
              <a:defRPr/>
            </a:pPr>
            <a:r>
              <a:rPr lang="tr-TR" altLang="ja-JP" smtClean="0"/>
              <a:t>22. MÜHENDİSLİK DEKANLARI KONSEYİ TOPLANTISI  27-28 Mayıs 2011, Yüzüncü Yıl Üniversitesi Mühendislik Mimarlık Fakültesi</a:t>
            </a: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F13D4534-3FDA-46D3-8835-548FAB9FD1BC}"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A48764-5827-430F-8824-1027944B9826}" type="datetime1">
              <a:rPr lang="tr-TR" smtClean="0"/>
              <a:pPr>
                <a:defRPr/>
              </a:pPr>
              <a:t>11.05.2012</a:t>
            </a:fld>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ltLang="ja-JP" smtClean="0"/>
              <a:t>22. MÜHENDİSLİK DEKANLARI KONSEYİ TOPLANTISI  27-28 Mayıs 2011, Yüzüncü Yıl Üniversitesi Mühendislik Mimarlık Fakültesi</a:t>
            </a: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7F201DA4-959B-421F-93DF-25131A3690CE}"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2407B4C-69FB-40A5-B261-80A0B0575EDD}" type="datetime1">
              <a:rPr lang="tr-TR" smtClean="0"/>
              <a:pPr>
                <a:defRPr/>
              </a:pPr>
              <a:t>11.05.2012</a:t>
            </a:fld>
            <a:endParaRPr 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ltLang="ja-JP" smtClean="0"/>
              <a:t>22. MÜHENDİSLİK DEKANLARI KONSEYİ TOPLANTISI  27-28 Mayıs 2011, Yüzüncü Yıl Üniversitesi Mühendislik Mimarlık Fakültesi</a:t>
            </a: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6E59558E-E680-4F31-B0CE-6C30EBBC9236}"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5314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fld id="{0EAE2024-55EB-4A4D-8663-41E43897EF32}" type="datetime1">
              <a:rPr lang="tr-TR" smtClean="0"/>
              <a:pPr>
                <a:defRPr/>
              </a:pPr>
              <a:t>11.05.2012</a:t>
            </a:fld>
            <a:endParaRPr lang="tr-TR"/>
          </a:p>
        </p:txBody>
      </p:sp>
      <p:sp>
        <p:nvSpPr>
          <p:cNvPr id="531461" name="Rectangle 5"/>
          <p:cNvSpPr>
            <a:spLocks noGrp="1" noChangeArrowheads="1"/>
          </p:cNvSpPr>
          <p:nvPr>
            <p:ph type="ftr" sz="quarter" idx="3"/>
          </p:nvPr>
        </p:nvSpPr>
        <p:spPr bwMode="auto">
          <a:xfrm>
            <a:off x="1763713" y="6237288"/>
            <a:ext cx="7200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1"/>
            </a:lvl1pPr>
          </a:lstStyle>
          <a:p>
            <a:pPr>
              <a:defRPr/>
            </a:pPr>
            <a:r>
              <a:rPr lang="tr-TR" altLang="ja-JP" smtClean="0"/>
              <a:t>22. MÜHENDİSLİK DEKANLARI KONSEYİ TOPLANTISI  27-28 Mayıs 2011, Yüzüncü Yıl Üniversitesi Mühendislik Mimarlık Fakültesi</a:t>
            </a:r>
            <a:endParaRPr lang="tr-TR"/>
          </a:p>
        </p:txBody>
      </p:sp>
      <p:sp>
        <p:nvSpPr>
          <p:cNvPr id="5314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1"/>
            </a:lvl1pPr>
          </a:lstStyle>
          <a:p>
            <a:pPr>
              <a:defRPr/>
            </a:pPr>
            <a:fld id="{40C2EA4E-C8CB-41D8-B3EF-BEA197C56980}" type="slidenum">
              <a:rPr lang="tr-TR"/>
              <a:pPr>
                <a:defRPr/>
              </a:pPr>
              <a:t>‹#›</a:t>
            </a:fld>
            <a:endParaRPr lang="tr-TR"/>
          </a:p>
        </p:txBody>
      </p:sp>
      <p:sp>
        <p:nvSpPr>
          <p:cNvPr id="1031" name="Line 7"/>
          <p:cNvSpPr>
            <a:spLocks noChangeShapeType="1"/>
          </p:cNvSpPr>
          <p:nvPr/>
        </p:nvSpPr>
        <p:spPr bwMode="auto">
          <a:xfrm>
            <a:off x="431800" y="6196013"/>
            <a:ext cx="8280400" cy="0"/>
          </a:xfrm>
          <a:prstGeom prst="line">
            <a:avLst/>
          </a:prstGeom>
          <a:noFill/>
          <a:ln w="38100">
            <a:solidFill>
              <a:schemeClr val="tx2"/>
            </a:solidFill>
            <a:round/>
            <a:headEnd/>
            <a:tailEnd/>
          </a:ln>
        </p:spPr>
        <p:txBody>
          <a:bodyPr/>
          <a:lstStyle/>
          <a:p>
            <a:endParaRPr lang="tr-TR"/>
          </a:p>
        </p:txBody>
      </p:sp>
      <p:pic>
        <p:nvPicPr>
          <p:cNvPr id="1032" name="Picture 8"/>
          <p:cNvPicPr>
            <a:picLocks noChangeAspect="1" noChangeArrowheads="1"/>
          </p:cNvPicPr>
          <p:nvPr/>
        </p:nvPicPr>
        <p:blipFill>
          <a:blip r:embed="rId13" cstate="print"/>
          <a:srcRect/>
          <a:stretch>
            <a:fillRect/>
          </a:stretch>
        </p:blipFill>
        <p:spPr bwMode="auto">
          <a:xfrm>
            <a:off x="446088" y="6253163"/>
            <a:ext cx="1893887" cy="523875"/>
          </a:xfrm>
          <a:prstGeom prst="rect">
            <a:avLst/>
          </a:prstGeom>
          <a:noFill/>
          <a:ln w="9525">
            <a:noFill/>
            <a:miter lim="800000"/>
            <a:headEnd/>
            <a:tailEnd/>
          </a:ln>
        </p:spPr>
      </p:pic>
      <p:sp>
        <p:nvSpPr>
          <p:cNvPr id="1033" name="Line 10"/>
          <p:cNvSpPr>
            <a:spLocks noChangeShapeType="1"/>
          </p:cNvSpPr>
          <p:nvPr/>
        </p:nvSpPr>
        <p:spPr bwMode="auto">
          <a:xfrm>
            <a:off x="417513" y="1412875"/>
            <a:ext cx="8280400" cy="0"/>
          </a:xfrm>
          <a:prstGeom prst="line">
            <a:avLst/>
          </a:prstGeom>
          <a:noFill/>
          <a:ln w="38100">
            <a:solidFill>
              <a:schemeClr val="tx2"/>
            </a:solidFill>
            <a:round/>
            <a:headEnd/>
            <a:tailEnd/>
          </a:ln>
        </p:spPr>
        <p:txBody>
          <a:bodyPr/>
          <a:lstStyle/>
          <a:p>
            <a:endParaRPr lang="tr-TR"/>
          </a:p>
        </p:txBody>
      </p:sp>
      <p:sp>
        <p:nvSpPr>
          <p:cNvPr id="1034" name="Line 7"/>
          <p:cNvSpPr>
            <a:spLocks noChangeShapeType="1"/>
          </p:cNvSpPr>
          <p:nvPr userDrawn="1"/>
        </p:nvSpPr>
        <p:spPr bwMode="auto">
          <a:xfrm>
            <a:off x="431800" y="6196013"/>
            <a:ext cx="8280400" cy="0"/>
          </a:xfrm>
          <a:prstGeom prst="line">
            <a:avLst/>
          </a:prstGeom>
          <a:noFill/>
          <a:ln w="38100">
            <a:solidFill>
              <a:schemeClr val="tx2"/>
            </a:solidFill>
            <a:round/>
            <a:headEnd/>
            <a:tailEnd/>
          </a:ln>
        </p:spPr>
        <p:txBody>
          <a:bodyPr/>
          <a:lstStyle/>
          <a:p>
            <a:endParaRPr lang="tr-TR"/>
          </a:p>
        </p:txBody>
      </p:sp>
      <p:pic>
        <p:nvPicPr>
          <p:cNvPr id="1035" name="Picture 8"/>
          <p:cNvPicPr>
            <a:picLocks noChangeAspect="1" noChangeArrowheads="1"/>
          </p:cNvPicPr>
          <p:nvPr userDrawn="1"/>
        </p:nvPicPr>
        <p:blipFill>
          <a:blip r:embed="rId13" cstate="print"/>
          <a:srcRect/>
          <a:stretch>
            <a:fillRect/>
          </a:stretch>
        </p:blipFill>
        <p:spPr bwMode="auto">
          <a:xfrm>
            <a:off x="446088" y="6253163"/>
            <a:ext cx="1893887" cy="523875"/>
          </a:xfrm>
          <a:prstGeom prst="rect">
            <a:avLst/>
          </a:prstGeom>
          <a:noFill/>
          <a:ln w="9525">
            <a:noFill/>
            <a:miter lim="800000"/>
            <a:headEnd/>
            <a:tailEnd/>
          </a:ln>
        </p:spPr>
      </p:pic>
      <p:sp>
        <p:nvSpPr>
          <p:cNvPr id="1036" name="Line 10"/>
          <p:cNvSpPr>
            <a:spLocks noChangeShapeType="1"/>
          </p:cNvSpPr>
          <p:nvPr userDrawn="1"/>
        </p:nvSpPr>
        <p:spPr bwMode="auto">
          <a:xfrm>
            <a:off x="417513" y="1412875"/>
            <a:ext cx="8280400" cy="0"/>
          </a:xfrm>
          <a:prstGeom prst="line">
            <a:avLst/>
          </a:prstGeom>
          <a:noFill/>
          <a:ln w="38100">
            <a:solidFill>
              <a:schemeClr val="tx2"/>
            </a:solidFill>
            <a:round/>
            <a:headEnd/>
            <a:tailEnd/>
          </a:ln>
        </p:spPr>
        <p:txBody>
          <a:bodyPr/>
          <a:lstStyle/>
          <a:p>
            <a:endParaRPr lang="tr-T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
        <p:nvSpPr>
          <p:cNvPr id="2052" name="Rectangle 66"/>
          <p:cNvSpPr>
            <a:spLocks noGrp="1" noChangeArrowheads="1"/>
          </p:cNvSpPr>
          <p:nvPr>
            <p:ph type="body" idx="4294967295"/>
          </p:nvPr>
        </p:nvSpPr>
        <p:spPr>
          <a:xfrm>
            <a:off x="287524" y="2780928"/>
            <a:ext cx="8642350" cy="1763712"/>
          </a:xfrm>
          <a:noFill/>
        </p:spPr>
        <p:txBody>
          <a:bodyPr/>
          <a:lstStyle/>
          <a:p>
            <a:pPr algn="ctr" eaLnBrk="1" hangingPunct="1">
              <a:buFontTx/>
              <a:buNone/>
            </a:pPr>
            <a:endParaRPr lang="tr-TR" sz="2800" b="1" dirty="0" smtClean="0">
              <a:solidFill>
                <a:srgbClr val="920000"/>
              </a:solidFill>
              <a:cs typeface="Arial" charset="0"/>
            </a:endParaRPr>
          </a:p>
          <a:p>
            <a:pPr algn="ctr" eaLnBrk="1" hangingPunct="1">
              <a:buFontTx/>
              <a:buNone/>
            </a:pPr>
            <a:r>
              <a:rPr lang="tr-TR" sz="2800" b="1" dirty="0" smtClean="0">
                <a:solidFill>
                  <a:srgbClr val="920000"/>
                </a:solidFill>
                <a:cs typeface="Arial" charset="0"/>
              </a:rPr>
              <a:t>Mühendislik Eğitiminde Tasarım Dersleri</a:t>
            </a:r>
            <a:endParaRPr lang="en-US" sz="2800" b="1" dirty="0" smtClean="0">
              <a:solidFill>
                <a:srgbClr val="920000"/>
              </a:solidFill>
              <a:cs typeface="Arial" charset="0"/>
            </a:endParaRPr>
          </a:p>
        </p:txBody>
      </p:sp>
      <p:sp>
        <p:nvSpPr>
          <p:cNvPr id="2053" name="Text Box 67"/>
          <p:cNvSpPr txBox="1">
            <a:spLocks noChangeArrowheads="1"/>
          </p:cNvSpPr>
          <p:nvPr/>
        </p:nvSpPr>
        <p:spPr bwMode="auto">
          <a:xfrm>
            <a:off x="719572" y="4077072"/>
            <a:ext cx="7235825" cy="1064010"/>
          </a:xfrm>
          <a:prstGeom prst="rect">
            <a:avLst/>
          </a:prstGeom>
          <a:noFill/>
          <a:ln w="9525" algn="ctr">
            <a:noFill/>
            <a:miter lim="800000"/>
            <a:headEnd/>
            <a:tailEnd/>
          </a:ln>
        </p:spPr>
        <p:txBody>
          <a:bodyPr lIns="90000" tIns="46800" rIns="90000" bIns="46800">
            <a:spAutoFit/>
          </a:bodyPr>
          <a:lstStyle/>
          <a:p>
            <a:pPr marL="900113" indent="-377825" algn="ctr" eaLnBrk="1" hangingPunct="1">
              <a:lnSpc>
                <a:spcPct val="90000"/>
              </a:lnSpc>
              <a:buClr>
                <a:schemeClr val="tx1"/>
              </a:buClr>
              <a:buSzPct val="75000"/>
              <a:buFont typeface="Arial" charset="0"/>
              <a:buNone/>
            </a:pPr>
            <a:endParaRPr lang="tr-TR" sz="2000" b="1" dirty="0"/>
          </a:p>
          <a:p>
            <a:pPr marL="900113" indent="-377825" algn="ctr" eaLnBrk="1" hangingPunct="1">
              <a:lnSpc>
                <a:spcPct val="90000"/>
              </a:lnSpc>
              <a:buClr>
                <a:schemeClr val="tx1"/>
              </a:buClr>
              <a:buSzPct val="75000"/>
              <a:buFont typeface="Arial" charset="0"/>
              <a:buNone/>
            </a:pPr>
            <a:r>
              <a:rPr lang="tr-TR" dirty="0">
                <a:cs typeface="Arial" charset="0"/>
              </a:rPr>
              <a:t>Prof. Dr. Ahmet </a:t>
            </a:r>
            <a:r>
              <a:rPr lang="tr-TR" dirty="0" smtClean="0">
                <a:cs typeface="Arial" charset="0"/>
              </a:rPr>
              <a:t>Aran</a:t>
            </a:r>
            <a:endParaRPr lang="tr-TR" dirty="0">
              <a:cs typeface="Arial" charset="0"/>
            </a:endParaRPr>
          </a:p>
          <a:p>
            <a:pPr marL="900113" indent="-377825" algn="ctr" eaLnBrk="1" hangingPunct="1">
              <a:lnSpc>
                <a:spcPct val="90000"/>
              </a:lnSpc>
              <a:buClr>
                <a:schemeClr val="tx1"/>
              </a:buClr>
              <a:buSzPct val="75000"/>
              <a:buFont typeface="Arial" charset="0"/>
              <a:buNone/>
            </a:pPr>
            <a:r>
              <a:rPr lang="tr-TR" sz="1400" dirty="0" smtClean="0">
                <a:cs typeface="Arial" charset="0"/>
              </a:rPr>
              <a:t>MÜDEK – MAK Başkanı</a:t>
            </a:r>
            <a:endParaRPr lang="tr-TR" sz="1400" dirty="0">
              <a:cs typeface="Arial" charset="0"/>
            </a:endParaRPr>
          </a:p>
          <a:p>
            <a:pPr marL="900113" indent="-377825" algn="ctr" eaLnBrk="1" hangingPunct="1">
              <a:lnSpc>
                <a:spcPct val="90000"/>
              </a:lnSpc>
              <a:buClr>
                <a:schemeClr val="tx1"/>
              </a:buClr>
              <a:buSzPct val="75000"/>
              <a:buFont typeface="Arial" charset="0"/>
              <a:buNone/>
            </a:pPr>
            <a:endParaRPr lang="tr-TR" b="1" dirty="0">
              <a:cs typeface="Arial" charset="0"/>
            </a:endParaRPr>
          </a:p>
        </p:txBody>
      </p:sp>
      <p:pic>
        <p:nvPicPr>
          <p:cNvPr id="2054" name="Picture 70" descr="Header"/>
          <p:cNvPicPr>
            <a:picLocks noChangeAspect="1" noChangeArrowheads="1"/>
          </p:cNvPicPr>
          <p:nvPr/>
        </p:nvPicPr>
        <p:blipFill>
          <a:blip r:embed="rId3" cstate="print"/>
          <a:srcRect/>
          <a:stretch>
            <a:fillRect/>
          </a:stretch>
        </p:blipFill>
        <p:spPr bwMode="auto">
          <a:xfrm>
            <a:off x="1007604" y="296652"/>
            <a:ext cx="7503623" cy="936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Mühendislik Tasarımı Öğretimi</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520788"/>
            <a:ext cx="8219256" cy="4169060"/>
          </a:xfrm>
        </p:spPr>
        <p:txBody>
          <a:bodyPr/>
          <a:lstStyle/>
          <a:p>
            <a:pPr>
              <a:buNone/>
            </a:pPr>
            <a:r>
              <a:rPr lang="tr-TR" sz="2000" b="1" dirty="0" smtClean="0"/>
              <a:t>Her mühendislik programı, öğrencinin kendi alanına uygun bir mühendislik tasarım becerisi kazanmasını sağlamalıdır.  </a:t>
            </a:r>
          </a:p>
          <a:p>
            <a:pPr>
              <a:buNone/>
            </a:pPr>
            <a:r>
              <a:rPr lang="tr-TR" sz="1800" b="1" i="1" dirty="0" smtClean="0"/>
              <a:t>MÜDEK - Ölçüt 3. Program Çıktıları </a:t>
            </a:r>
          </a:p>
          <a:p>
            <a:pPr>
              <a:buNone/>
            </a:pPr>
            <a:r>
              <a:rPr lang="tr-TR" sz="1800" b="1" i="1" dirty="0" err="1" smtClean="0"/>
              <a:t>iii</a:t>
            </a:r>
            <a:r>
              <a:rPr lang="tr-TR" sz="1800" b="1" i="1" dirty="0" smtClean="0"/>
              <a:t>. </a:t>
            </a:r>
            <a:r>
              <a:rPr lang="tr-TR" sz="1800" i="1" dirty="0" smtClean="0"/>
              <a:t>Karmaşık bir sistemi, süreci, cihazı veya ürünü gerçekçi kısıtlar ve koşullar altında, belirli gereksinimleri karşılayacak şekilde tasarlama becerisi; bu amaçla modern tasarım yöntemlerini uygulama becerisi. (Gerçekçi kısıtlar ve koşullar tasarımın niteliğine göre, ekonomi, çevre sorunları, sürdürülebilirlik, üretilebilirlik, etik, sağlık, güvenlik, sosyal ve politik sorunlar gibi </a:t>
            </a:r>
            <a:r>
              <a:rPr lang="tr-TR" sz="1800" i="1" dirty="0" err="1" smtClean="0"/>
              <a:t>ögeleri</a:t>
            </a:r>
            <a:r>
              <a:rPr lang="tr-TR" sz="1800" i="1" dirty="0" smtClean="0"/>
              <a:t> içerirler.) 	</a:t>
            </a:r>
          </a:p>
        </p:txBody>
      </p:sp>
      <p:sp>
        <p:nvSpPr>
          <p:cNvPr id="5"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Mühendislik Tasarımı Öğretimi</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520788"/>
            <a:ext cx="8219256" cy="4169060"/>
          </a:xfrm>
        </p:spPr>
        <p:txBody>
          <a:bodyPr/>
          <a:lstStyle/>
          <a:p>
            <a:pPr>
              <a:buNone/>
            </a:pPr>
            <a:r>
              <a:rPr lang="tr-TR" sz="2000" b="1" dirty="0" smtClean="0"/>
              <a:t>Her mühendislik programı, öğrencinin kendi alanına uygun bir mühendislik tasarım becerisi kazanmasını sağlamalıdır.  </a:t>
            </a:r>
          </a:p>
          <a:p>
            <a:pPr>
              <a:buNone/>
            </a:pPr>
            <a:r>
              <a:rPr lang="tr-TR" sz="1800" b="1" i="1" dirty="0" smtClean="0"/>
              <a:t>MÜDEK - Ölçüt 3. Program Çıktıları </a:t>
            </a:r>
          </a:p>
          <a:p>
            <a:pPr>
              <a:buNone/>
            </a:pPr>
            <a:r>
              <a:rPr lang="tr-TR" sz="1800" b="1" i="1" dirty="0" err="1" smtClean="0"/>
              <a:t>iii</a:t>
            </a:r>
            <a:r>
              <a:rPr lang="tr-TR" sz="1800" b="1" i="1" dirty="0" smtClean="0"/>
              <a:t>. </a:t>
            </a:r>
            <a:r>
              <a:rPr lang="tr-TR" sz="1800" i="1" dirty="0" smtClean="0"/>
              <a:t>Karmaşık bir sistemi, süreci, cihazı veya ürünü gerçekçi kısıtlar ve koşullar altında, belirli gereksinimleri karşılayacak şekilde tasarlama becerisi; bu amaçla modern tasarım yöntemlerini uygulama becerisi. (Gerçekçi kısıtlar ve koşullar tasarımın niteliğine göre, ekonomi, çevre sorunları, sürdürülebilirlik, üretilebilirlik, etik, sağlık, güvenlik, sosyal ve politik sorunlar gibi </a:t>
            </a:r>
            <a:r>
              <a:rPr lang="tr-TR" sz="1800" i="1" dirty="0" err="1" smtClean="0"/>
              <a:t>ögeleri</a:t>
            </a:r>
            <a:r>
              <a:rPr lang="tr-TR" sz="1800" i="1" dirty="0" smtClean="0"/>
              <a:t> içerirler.) 	</a:t>
            </a:r>
          </a:p>
          <a:p>
            <a:pPr>
              <a:buNone/>
            </a:pPr>
            <a:r>
              <a:rPr lang="tr-TR" sz="1800" b="1" i="1" dirty="0" smtClean="0"/>
              <a:t>MÜDEK - Ölçüt 5. Eğitim Planı </a:t>
            </a:r>
          </a:p>
          <a:p>
            <a:pPr>
              <a:buNone/>
            </a:pPr>
            <a:r>
              <a:rPr lang="tr-TR" sz="1800" i="1" dirty="0" smtClean="0"/>
              <a:t>Öğrenciler, önceki derslerde edindikleri bilgi ve becerileri kullanacakları, mühendislik standartlarını ve gerçekçi koşulları/kısıtları (ekonomi, çevre sorunları, sürdürülebilirlik, üretilebilirlik, etik, sağlık, güvenlik, sosyal ve politik sorunlar gibi) içerecek bir </a:t>
            </a:r>
            <a:r>
              <a:rPr lang="tr-TR" sz="1800" i="1" dirty="0" smtClean="0">
                <a:solidFill>
                  <a:srgbClr val="C00000"/>
                </a:solidFill>
              </a:rPr>
              <a:t>ana tasarım deneyimiyle </a:t>
            </a:r>
            <a:r>
              <a:rPr lang="tr-TR" sz="1800" i="1" dirty="0" smtClean="0"/>
              <a:t>mühendislik uygulamasına hazır hale getirilmelidir. </a:t>
            </a:r>
          </a:p>
        </p:txBody>
      </p:sp>
      <p:sp>
        <p:nvSpPr>
          <p:cNvPr id="5"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Mühendislik  Tasarımı Öğretimi</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600201"/>
            <a:ext cx="8219256" cy="4169060"/>
          </a:xfrm>
        </p:spPr>
        <p:txBody>
          <a:bodyPr/>
          <a:lstStyle/>
          <a:p>
            <a:pPr algn="just">
              <a:buNone/>
              <a:tabLst>
                <a:tab pos="685800" algn="l"/>
              </a:tabLst>
            </a:pPr>
            <a:r>
              <a:rPr lang="tr-TR" sz="2000" dirty="0" smtClean="0"/>
              <a:t>Mühendislik tasarımı konuları, lisans öğretiminde matematik veya temel mühendisleri kadar önemlidir. </a:t>
            </a:r>
            <a:r>
              <a:rPr lang="tr-TR" sz="2000" dirty="0" smtClean="0">
                <a:latin typeface="Arial" pitchFamily="34" charset="0"/>
                <a:ea typeface="Times New Roman" pitchFamily="18" charset="0"/>
                <a:cs typeface="Times New Roman" pitchFamily="18" charset="0"/>
              </a:rPr>
              <a:t>Ders programının tasarım bileşeninin iyileştirilebilmesi için </a:t>
            </a:r>
            <a:r>
              <a:rPr lang="tr-TR" sz="2000" dirty="0" err="1" smtClean="0">
                <a:latin typeface="Arial" pitchFamily="34" charset="0"/>
                <a:ea typeface="Times New Roman" pitchFamily="18" charset="0"/>
                <a:cs typeface="Times New Roman" pitchFamily="18" charset="0"/>
              </a:rPr>
              <a:t>programladaki</a:t>
            </a:r>
            <a:r>
              <a:rPr lang="tr-TR" sz="2000" dirty="0" smtClean="0">
                <a:latin typeface="Arial" pitchFamily="34" charset="0"/>
                <a:ea typeface="Times New Roman" pitchFamily="18" charset="0"/>
                <a:cs typeface="Times New Roman" pitchFamily="18" charset="0"/>
              </a:rPr>
              <a:t> tüm derslerde aşağıdakilere önem verilir:</a:t>
            </a: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öğrencinin yaratıcılığının geliştirilmesi, </a:t>
            </a:r>
            <a:endParaRPr lang="tr-TR" sz="2000" dirty="0" smtClean="0">
              <a:latin typeface="Arial" pitchFamily="34" charset="0"/>
              <a:cs typeface="Arial" pitchFamily="34" charset="0"/>
            </a:endParaRPr>
          </a:p>
          <a:p>
            <a:pPr>
              <a:buNone/>
            </a:pPr>
            <a:endParaRPr lang="tr-TR" sz="2000" dirty="0" smtClean="0"/>
          </a:p>
        </p:txBody>
      </p:sp>
      <p:sp>
        <p:nvSpPr>
          <p:cNvPr id="5"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Mühendislik  Tasarımı Öğretimi</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600201"/>
            <a:ext cx="8219256" cy="4169060"/>
          </a:xfrm>
        </p:spPr>
        <p:txBody>
          <a:bodyPr/>
          <a:lstStyle/>
          <a:p>
            <a:pPr algn="just">
              <a:buNone/>
              <a:tabLst>
                <a:tab pos="685800" algn="l"/>
              </a:tabLst>
            </a:pPr>
            <a:r>
              <a:rPr lang="tr-TR" sz="2000" dirty="0" smtClean="0"/>
              <a:t>Mühendislik tasarımı konuları, lisans öğretiminde matematik veya temel mühendisleri kadar önemlidir. </a:t>
            </a:r>
            <a:r>
              <a:rPr lang="tr-TR" sz="2000" dirty="0" smtClean="0">
                <a:latin typeface="Arial" pitchFamily="34" charset="0"/>
                <a:ea typeface="Times New Roman" pitchFamily="18" charset="0"/>
                <a:cs typeface="Times New Roman" pitchFamily="18" charset="0"/>
              </a:rPr>
              <a:t>Ders programının tasarım bileşeninin iyileştirilebilmesi için </a:t>
            </a:r>
            <a:r>
              <a:rPr lang="tr-TR" sz="2000" dirty="0" err="1" smtClean="0">
                <a:latin typeface="Arial" pitchFamily="34" charset="0"/>
                <a:ea typeface="Times New Roman" pitchFamily="18" charset="0"/>
                <a:cs typeface="Times New Roman" pitchFamily="18" charset="0"/>
              </a:rPr>
              <a:t>programladaki</a:t>
            </a:r>
            <a:r>
              <a:rPr lang="tr-TR" sz="2000" dirty="0" smtClean="0">
                <a:latin typeface="Arial" pitchFamily="34" charset="0"/>
                <a:ea typeface="Times New Roman" pitchFamily="18" charset="0"/>
                <a:cs typeface="Times New Roman" pitchFamily="18" charset="0"/>
              </a:rPr>
              <a:t> tüm derslerde aşağıdakilere önem verilir:</a:t>
            </a: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öğrencinin yaratıcılığının geliştirilmesi, </a:t>
            </a:r>
            <a:endParaRPr lang="tr-TR" sz="2000" dirty="0" smtClean="0">
              <a:latin typeface="Arial" pitchFamily="34" charset="0"/>
              <a:cs typeface="Arial" pitchFamily="34" charset="0"/>
            </a:endParaRP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ucu açık problemlerin kullanılması,</a:t>
            </a:r>
            <a:endParaRPr lang="tr-TR" sz="1200" dirty="0" smtClean="0">
              <a:latin typeface="Arial" pitchFamily="34" charset="0"/>
              <a:cs typeface="Arial" pitchFamily="34" charset="0"/>
            </a:endParaRPr>
          </a:p>
          <a:p>
            <a:pPr>
              <a:buNone/>
            </a:pPr>
            <a:endParaRPr lang="tr-TR" sz="2000" dirty="0" smtClean="0"/>
          </a:p>
        </p:txBody>
      </p:sp>
      <p:sp>
        <p:nvSpPr>
          <p:cNvPr id="5"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Mühendislik  Tasarımı Öğretimi</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600201"/>
            <a:ext cx="8219256" cy="4169060"/>
          </a:xfrm>
        </p:spPr>
        <p:txBody>
          <a:bodyPr/>
          <a:lstStyle/>
          <a:p>
            <a:pPr algn="just">
              <a:buNone/>
              <a:tabLst>
                <a:tab pos="685800" algn="l"/>
              </a:tabLst>
            </a:pPr>
            <a:r>
              <a:rPr lang="tr-TR" sz="2000" dirty="0" smtClean="0"/>
              <a:t>Mühendislik tasarımı konuları, lisans öğretiminde matematik veya temel mühendisleri kadar önemlidir. </a:t>
            </a:r>
            <a:r>
              <a:rPr lang="tr-TR" sz="2000" dirty="0" smtClean="0">
                <a:latin typeface="Arial" pitchFamily="34" charset="0"/>
                <a:ea typeface="Times New Roman" pitchFamily="18" charset="0"/>
                <a:cs typeface="Times New Roman" pitchFamily="18" charset="0"/>
              </a:rPr>
              <a:t>Ders programının tasarım bileşeninin iyileştirilebilmesi için </a:t>
            </a:r>
            <a:r>
              <a:rPr lang="tr-TR" sz="2000" dirty="0" err="1" smtClean="0">
                <a:latin typeface="Arial" pitchFamily="34" charset="0"/>
                <a:ea typeface="Times New Roman" pitchFamily="18" charset="0"/>
                <a:cs typeface="Times New Roman" pitchFamily="18" charset="0"/>
              </a:rPr>
              <a:t>programladaki</a:t>
            </a:r>
            <a:r>
              <a:rPr lang="tr-TR" sz="2000" dirty="0" smtClean="0">
                <a:latin typeface="Arial" pitchFamily="34" charset="0"/>
                <a:ea typeface="Times New Roman" pitchFamily="18" charset="0"/>
                <a:cs typeface="Times New Roman" pitchFamily="18" charset="0"/>
              </a:rPr>
              <a:t> tüm derslerde aşağıdakilere önem verilir:</a:t>
            </a: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öğrencinin yaratıcılığının geliştirilmesi, </a:t>
            </a:r>
            <a:endParaRPr lang="tr-TR" sz="2000" dirty="0" smtClean="0">
              <a:latin typeface="Arial" pitchFamily="34" charset="0"/>
              <a:cs typeface="Arial" pitchFamily="34" charset="0"/>
            </a:endParaRP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ucu açık problemlerin kullanılması,</a:t>
            </a:r>
            <a:endParaRPr lang="tr-TR" sz="2000" dirty="0" smtClean="0">
              <a:latin typeface="Arial" pitchFamily="34" charset="0"/>
              <a:cs typeface="Arial" pitchFamily="34" charset="0"/>
            </a:endParaRP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değişik çözümlerin dikkate alınması, </a:t>
            </a:r>
            <a:endParaRPr lang="tr-TR" sz="1200" dirty="0" smtClean="0">
              <a:latin typeface="Arial" pitchFamily="34" charset="0"/>
              <a:cs typeface="Arial" pitchFamily="34" charset="0"/>
            </a:endParaRPr>
          </a:p>
          <a:p>
            <a:pPr>
              <a:buNone/>
            </a:pPr>
            <a:endParaRPr lang="tr-TR" sz="2000" dirty="0" smtClean="0"/>
          </a:p>
        </p:txBody>
      </p:sp>
      <p:sp>
        <p:nvSpPr>
          <p:cNvPr id="5"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Mühendislik  Tasarımı Öğretimi</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600201"/>
            <a:ext cx="8219256" cy="4169060"/>
          </a:xfrm>
        </p:spPr>
        <p:txBody>
          <a:bodyPr/>
          <a:lstStyle/>
          <a:p>
            <a:pPr algn="just">
              <a:buNone/>
              <a:tabLst>
                <a:tab pos="685800" algn="l"/>
              </a:tabLst>
            </a:pPr>
            <a:r>
              <a:rPr lang="tr-TR" sz="2000" dirty="0" smtClean="0"/>
              <a:t>Mühendislik tasarımı konuları, lisans öğretiminde matematik veya temel mühendisleri kadar önemlidir. </a:t>
            </a:r>
            <a:r>
              <a:rPr lang="tr-TR" sz="2000" dirty="0" smtClean="0">
                <a:latin typeface="Arial" pitchFamily="34" charset="0"/>
                <a:ea typeface="Times New Roman" pitchFamily="18" charset="0"/>
                <a:cs typeface="Times New Roman" pitchFamily="18" charset="0"/>
              </a:rPr>
              <a:t>Ders programının tasarım bileşeninin iyileştirilebilmesi için </a:t>
            </a:r>
            <a:r>
              <a:rPr lang="tr-TR" sz="2000" dirty="0" err="1" smtClean="0">
                <a:latin typeface="Arial" pitchFamily="34" charset="0"/>
                <a:ea typeface="Times New Roman" pitchFamily="18" charset="0"/>
                <a:cs typeface="Times New Roman" pitchFamily="18" charset="0"/>
              </a:rPr>
              <a:t>programladaki</a:t>
            </a:r>
            <a:r>
              <a:rPr lang="tr-TR" sz="2000" dirty="0" smtClean="0">
                <a:latin typeface="Arial" pitchFamily="34" charset="0"/>
                <a:ea typeface="Times New Roman" pitchFamily="18" charset="0"/>
                <a:cs typeface="Times New Roman" pitchFamily="18" charset="0"/>
              </a:rPr>
              <a:t> tüm derslerde aşağıdakilere önem verilir:</a:t>
            </a: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öğrencinin yaratıcılığının geliştirilmesi, </a:t>
            </a:r>
            <a:endParaRPr lang="tr-TR" sz="2000" dirty="0" smtClean="0">
              <a:latin typeface="Arial" pitchFamily="34" charset="0"/>
              <a:cs typeface="Arial" pitchFamily="34" charset="0"/>
            </a:endParaRP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ucu açık problemlerin kullanılması,</a:t>
            </a:r>
            <a:endParaRPr lang="tr-TR" sz="2000" dirty="0" smtClean="0">
              <a:latin typeface="Arial" pitchFamily="34" charset="0"/>
              <a:cs typeface="Arial" pitchFamily="34" charset="0"/>
            </a:endParaRP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değişik çözümlerin dikkate alınması, </a:t>
            </a:r>
            <a:endParaRPr lang="tr-TR" sz="2000" dirty="0" smtClean="0">
              <a:latin typeface="Arial" pitchFamily="34" charset="0"/>
              <a:cs typeface="Arial" pitchFamily="34" charset="0"/>
            </a:endParaRP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tasarım metodolojilerinin tanıtımı ve kullanımı, </a:t>
            </a:r>
            <a:endParaRPr lang="tr-TR" sz="1200" dirty="0" smtClean="0">
              <a:latin typeface="Arial" pitchFamily="34" charset="0"/>
              <a:cs typeface="Arial" pitchFamily="34" charset="0"/>
            </a:endParaRPr>
          </a:p>
          <a:p>
            <a:pPr>
              <a:buNone/>
            </a:pPr>
            <a:endParaRPr lang="tr-TR" sz="2000" dirty="0" smtClean="0"/>
          </a:p>
        </p:txBody>
      </p:sp>
      <p:sp>
        <p:nvSpPr>
          <p:cNvPr id="5"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Mühendislik  Tasarımı Öğretimi</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600201"/>
            <a:ext cx="8219256" cy="4169060"/>
          </a:xfrm>
        </p:spPr>
        <p:txBody>
          <a:bodyPr/>
          <a:lstStyle/>
          <a:p>
            <a:pPr algn="just">
              <a:buNone/>
              <a:tabLst>
                <a:tab pos="685800" algn="l"/>
              </a:tabLst>
            </a:pPr>
            <a:r>
              <a:rPr lang="tr-TR" sz="2000" dirty="0" smtClean="0"/>
              <a:t>Mühendislik tasarımı konuları, lisans öğretiminde matematik veya temel mühendisleri kadar önemlidir. </a:t>
            </a:r>
            <a:r>
              <a:rPr lang="tr-TR" sz="2000" dirty="0" smtClean="0">
                <a:latin typeface="Arial" pitchFamily="34" charset="0"/>
                <a:ea typeface="Times New Roman" pitchFamily="18" charset="0"/>
                <a:cs typeface="Times New Roman" pitchFamily="18" charset="0"/>
              </a:rPr>
              <a:t>Ders programının tasarım bileşeninin iyileştirilebilmesi için </a:t>
            </a:r>
            <a:r>
              <a:rPr lang="tr-TR" sz="2000" dirty="0" err="1" smtClean="0">
                <a:latin typeface="Arial" pitchFamily="34" charset="0"/>
                <a:ea typeface="Times New Roman" pitchFamily="18" charset="0"/>
                <a:cs typeface="Times New Roman" pitchFamily="18" charset="0"/>
              </a:rPr>
              <a:t>programladaki</a:t>
            </a:r>
            <a:r>
              <a:rPr lang="tr-TR" sz="2000" dirty="0" smtClean="0">
                <a:latin typeface="Arial" pitchFamily="34" charset="0"/>
                <a:ea typeface="Times New Roman" pitchFamily="18" charset="0"/>
                <a:cs typeface="Times New Roman" pitchFamily="18" charset="0"/>
              </a:rPr>
              <a:t> tüm derslerde aşağıdakilere önem verilir:</a:t>
            </a: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öğrencinin yaratıcılığının geliştirilmesi, </a:t>
            </a:r>
            <a:endParaRPr lang="tr-TR" sz="2000" dirty="0" smtClean="0">
              <a:latin typeface="Arial" pitchFamily="34" charset="0"/>
              <a:cs typeface="Arial" pitchFamily="34" charset="0"/>
            </a:endParaRP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ucu açık problemlerin kullanılması,</a:t>
            </a:r>
            <a:endParaRPr lang="tr-TR" sz="2000" dirty="0" smtClean="0">
              <a:latin typeface="Arial" pitchFamily="34" charset="0"/>
              <a:cs typeface="Arial" pitchFamily="34" charset="0"/>
            </a:endParaRP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değişik çözümlerin dikkate alınması, </a:t>
            </a:r>
            <a:endParaRPr lang="tr-TR" sz="2000" dirty="0" smtClean="0">
              <a:latin typeface="Arial" pitchFamily="34" charset="0"/>
              <a:cs typeface="Arial" pitchFamily="34" charset="0"/>
            </a:endParaRP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tasarım metodolojilerinin tanıtımı ve kullanımı, </a:t>
            </a:r>
            <a:endParaRPr lang="tr-TR" sz="2000" dirty="0" smtClean="0">
              <a:latin typeface="Arial" pitchFamily="34" charset="0"/>
              <a:cs typeface="Arial" pitchFamily="34" charset="0"/>
            </a:endParaRP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fizibilite çalışmaları ve detaylı sistem tanımlamaları,</a:t>
            </a:r>
            <a:endParaRPr lang="tr-TR" sz="1200" dirty="0" smtClean="0">
              <a:latin typeface="Arial" pitchFamily="34" charset="0"/>
              <a:cs typeface="Arial" pitchFamily="34" charset="0"/>
            </a:endParaRPr>
          </a:p>
          <a:p>
            <a:pPr>
              <a:buNone/>
            </a:pPr>
            <a:endParaRPr lang="tr-TR" sz="2000" dirty="0" smtClean="0"/>
          </a:p>
        </p:txBody>
      </p:sp>
      <p:sp>
        <p:nvSpPr>
          <p:cNvPr id="5"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Mühendislik  Tasarımı Öğretimi</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600201"/>
            <a:ext cx="8219256" cy="4169060"/>
          </a:xfrm>
        </p:spPr>
        <p:txBody>
          <a:bodyPr/>
          <a:lstStyle/>
          <a:p>
            <a:pPr algn="just">
              <a:buNone/>
              <a:tabLst>
                <a:tab pos="685800" algn="l"/>
              </a:tabLst>
            </a:pPr>
            <a:r>
              <a:rPr lang="tr-TR" sz="2000" dirty="0" smtClean="0"/>
              <a:t>Mühendislik tasarımı konuları, lisans öğretiminde matematik veya temel mühendisleri kadar önemlidir. </a:t>
            </a:r>
            <a:r>
              <a:rPr lang="tr-TR" sz="2000" dirty="0" smtClean="0">
                <a:latin typeface="Arial" pitchFamily="34" charset="0"/>
                <a:ea typeface="Times New Roman" pitchFamily="18" charset="0"/>
                <a:cs typeface="Times New Roman" pitchFamily="18" charset="0"/>
              </a:rPr>
              <a:t>Ders programının tasarım bileşeninin iyileştirilebilmesi için </a:t>
            </a:r>
            <a:r>
              <a:rPr lang="tr-TR" sz="2000" dirty="0" err="1" smtClean="0">
                <a:latin typeface="Arial" pitchFamily="34" charset="0"/>
                <a:ea typeface="Times New Roman" pitchFamily="18" charset="0"/>
                <a:cs typeface="Times New Roman" pitchFamily="18" charset="0"/>
              </a:rPr>
              <a:t>programladaki</a:t>
            </a:r>
            <a:r>
              <a:rPr lang="tr-TR" sz="2000" dirty="0" smtClean="0">
                <a:latin typeface="Arial" pitchFamily="34" charset="0"/>
                <a:ea typeface="Times New Roman" pitchFamily="18" charset="0"/>
                <a:cs typeface="Times New Roman" pitchFamily="18" charset="0"/>
              </a:rPr>
              <a:t> tüm derslerde aşağıdakilere önem verilir:</a:t>
            </a: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öğrencinin yaratıcılığının geliştirilmesi, </a:t>
            </a:r>
            <a:endParaRPr lang="tr-TR" sz="2000" dirty="0" smtClean="0">
              <a:latin typeface="Arial" pitchFamily="34" charset="0"/>
              <a:cs typeface="Arial" pitchFamily="34" charset="0"/>
            </a:endParaRP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ucu açık problemlerin kullanılması,</a:t>
            </a:r>
            <a:endParaRPr lang="tr-TR" sz="2000" dirty="0" smtClean="0">
              <a:latin typeface="Arial" pitchFamily="34" charset="0"/>
              <a:cs typeface="Arial" pitchFamily="34" charset="0"/>
            </a:endParaRP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değişik çözümlerin dikkate alınması, </a:t>
            </a:r>
            <a:endParaRPr lang="tr-TR" sz="2000" dirty="0" smtClean="0">
              <a:latin typeface="Arial" pitchFamily="34" charset="0"/>
              <a:cs typeface="Arial" pitchFamily="34" charset="0"/>
            </a:endParaRP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tasarım metodolojilerinin tanıtımı ve kullanımı, </a:t>
            </a:r>
            <a:endParaRPr lang="tr-TR" sz="2000" dirty="0" smtClean="0">
              <a:latin typeface="Arial" pitchFamily="34" charset="0"/>
              <a:cs typeface="Arial" pitchFamily="34" charset="0"/>
            </a:endParaRPr>
          </a:p>
          <a:p>
            <a:pPr lvl="1" algn="just">
              <a:buFont typeface="Symbol" pitchFamily="18" charset="2"/>
              <a:buChar char=""/>
              <a:tabLst>
                <a:tab pos="685800" algn="l"/>
              </a:tabLst>
            </a:pPr>
            <a:r>
              <a:rPr lang="tr-TR" sz="2000" dirty="0" smtClean="0">
                <a:latin typeface="Arial" pitchFamily="34" charset="0"/>
                <a:ea typeface="Times New Roman" pitchFamily="18" charset="0"/>
                <a:cs typeface="Arial" pitchFamily="34" charset="0"/>
              </a:rPr>
              <a:t>fizibilite çalışmaları ve detaylı sistem tanımlamaları. </a:t>
            </a:r>
          </a:p>
          <a:p>
            <a:pPr lvl="1" algn="just">
              <a:buFont typeface="Symbol" pitchFamily="18" charset="2"/>
              <a:buChar char=""/>
              <a:tabLst>
                <a:tab pos="685800" algn="l"/>
              </a:tabLst>
            </a:pPr>
            <a:r>
              <a:rPr lang="tr-TR" sz="2000" dirty="0" smtClean="0">
                <a:latin typeface="Arial" pitchFamily="34" charset="0"/>
                <a:ea typeface="Times New Roman" pitchFamily="18" charset="0"/>
                <a:cs typeface="Times New Roman" pitchFamily="18" charset="0"/>
              </a:rPr>
              <a:t>ekonomik faktörler, güvenilirlik, emniyet, estetik, etik ve sosyal etki gibi gerçekçi kısıtlamaların dikkate alınması.</a:t>
            </a:r>
          </a:p>
          <a:p>
            <a:pPr lvl="1" algn="just">
              <a:buFont typeface="Symbol" pitchFamily="18" charset="2"/>
              <a:buChar char=""/>
              <a:tabLst>
                <a:tab pos="685800" algn="l"/>
              </a:tabLst>
            </a:pPr>
            <a:endParaRPr lang="tr-TR" sz="1200" dirty="0" smtClean="0">
              <a:latin typeface="Arial" pitchFamily="34" charset="0"/>
              <a:cs typeface="Arial" pitchFamily="34" charset="0"/>
            </a:endParaRPr>
          </a:p>
          <a:p>
            <a:pPr>
              <a:buNone/>
            </a:pPr>
            <a:endParaRPr lang="tr-TR" sz="2000" dirty="0" smtClean="0"/>
          </a:p>
        </p:txBody>
      </p:sp>
      <p:sp>
        <p:nvSpPr>
          <p:cNvPr id="5"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Mühendislik Tasarımı Öğretimi</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503548" y="1664804"/>
            <a:ext cx="8219256" cy="4169060"/>
          </a:xfrm>
        </p:spPr>
        <p:txBody>
          <a:bodyPr/>
          <a:lstStyle/>
          <a:p>
            <a:r>
              <a:rPr lang="tr-TR" sz="2000" dirty="0" smtClean="0"/>
              <a:t>Temel Bilimler </a:t>
            </a:r>
            <a:r>
              <a:rPr lang="en-AU" sz="2000" dirty="0" smtClean="0"/>
              <a:t>(</a:t>
            </a:r>
            <a:r>
              <a:rPr lang="tr-TR" sz="2000" dirty="0" smtClean="0"/>
              <a:t>yaklaşık</a:t>
            </a:r>
            <a:r>
              <a:rPr lang="en-AU" sz="2000" dirty="0" smtClean="0"/>
              <a:t> 25%) , </a:t>
            </a:r>
            <a:endParaRPr lang="tr-TR" sz="2000" dirty="0" smtClean="0"/>
          </a:p>
          <a:p>
            <a:r>
              <a:rPr lang="tr-TR" sz="2000" dirty="0" smtClean="0"/>
              <a:t> </a:t>
            </a:r>
            <a:r>
              <a:rPr lang="tr-TR" sz="2000" b="1" dirty="0" smtClean="0">
                <a:solidFill>
                  <a:srgbClr val="920000"/>
                </a:solidFill>
              </a:rPr>
              <a:t>Mühendislik Meslek Uygulama Dersleri yaklaşık</a:t>
            </a:r>
            <a:r>
              <a:rPr lang="en-AU" sz="2000" b="1" dirty="0" smtClean="0">
                <a:solidFill>
                  <a:srgbClr val="920000"/>
                </a:solidFill>
              </a:rPr>
              <a:t> </a:t>
            </a:r>
            <a:r>
              <a:rPr lang="tr-TR" sz="2000" b="1" dirty="0" smtClean="0">
                <a:solidFill>
                  <a:srgbClr val="920000"/>
                </a:solidFill>
              </a:rPr>
              <a:t>55</a:t>
            </a:r>
            <a:r>
              <a:rPr lang="en-AU" sz="2000" b="1" dirty="0" smtClean="0">
                <a:solidFill>
                  <a:srgbClr val="920000"/>
                </a:solidFill>
              </a:rPr>
              <a:t>%)</a:t>
            </a:r>
            <a:endParaRPr lang="tr-TR" sz="2000" b="1" dirty="0" smtClean="0">
              <a:solidFill>
                <a:srgbClr val="920000"/>
              </a:solidFill>
            </a:endParaRPr>
          </a:p>
          <a:p>
            <a:r>
              <a:rPr lang="tr-TR" sz="2000" dirty="0" smtClean="0"/>
              <a:t> Genel Eğitim (Sosyal, Yabancı Dil, vb.)  </a:t>
            </a:r>
            <a:r>
              <a:rPr lang="en-AU" sz="2000" dirty="0" smtClean="0"/>
              <a:t>(</a:t>
            </a:r>
            <a:r>
              <a:rPr lang="tr-TR" sz="2000" dirty="0" smtClean="0"/>
              <a:t>yaklaşık</a:t>
            </a:r>
            <a:r>
              <a:rPr lang="en-AU" sz="2000" dirty="0" smtClean="0"/>
              <a:t> 2</a:t>
            </a:r>
            <a:r>
              <a:rPr lang="tr-TR" sz="2000" dirty="0" smtClean="0"/>
              <a:t>0</a:t>
            </a:r>
            <a:r>
              <a:rPr lang="en-AU" sz="2000" dirty="0" smtClean="0"/>
              <a:t>%) </a:t>
            </a:r>
            <a:endParaRPr lang="tr-TR" sz="2000" dirty="0" smtClean="0"/>
          </a:p>
          <a:p>
            <a:pPr marL="457200" indent="-457200">
              <a:buNone/>
            </a:pPr>
            <a:endParaRPr lang="tr-TR" sz="2000" i="1" dirty="0" smtClean="0">
              <a:latin typeface="Arial" pitchFamily="34" charset="0"/>
              <a:ea typeface="Times New Roman" pitchFamily="18" charset="0"/>
              <a:cs typeface="Times New Roman" pitchFamily="18" charset="0"/>
            </a:endParaRPr>
          </a:p>
          <a:p>
            <a:pPr>
              <a:buNone/>
            </a:pPr>
            <a:endParaRPr lang="tr-TR" sz="2000" dirty="0" smtClean="0"/>
          </a:p>
          <a:p>
            <a:pPr>
              <a:buNone/>
            </a:pPr>
            <a:endParaRPr lang="tr-TR" sz="2000" dirty="0" smtClean="0"/>
          </a:p>
        </p:txBody>
      </p:sp>
      <p:sp>
        <p:nvSpPr>
          <p:cNvPr id="5"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Mühendislik Tasarımı Öğretimi</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503548" y="1664804"/>
            <a:ext cx="8219256" cy="4169060"/>
          </a:xfrm>
        </p:spPr>
        <p:txBody>
          <a:bodyPr/>
          <a:lstStyle/>
          <a:p>
            <a:r>
              <a:rPr lang="tr-TR" sz="2000" dirty="0" smtClean="0"/>
              <a:t>Temel Bilimler </a:t>
            </a:r>
            <a:r>
              <a:rPr lang="en-AU" sz="2000" dirty="0" smtClean="0"/>
              <a:t>(</a:t>
            </a:r>
            <a:r>
              <a:rPr lang="tr-TR" sz="2000" dirty="0" smtClean="0"/>
              <a:t>yaklaşık</a:t>
            </a:r>
            <a:r>
              <a:rPr lang="en-AU" sz="2000" dirty="0" smtClean="0"/>
              <a:t> 25%) , </a:t>
            </a:r>
            <a:endParaRPr lang="tr-TR" sz="2000" dirty="0" smtClean="0"/>
          </a:p>
          <a:p>
            <a:r>
              <a:rPr lang="tr-TR" sz="2000" dirty="0" smtClean="0"/>
              <a:t> </a:t>
            </a:r>
            <a:r>
              <a:rPr lang="tr-TR" sz="2000" b="1" dirty="0" smtClean="0">
                <a:solidFill>
                  <a:srgbClr val="920000"/>
                </a:solidFill>
              </a:rPr>
              <a:t>Mühendislik Meslek Uygulama Dersleri yaklaşık</a:t>
            </a:r>
            <a:r>
              <a:rPr lang="en-AU" sz="2000" b="1" dirty="0" smtClean="0">
                <a:solidFill>
                  <a:srgbClr val="920000"/>
                </a:solidFill>
              </a:rPr>
              <a:t> </a:t>
            </a:r>
            <a:r>
              <a:rPr lang="tr-TR" sz="2000" b="1" dirty="0" smtClean="0">
                <a:solidFill>
                  <a:srgbClr val="920000"/>
                </a:solidFill>
              </a:rPr>
              <a:t>55</a:t>
            </a:r>
            <a:r>
              <a:rPr lang="en-AU" sz="2000" b="1" dirty="0" smtClean="0">
                <a:solidFill>
                  <a:srgbClr val="920000"/>
                </a:solidFill>
              </a:rPr>
              <a:t>%)</a:t>
            </a:r>
            <a:endParaRPr lang="tr-TR" sz="2000" b="1" dirty="0" smtClean="0">
              <a:solidFill>
                <a:srgbClr val="920000"/>
              </a:solidFill>
            </a:endParaRPr>
          </a:p>
          <a:p>
            <a:r>
              <a:rPr lang="tr-TR" sz="2000" dirty="0" smtClean="0"/>
              <a:t> Genel Eğitim (Sosyal, Yabancı Dil, vb.)  </a:t>
            </a:r>
            <a:r>
              <a:rPr lang="en-AU" sz="2000" dirty="0" smtClean="0"/>
              <a:t>(</a:t>
            </a:r>
            <a:r>
              <a:rPr lang="tr-TR" sz="2000" dirty="0" smtClean="0"/>
              <a:t>yaklaşık</a:t>
            </a:r>
            <a:r>
              <a:rPr lang="en-AU" sz="2000" dirty="0" smtClean="0"/>
              <a:t> 2</a:t>
            </a:r>
            <a:r>
              <a:rPr lang="tr-TR" sz="2000" dirty="0" smtClean="0"/>
              <a:t>0</a:t>
            </a:r>
            <a:r>
              <a:rPr lang="en-AU" sz="2000" dirty="0" smtClean="0"/>
              <a:t>%) </a:t>
            </a:r>
            <a:endParaRPr lang="tr-TR" sz="2000" dirty="0" smtClean="0"/>
          </a:p>
          <a:p>
            <a:pPr algn="ctr">
              <a:buNone/>
            </a:pPr>
            <a:r>
              <a:rPr lang="tr-TR" sz="2000" dirty="0" smtClean="0"/>
              <a:t>-----------</a:t>
            </a:r>
          </a:p>
          <a:p>
            <a:pPr marL="457200" indent="-457200">
              <a:buNone/>
            </a:pPr>
            <a:endParaRPr lang="tr-TR" sz="2000" dirty="0" smtClean="0"/>
          </a:p>
          <a:p>
            <a:pPr marL="457200" indent="-457200">
              <a:buNone/>
            </a:pPr>
            <a:r>
              <a:rPr lang="tr-TR" sz="2000" dirty="0" smtClean="0"/>
              <a:t>Günümüzde tüm mühendislik programlarında bir </a:t>
            </a:r>
            <a:r>
              <a:rPr lang="tr-TR" sz="2000" b="1" dirty="0" smtClean="0">
                <a:solidFill>
                  <a:srgbClr val="920000"/>
                </a:solidFill>
              </a:rPr>
              <a:t>bitirme tasarım projesi </a:t>
            </a:r>
            <a:r>
              <a:rPr lang="tr-TR" sz="2000" dirty="0" smtClean="0"/>
              <a:t>bulunmaktadır. Burada öğrenciler, önceki derslerde edindikleri bilgi ve becerilerin mümkünse önemli bir miktarını kullanacakları, mühendislik standartlarını ve gerçekçi kısıtları içerecek bir ana tasarım deneyimiyle mühendislik uygulamasına hazır hale getirilmeye çalışılır.</a:t>
            </a:r>
          </a:p>
          <a:p>
            <a:pPr marL="457200" indent="-457200">
              <a:buNone/>
            </a:pPr>
            <a:endParaRPr lang="tr-TR" sz="2000" i="1" dirty="0" smtClean="0">
              <a:latin typeface="Arial" pitchFamily="34" charset="0"/>
              <a:ea typeface="Times New Roman" pitchFamily="18" charset="0"/>
              <a:cs typeface="Times New Roman" pitchFamily="18" charset="0"/>
            </a:endParaRPr>
          </a:p>
          <a:p>
            <a:pPr>
              <a:buNone/>
            </a:pPr>
            <a:endParaRPr lang="tr-TR" sz="2000" dirty="0" smtClean="0"/>
          </a:p>
          <a:p>
            <a:pPr>
              <a:buNone/>
            </a:pPr>
            <a:endParaRPr lang="tr-TR" sz="2000" dirty="0" smtClean="0"/>
          </a:p>
        </p:txBody>
      </p:sp>
      <p:sp>
        <p:nvSpPr>
          <p:cNvPr id="5"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kern="1200" dirty="0" smtClean="0">
                <a:solidFill>
                  <a:srgbClr val="000099"/>
                </a:solidFill>
                <a:effectLst>
                  <a:outerShdw blurRad="38100" dist="38100" dir="2700000" algn="tl">
                    <a:srgbClr val="C0C0C0"/>
                  </a:outerShdw>
                </a:effectLst>
                <a:latin typeface="Arial" charset="0"/>
                <a:ea typeface="+mn-ea"/>
                <a:cs typeface="+mn-cs"/>
              </a:rPr>
              <a:t>Sunum</a:t>
            </a:r>
            <a:r>
              <a:rPr lang="tr-TR" sz="3200" b="1" dirty="0" smtClean="0">
                <a:solidFill>
                  <a:srgbClr val="000099"/>
                </a:solidFill>
                <a:effectLst>
                  <a:outerShdw blurRad="38100" dist="38100" dir="2700000" algn="tl">
                    <a:srgbClr val="000000">
                      <a:alpha val="43137"/>
                    </a:srgbClr>
                  </a:outerShdw>
                </a:effectLst>
                <a:latin typeface="+mn-lt"/>
              </a:rPr>
              <a:t> </a:t>
            </a:r>
            <a:r>
              <a:rPr lang="tr-TR" sz="3200" b="1"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İçeriği</a:t>
            </a:r>
            <a:endParaRPr lang="en-US" sz="3200" b="1" dirty="0" smtClean="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sp>
        <p:nvSpPr>
          <p:cNvPr id="3075" name="Rectangle 2"/>
          <p:cNvSpPr>
            <a:spLocks noGrp="1" noChangeArrowheads="1"/>
          </p:cNvSpPr>
          <p:nvPr>
            <p:ph idx="1"/>
          </p:nvPr>
        </p:nvSpPr>
        <p:spPr>
          <a:xfrm>
            <a:off x="1583668" y="1844824"/>
            <a:ext cx="7139136" cy="4212469"/>
          </a:xfrm>
        </p:spPr>
        <p:txBody>
          <a:bodyPr/>
          <a:lstStyle/>
          <a:p>
            <a:pPr marL="1879600" indent="-1879600">
              <a:spcBef>
                <a:spcPct val="0"/>
              </a:spcBef>
              <a:spcAft>
                <a:spcPct val="80000"/>
              </a:spcAft>
              <a:buFontTx/>
              <a:buNone/>
              <a:tabLst>
                <a:tab pos="1701800" algn="r"/>
              </a:tabLst>
            </a:pPr>
            <a:endParaRPr lang="tr-TR" sz="2000" b="1" dirty="0" smtClean="0"/>
          </a:p>
          <a:p>
            <a:pPr>
              <a:buClr>
                <a:srgbClr val="920000"/>
              </a:buClr>
              <a:buSzPct val="147000"/>
              <a:buFont typeface="Arial" pitchFamily="34" charset="0"/>
              <a:buChar char="•"/>
              <a:tabLst>
                <a:tab pos="1701800" algn="r"/>
              </a:tabLst>
            </a:pPr>
            <a:r>
              <a:rPr lang="tr-TR" sz="2400" dirty="0" smtClean="0"/>
              <a:t>Mühendislik Tasarımı</a:t>
            </a:r>
          </a:p>
          <a:p>
            <a:pPr>
              <a:buClr>
                <a:srgbClr val="920000"/>
              </a:buClr>
              <a:buSzPct val="147000"/>
              <a:buFont typeface="Arial" pitchFamily="34" charset="0"/>
              <a:buChar char="•"/>
              <a:tabLst>
                <a:tab pos="1701800" algn="r"/>
              </a:tabLst>
            </a:pPr>
            <a:r>
              <a:rPr lang="tr-TR" sz="2400" dirty="0" smtClean="0"/>
              <a:t>Tasarım Öğretimi</a:t>
            </a:r>
          </a:p>
          <a:p>
            <a:pPr marL="342900" lvl="1" indent="-342900">
              <a:buClr>
                <a:srgbClr val="920000"/>
              </a:buClr>
              <a:buSzPct val="147000"/>
              <a:buFont typeface="Arial" pitchFamily="34" charset="0"/>
              <a:buChar char="•"/>
              <a:tabLst>
                <a:tab pos="1701800" algn="r"/>
              </a:tabLst>
            </a:pPr>
            <a:r>
              <a:rPr lang="tr-TR" sz="2400" dirty="0" smtClean="0">
                <a:ea typeface="+mn-ea"/>
                <a:cs typeface="+mn-cs"/>
              </a:rPr>
              <a:t>Bitirme Tasarım Projeleri</a:t>
            </a:r>
          </a:p>
          <a:p>
            <a:pPr marL="342900" lvl="1" indent="-342900">
              <a:buClr>
                <a:srgbClr val="920000"/>
              </a:buClr>
              <a:buSzPct val="147000"/>
              <a:buFont typeface="Arial" pitchFamily="34" charset="0"/>
              <a:buChar char="•"/>
              <a:tabLst>
                <a:tab pos="1701800" algn="r"/>
              </a:tabLst>
            </a:pPr>
            <a:r>
              <a:rPr lang="tr-TR" sz="2400" dirty="0" smtClean="0">
                <a:ea typeface="+mn-ea"/>
                <a:cs typeface="+mn-cs"/>
              </a:rPr>
              <a:t>Sonuçlar</a:t>
            </a:r>
          </a:p>
          <a:p>
            <a:pPr marL="1879600" indent="-1879600">
              <a:spcBef>
                <a:spcPct val="0"/>
              </a:spcBef>
              <a:spcAft>
                <a:spcPct val="80000"/>
              </a:spcAft>
              <a:buFontTx/>
              <a:buNone/>
              <a:tabLst>
                <a:tab pos="1701800" algn="r"/>
              </a:tabLst>
            </a:pPr>
            <a:endParaRPr lang="tr-TR" sz="2000" b="1" dirty="0" smtClean="0"/>
          </a:p>
        </p:txBody>
      </p:sp>
      <p:sp>
        <p:nvSpPr>
          <p:cNvPr id="5"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4 Dikdörtgen"/>
          <p:cNvSpPr/>
          <p:nvPr/>
        </p:nvSpPr>
        <p:spPr>
          <a:xfrm>
            <a:off x="395536" y="1448780"/>
            <a:ext cx="8244916" cy="2492990"/>
          </a:xfrm>
          <a:prstGeom prst="rect">
            <a:avLst/>
          </a:prstGeom>
        </p:spPr>
        <p:txBody>
          <a:bodyPr wrap="square">
            <a:spAutoFit/>
          </a:bodyPr>
          <a:lstStyle/>
          <a:p>
            <a:endParaRPr lang="tr-TR" sz="1200" b="1" dirty="0" smtClean="0">
              <a:effectLst>
                <a:outerShdw blurRad="38100" dist="38100" dir="2700000" algn="tl">
                  <a:srgbClr val="C0C0C0"/>
                </a:outerShdw>
              </a:effectLst>
            </a:endParaRPr>
          </a:p>
          <a:p>
            <a:pPr>
              <a:buFontTx/>
              <a:buChar char="•"/>
            </a:pPr>
            <a:endParaRPr lang="tr-TR" sz="1200" dirty="0" smtClean="0"/>
          </a:p>
          <a:p>
            <a:pPr lvl="0" algn="just">
              <a:tabLst>
                <a:tab pos="685800" algn="l"/>
              </a:tabLst>
            </a:pPr>
            <a:endParaRPr lang="tr-TR" sz="1200" i="1" dirty="0" smtClean="0">
              <a:latin typeface="Arial" pitchFamily="34" charset="0"/>
              <a:ea typeface="Times New Roman" pitchFamily="18" charset="0"/>
              <a:cs typeface="Times New Roman" pitchFamily="18" charset="0"/>
            </a:endParaRPr>
          </a:p>
          <a:p>
            <a:pPr lvl="0" algn="just">
              <a:tabLst>
                <a:tab pos="685800" algn="l"/>
              </a:tabLst>
            </a:pPr>
            <a:endParaRPr lang="tr-TR" sz="1200" i="1" dirty="0" smtClean="0">
              <a:latin typeface="Arial" pitchFamily="34" charset="0"/>
              <a:ea typeface="Times New Roman" pitchFamily="18" charset="0"/>
              <a:cs typeface="Times New Roman" pitchFamily="18" charset="0"/>
            </a:endParaRPr>
          </a:p>
          <a:p>
            <a:pPr lvl="0" algn="just">
              <a:tabLst>
                <a:tab pos="685800" algn="l"/>
              </a:tabLst>
            </a:pPr>
            <a:endParaRPr lang="tr-TR" sz="1200" i="1" dirty="0" smtClean="0">
              <a:latin typeface="Arial" pitchFamily="34" charset="0"/>
              <a:ea typeface="Times New Roman" pitchFamily="18" charset="0"/>
              <a:cs typeface="Times New Roman" pitchFamily="18" charset="0"/>
            </a:endParaRPr>
          </a:p>
          <a:p>
            <a:pPr lvl="0" algn="just">
              <a:tabLst>
                <a:tab pos="685800" algn="l"/>
              </a:tabLst>
            </a:pPr>
            <a:endParaRPr lang="tr-TR" sz="1200" i="1" dirty="0" smtClean="0">
              <a:latin typeface="Arial" pitchFamily="34" charset="0"/>
              <a:ea typeface="Times New Roman" pitchFamily="18" charset="0"/>
              <a:cs typeface="Times New Roman" pitchFamily="18" charset="0"/>
            </a:endParaRPr>
          </a:p>
          <a:p>
            <a:pPr>
              <a:buNone/>
            </a:pPr>
            <a:endParaRPr lang="tr-TR" sz="1200" b="1" dirty="0" smtClean="0"/>
          </a:p>
          <a:p>
            <a:pPr>
              <a:buNone/>
            </a:pPr>
            <a:r>
              <a:rPr lang="tr-TR" sz="1200" dirty="0" smtClean="0">
                <a:solidFill>
                  <a:srgbClr val="FF0000"/>
                </a:solidFill>
              </a:rPr>
              <a:t>  </a:t>
            </a:r>
          </a:p>
          <a:p>
            <a:pPr>
              <a:buNone/>
            </a:pPr>
            <a:endParaRPr lang="tr-TR" sz="1200" dirty="0" smtClean="0"/>
          </a:p>
          <a:p>
            <a:pPr>
              <a:buNone/>
            </a:pPr>
            <a:endParaRPr lang="tr-TR" sz="1200" dirty="0" smtClean="0"/>
          </a:p>
          <a:p>
            <a:pPr lvl="0" algn="just">
              <a:tabLst>
                <a:tab pos="685800" algn="l"/>
              </a:tabLst>
            </a:pPr>
            <a:endParaRPr lang="tr-TR" sz="1200" i="1" dirty="0" smtClean="0">
              <a:latin typeface="Arial" pitchFamily="34" charset="0"/>
              <a:ea typeface="Times New Roman" pitchFamily="18" charset="0"/>
              <a:cs typeface="Times New Roman" pitchFamily="18" charset="0"/>
            </a:endParaRPr>
          </a:p>
          <a:p>
            <a:pPr marL="1371600" lvl="2" indent="-457200">
              <a:buFont typeface="Arial" pitchFamily="34" charset="0"/>
              <a:buChar char="•"/>
            </a:pPr>
            <a:endParaRPr lang="tr-TR" sz="1200" dirty="0" smtClean="0"/>
          </a:p>
          <a:p>
            <a:endParaRPr lang="tr-TR" sz="1200" dirty="0" smtClean="0"/>
          </a:p>
        </p:txBody>
      </p:sp>
      <p:sp>
        <p:nvSpPr>
          <p:cNvPr id="7" name="6 Dikdörtgen"/>
          <p:cNvSpPr/>
          <p:nvPr/>
        </p:nvSpPr>
        <p:spPr>
          <a:xfrm>
            <a:off x="539552" y="1592796"/>
            <a:ext cx="8136904" cy="4401205"/>
          </a:xfrm>
          <a:prstGeom prst="rect">
            <a:avLst/>
          </a:prstGeom>
        </p:spPr>
        <p:txBody>
          <a:bodyPr wrap="square">
            <a:spAutoFit/>
          </a:bodyPr>
          <a:lstStyle/>
          <a:p>
            <a:pPr marL="457200" indent="-457200">
              <a:buNone/>
            </a:pPr>
            <a:r>
              <a:rPr lang="tr-TR" sz="2000" dirty="0" smtClean="0"/>
              <a:t>Bitirme Tasarım Projesine </a:t>
            </a:r>
            <a:r>
              <a:rPr lang="tr-TR" sz="2000" b="1" dirty="0" smtClean="0">
                <a:solidFill>
                  <a:srgbClr val="920000"/>
                </a:solidFill>
              </a:rPr>
              <a:t>ek olarak </a:t>
            </a:r>
            <a:r>
              <a:rPr lang="tr-TR" sz="2000" dirty="0" smtClean="0"/>
              <a:t>4 yıllık ders programı boyunca yapılan değişik uygulamalar vardır. </a:t>
            </a:r>
          </a:p>
          <a:p>
            <a:pPr marL="457200" indent="-457200">
              <a:buNone/>
            </a:pPr>
            <a:endParaRPr lang="tr-TR" sz="2000" dirty="0" smtClean="0"/>
          </a:p>
          <a:p>
            <a:pPr marL="457200" indent="-457200">
              <a:buNone/>
            </a:pPr>
            <a:r>
              <a:rPr lang="tr-TR" sz="2000" dirty="0" smtClean="0"/>
              <a:t>Bunları şöyle gruplayabiliriz:</a:t>
            </a:r>
          </a:p>
          <a:p>
            <a:pPr marL="457200" indent="-457200">
              <a:buFont typeface="Arial" pitchFamily="34" charset="0"/>
              <a:buChar char="•"/>
            </a:pPr>
            <a:r>
              <a:rPr lang="tr-TR" sz="2000" dirty="0" smtClean="0">
                <a:solidFill>
                  <a:srgbClr val="920000"/>
                </a:solidFill>
              </a:rPr>
              <a:t>Geleneksel dersleri geliştirme </a:t>
            </a:r>
            <a:r>
              <a:rPr lang="tr-TR" sz="2000" dirty="0" smtClean="0"/>
              <a:t>(dersler içinde yaptırılan proje sayısını artırma, derslerde ucu açık tasarım sorunları kullanma…)</a:t>
            </a:r>
          </a:p>
          <a:p>
            <a:pPr marL="457200" indent="-457200">
              <a:buFont typeface="Arial" pitchFamily="34" charset="0"/>
              <a:buChar char="•"/>
            </a:pPr>
            <a:r>
              <a:rPr lang="tr-TR" sz="2000" dirty="0" smtClean="0"/>
              <a:t>İlk sınıftan itibaren </a:t>
            </a:r>
            <a:r>
              <a:rPr lang="tr-TR" sz="2000" dirty="0" smtClean="0">
                <a:solidFill>
                  <a:srgbClr val="920000"/>
                </a:solidFill>
              </a:rPr>
              <a:t>yeni tasarım dersleri </a:t>
            </a:r>
            <a:r>
              <a:rPr lang="tr-TR" sz="2000" dirty="0" smtClean="0"/>
              <a:t>kullanma ve tasarım öğretimi ders programında tüm yıllara yaymaya çalışma. Mühendislik tasarımının birçok kavramları ders programının ilk yıllarında ele alınabilir. (ilk yıldan itibaren fazla bilgi gerektirmeyen küçük projeler, mevcut tasarımların incelenmesine dayalı dersler, analiz bilgisi gerektirmeden tasarım metodolojisinin ele alınabileceği özel dersler, tersine mühendislik, tasarıma dayalı yarışmalar vb)</a:t>
            </a:r>
            <a:r>
              <a:rPr lang="tr-TR" sz="2000" i="1" dirty="0" smtClean="0">
                <a:latin typeface="Arial" pitchFamily="34" charset="0"/>
                <a:ea typeface="Times New Roman" pitchFamily="18" charset="0"/>
                <a:cs typeface="Times New Roman" pitchFamily="18" charset="0"/>
              </a:rPr>
              <a:t> </a:t>
            </a:r>
            <a:endParaRPr lang="tr-TR" dirty="0"/>
          </a:p>
        </p:txBody>
      </p:sp>
      <p:sp>
        <p:nvSpPr>
          <p:cNvPr id="8"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
        <p:nvSpPr>
          <p:cNvPr id="11" name="Rectangle 3"/>
          <p:cNvSpPr txBox="1">
            <a:spLocks noChangeArrowheads="1"/>
          </p:cNvSpPr>
          <p:nvPr/>
        </p:nvSpPr>
        <p:spPr bwMode="auto">
          <a:xfrm>
            <a:off x="0" y="188913"/>
            <a:ext cx="9144000" cy="1139825"/>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3200" b="1" i="0" u="none" strike="noStrike" kern="0" cap="none" spc="0" normalizeH="0" baseline="0" noProof="0" dirty="0" smtClean="0">
                <a:ln>
                  <a:noFill/>
                </a:ln>
                <a:solidFill>
                  <a:srgbClr val="000099"/>
                </a:solidFill>
                <a:effectLst>
                  <a:outerShdw blurRad="38100" dist="38100" dir="2700000" algn="tl">
                    <a:srgbClr val="000000">
                      <a:alpha val="43137"/>
                    </a:srgbClr>
                  </a:outerShdw>
                </a:effectLst>
                <a:uLnTx/>
                <a:uFillTx/>
                <a:latin typeface="+mj-lt"/>
                <a:ea typeface="+mj-ea"/>
                <a:cs typeface="+mj-cs"/>
              </a:rPr>
              <a:t>Mühendislik Tasarımı Öğretimi</a:t>
            </a:r>
            <a:endParaRPr kumimoji="0" lang="en-US" sz="3200" b="1" i="0" u="none" strike="noStrike" kern="0" cap="none" spc="0" normalizeH="0" baseline="0" noProof="0" dirty="0" smtClean="0">
              <a:ln>
                <a:noFill/>
              </a:ln>
              <a:solidFill>
                <a:srgbClr val="000099"/>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
        <p:nvSpPr>
          <p:cNvPr id="6" name="5 Dikdörtgen"/>
          <p:cNvSpPr/>
          <p:nvPr/>
        </p:nvSpPr>
        <p:spPr>
          <a:xfrm>
            <a:off x="251520" y="1664804"/>
            <a:ext cx="8550696" cy="400110"/>
          </a:xfrm>
          <a:prstGeom prst="rect">
            <a:avLst/>
          </a:prstGeom>
        </p:spPr>
        <p:txBody>
          <a:bodyPr wrap="square">
            <a:spAutoFit/>
          </a:bodyPr>
          <a:lstStyle/>
          <a:p>
            <a:pPr>
              <a:buFont typeface="Arial" pitchFamily="34" charset="0"/>
              <a:buChar char="•"/>
            </a:pPr>
            <a:r>
              <a:rPr lang="tr-TR" sz="2000" dirty="0" smtClean="0">
                <a:effectLst>
                  <a:outerShdw blurRad="38100" dist="38100" dir="2700000" algn="tl">
                    <a:srgbClr val="C0C0C0"/>
                  </a:outerShdw>
                </a:effectLst>
              </a:rPr>
              <a:t>Ucu açık tasarım problemleri ile çalışmak </a:t>
            </a:r>
            <a:r>
              <a:rPr lang="tr-TR" sz="2000" dirty="0" smtClean="0">
                <a:solidFill>
                  <a:srgbClr val="920000"/>
                </a:solidFill>
                <a:effectLst>
                  <a:outerShdw blurRad="38100" dist="38100" dir="2700000" algn="tl">
                    <a:srgbClr val="C0C0C0"/>
                  </a:outerShdw>
                </a:effectLst>
              </a:rPr>
              <a:t>zordur</a:t>
            </a:r>
            <a:r>
              <a:rPr lang="tr-TR" sz="2000" dirty="0" smtClean="0">
                <a:effectLst>
                  <a:outerShdw blurRad="38100" dist="38100" dir="2700000" algn="tl">
                    <a:srgbClr val="C0C0C0"/>
                  </a:outerShdw>
                </a:effectLst>
              </a:rPr>
              <a:t>. </a:t>
            </a:r>
          </a:p>
        </p:txBody>
      </p:sp>
      <p:sp>
        <p:nvSpPr>
          <p:cNvPr id="12" name="Rectangle 3"/>
          <p:cNvSpPr txBox="1">
            <a:spLocks noChangeArrowheads="1"/>
          </p:cNvSpPr>
          <p:nvPr/>
        </p:nvSpPr>
        <p:spPr bwMode="auto">
          <a:xfrm>
            <a:off x="0" y="188913"/>
            <a:ext cx="9144000" cy="1139825"/>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800" b="1" i="0" u="none" strike="noStrike" kern="0" cap="none" spc="0" normalizeH="0" baseline="0" noProof="0" dirty="0" smtClean="0">
                <a:ln>
                  <a:noFill/>
                </a:ln>
                <a:solidFill>
                  <a:srgbClr val="000099"/>
                </a:solidFill>
                <a:effectLst>
                  <a:outerShdw blurRad="38100" dist="38100" dir="2700000" algn="tl">
                    <a:srgbClr val="000000">
                      <a:alpha val="43137"/>
                    </a:srgbClr>
                  </a:outerShdw>
                </a:effectLst>
                <a:uLnTx/>
                <a:uFillTx/>
                <a:latin typeface="+mj-lt"/>
                <a:ea typeface="+mj-ea"/>
                <a:cs typeface="+mj-cs"/>
              </a:rPr>
              <a:t>Mühendislik Tasarımı Öğretimi </a:t>
            </a:r>
          </a:p>
          <a:p>
            <a:pPr algn="ctr">
              <a:defRPr/>
            </a:pPr>
            <a:r>
              <a:rPr lang="tr-TR" sz="2800" b="1" kern="0" dirty="0" smtClean="0">
                <a:solidFill>
                  <a:srgbClr val="000099"/>
                </a:solidFill>
                <a:effectLst>
                  <a:outerShdw blurRad="38100" dist="38100" dir="2700000" algn="tl">
                    <a:srgbClr val="000000">
                      <a:alpha val="43137"/>
                    </a:srgbClr>
                  </a:outerShdw>
                </a:effectLst>
                <a:latin typeface="+mj-lt"/>
                <a:ea typeface="+mj-ea"/>
                <a:cs typeface="+mj-cs"/>
              </a:rPr>
              <a:t>Bazı Güçlükler</a:t>
            </a:r>
            <a:endParaRPr lang="en-US" sz="2800" b="1" kern="0" dirty="0" smtClean="0">
              <a:solidFill>
                <a:srgbClr val="000099"/>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
        <p:nvSpPr>
          <p:cNvPr id="6" name="5 Dikdörtgen"/>
          <p:cNvSpPr/>
          <p:nvPr/>
        </p:nvSpPr>
        <p:spPr>
          <a:xfrm>
            <a:off x="251520" y="1664804"/>
            <a:ext cx="8550696" cy="1015663"/>
          </a:xfrm>
          <a:prstGeom prst="rect">
            <a:avLst/>
          </a:prstGeom>
        </p:spPr>
        <p:txBody>
          <a:bodyPr wrap="square">
            <a:spAutoFit/>
          </a:bodyPr>
          <a:lstStyle/>
          <a:p>
            <a:pPr>
              <a:buFont typeface="Arial" pitchFamily="34" charset="0"/>
              <a:buChar char="•"/>
            </a:pPr>
            <a:r>
              <a:rPr lang="tr-TR" sz="2000" dirty="0" smtClean="0">
                <a:effectLst>
                  <a:outerShdw blurRad="38100" dist="38100" dir="2700000" algn="tl">
                    <a:srgbClr val="C0C0C0"/>
                  </a:outerShdw>
                </a:effectLst>
              </a:rPr>
              <a:t>Ucu açık tasarım problemleri ile çalışmak </a:t>
            </a:r>
            <a:r>
              <a:rPr lang="tr-TR" sz="2000" dirty="0" smtClean="0">
                <a:solidFill>
                  <a:srgbClr val="920000"/>
                </a:solidFill>
                <a:effectLst>
                  <a:outerShdw blurRad="38100" dist="38100" dir="2700000" algn="tl">
                    <a:srgbClr val="C0C0C0"/>
                  </a:outerShdw>
                </a:effectLst>
              </a:rPr>
              <a:t>zordur</a:t>
            </a:r>
            <a:r>
              <a:rPr lang="tr-TR" sz="2000" dirty="0" smtClean="0">
                <a:effectLst>
                  <a:outerShdw blurRad="38100" dist="38100" dir="2700000" algn="tl">
                    <a:srgbClr val="C0C0C0"/>
                  </a:outerShdw>
                </a:effectLst>
              </a:rPr>
              <a:t>. </a:t>
            </a:r>
          </a:p>
          <a:p>
            <a:pPr>
              <a:buFont typeface="Arial" pitchFamily="34" charset="0"/>
              <a:buChar char="•"/>
            </a:pPr>
            <a:r>
              <a:rPr lang="tr-TR" sz="2000" dirty="0" smtClean="0">
                <a:effectLst>
                  <a:outerShdw blurRad="38100" dist="38100" dir="2700000" algn="tl">
                    <a:srgbClr val="C0C0C0"/>
                  </a:outerShdw>
                </a:effectLst>
              </a:rPr>
              <a:t>Öğretim üyelerinin bir kısmı tasarım öğretmekte çok deneyimli değillerdir,</a:t>
            </a:r>
          </a:p>
          <a:p>
            <a:endParaRPr lang="tr-TR" sz="2000" dirty="0" smtClean="0">
              <a:effectLst>
                <a:outerShdw blurRad="38100" dist="38100" dir="2700000" algn="tl">
                  <a:srgbClr val="C0C0C0"/>
                </a:outerShdw>
              </a:effectLst>
            </a:endParaRPr>
          </a:p>
        </p:txBody>
      </p:sp>
      <p:sp>
        <p:nvSpPr>
          <p:cNvPr id="12" name="Rectangle 3"/>
          <p:cNvSpPr txBox="1">
            <a:spLocks noChangeArrowheads="1"/>
          </p:cNvSpPr>
          <p:nvPr/>
        </p:nvSpPr>
        <p:spPr bwMode="auto">
          <a:xfrm>
            <a:off x="0" y="188913"/>
            <a:ext cx="9144000" cy="1139825"/>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800" b="1" i="0" u="none" strike="noStrike" kern="0" cap="none" spc="0" normalizeH="0" baseline="0" noProof="0" dirty="0" smtClean="0">
                <a:ln>
                  <a:noFill/>
                </a:ln>
                <a:solidFill>
                  <a:srgbClr val="000099"/>
                </a:solidFill>
                <a:effectLst>
                  <a:outerShdw blurRad="38100" dist="38100" dir="2700000" algn="tl">
                    <a:srgbClr val="000000">
                      <a:alpha val="43137"/>
                    </a:srgbClr>
                  </a:outerShdw>
                </a:effectLst>
                <a:uLnTx/>
                <a:uFillTx/>
                <a:latin typeface="+mj-lt"/>
                <a:ea typeface="+mj-ea"/>
                <a:cs typeface="+mj-cs"/>
              </a:rPr>
              <a:t>Mühendislik Tasarımı Öğretimi </a:t>
            </a:r>
          </a:p>
          <a:p>
            <a:pPr algn="ctr">
              <a:defRPr/>
            </a:pPr>
            <a:r>
              <a:rPr lang="tr-TR" sz="2800" b="1" kern="0" dirty="0" smtClean="0">
                <a:solidFill>
                  <a:srgbClr val="000099"/>
                </a:solidFill>
                <a:effectLst>
                  <a:outerShdw blurRad="38100" dist="38100" dir="2700000" algn="tl">
                    <a:srgbClr val="000000">
                      <a:alpha val="43137"/>
                    </a:srgbClr>
                  </a:outerShdw>
                </a:effectLst>
                <a:latin typeface="+mj-lt"/>
                <a:ea typeface="+mj-ea"/>
                <a:cs typeface="+mj-cs"/>
              </a:rPr>
              <a:t>Bazı Güçlükler</a:t>
            </a:r>
            <a:endParaRPr lang="en-US" sz="2800" b="1" kern="0" dirty="0" smtClean="0">
              <a:solidFill>
                <a:srgbClr val="000099"/>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
        <p:nvSpPr>
          <p:cNvPr id="6" name="5 Dikdörtgen"/>
          <p:cNvSpPr/>
          <p:nvPr/>
        </p:nvSpPr>
        <p:spPr>
          <a:xfrm>
            <a:off x="251520" y="1664804"/>
            <a:ext cx="8550696" cy="3785652"/>
          </a:xfrm>
          <a:prstGeom prst="rect">
            <a:avLst/>
          </a:prstGeom>
        </p:spPr>
        <p:txBody>
          <a:bodyPr wrap="square">
            <a:spAutoFit/>
          </a:bodyPr>
          <a:lstStyle/>
          <a:p>
            <a:pPr>
              <a:buFont typeface="Arial" pitchFamily="34" charset="0"/>
              <a:buChar char="•"/>
            </a:pPr>
            <a:r>
              <a:rPr lang="tr-TR" sz="2000" dirty="0" smtClean="0">
                <a:effectLst>
                  <a:outerShdw blurRad="38100" dist="38100" dir="2700000" algn="tl">
                    <a:srgbClr val="C0C0C0"/>
                  </a:outerShdw>
                </a:effectLst>
              </a:rPr>
              <a:t>Ucu açık tasarım problemleri ile çalışmak </a:t>
            </a:r>
            <a:r>
              <a:rPr lang="tr-TR" sz="2000" dirty="0" smtClean="0">
                <a:solidFill>
                  <a:srgbClr val="920000"/>
                </a:solidFill>
                <a:effectLst>
                  <a:outerShdw blurRad="38100" dist="38100" dir="2700000" algn="tl">
                    <a:srgbClr val="C0C0C0"/>
                  </a:outerShdw>
                </a:effectLst>
              </a:rPr>
              <a:t>zordur</a:t>
            </a:r>
            <a:r>
              <a:rPr lang="tr-TR" sz="2000" dirty="0" smtClean="0">
                <a:effectLst>
                  <a:outerShdw blurRad="38100" dist="38100" dir="2700000" algn="tl">
                    <a:srgbClr val="C0C0C0"/>
                  </a:outerShdw>
                </a:effectLst>
              </a:rPr>
              <a:t>. </a:t>
            </a:r>
          </a:p>
          <a:p>
            <a:pPr>
              <a:buFont typeface="Arial" pitchFamily="34" charset="0"/>
              <a:buChar char="•"/>
            </a:pPr>
            <a:r>
              <a:rPr lang="tr-TR" sz="2000" dirty="0" smtClean="0">
                <a:effectLst>
                  <a:outerShdw blurRad="38100" dist="38100" dir="2700000" algn="tl">
                    <a:srgbClr val="C0C0C0"/>
                  </a:outerShdw>
                </a:effectLst>
              </a:rPr>
              <a:t>Öğretim üyelerinin bir kısmı tasarım öğretmekte çok deneyimli değillerdir,</a:t>
            </a:r>
          </a:p>
          <a:p>
            <a:pPr>
              <a:buFont typeface="Arial" pitchFamily="34" charset="0"/>
              <a:buChar char="•"/>
            </a:pPr>
            <a:r>
              <a:rPr lang="tr-TR" sz="2000" dirty="0" smtClean="0">
                <a:effectLst>
                  <a:outerShdw blurRad="38100" dist="38100" dir="2700000" algn="tl">
                    <a:srgbClr val="C0C0C0"/>
                  </a:outerShdw>
                </a:effectLst>
              </a:rPr>
              <a:t> Özellikle ders yükünün ağır olduğu durumlarda bu tür öğretimden kaçınmaya çalışırlar ve haklı olarak aşağıdaki nedenleri öne sürerler:</a:t>
            </a:r>
          </a:p>
          <a:p>
            <a:pPr lvl="1">
              <a:buFontTx/>
              <a:buChar char="•"/>
            </a:pPr>
            <a:r>
              <a:rPr lang="tr-TR" sz="2000" dirty="0" smtClean="0">
                <a:effectLst>
                  <a:outerShdw blurRad="38100" dist="38100" dir="2700000" algn="tl">
                    <a:srgbClr val="C0C0C0"/>
                  </a:outerShdw>
                </a:effectLst>
              </a:rPr>
              <a:t> Öğrenci orta öğretimden gelen alışkanlıkları ile yaratıcılık gerektiren konularda işbirliği yapmamaktadır ve hatta direnç göstermektedir</a:t>
            </a:r>
          </a:p>
          <a:p>
            <a:pPr lvl="1">
              <a:buFontTx/>
              <a:buChar char="•"/>
            </a:pPr>
            <a:r>
              <a:rPr lang="tr-TR" sz="2000" dirty="0" smtClean="0">
                <a:effectLst>
                  <a:outerShdw blurRad="38100" dist="38100" dir="2700000" algn="tl">
                    <a:srgbClr val="C0C0C0"/>
                  </a:outerShdw>
                </a:effectLst>
              </a:rPr>
              <a:t> Ucu açık öğrenci çalışmalarının değerlendirilmesi zordur ve zaman alır. Öğretim yardımcılarının sayısı yeterli değildir. </a:t>
            </a:r>
          </a:p>
          <a:p>
            <a:pPr lvl="1">
              <a:buFontTx/>
              <a:buChar char="•"/>
            </a:pPr>
            <a:r>
              <a:rPr lang="tr-TR" sz="2000" dirty="0" smtClean="0">
                <a:effectLst>
                  <a:outerShdw blurRad="38100" dist="38100" dir="2700000" algn="tl">
                    <a:srgbClr val="C0C0C0"/>
                  </a:outerShdw>
                </a:effectLst>
              </a:rPr>
              <a:t> Tasarım </a:t>
            </a:r>
            <a:r>
              <a:rPr lang="tr-TR" sz="2000" dirty="0" err="1" smtClean="0">
                <a:effectLst>
                  <a:outerShdw blurRad="38100" dist="38100" dir="2700000" algn="tl">
                    <a:srgbClr val="C0C0C0"/>
                  </a:outerShdw>
                </a:effectLst>
              </a:rPr>
              <a:t>iteratif</a:t>
            </a:r>
            <a:r>
              <a:rPr lang="tr-TR" sz="2000" dirty="0" smtClean="0">
                <a:effectLst>
                  <a:outerShdw blurRad="38100" dist="38100" dir="2700000" algn="tl">
                    <a:srgbClr val="C0C0C0"/>
                  </a:outerShdw>
                </a:effectLst>
              </a:rPr>
              <a:t> bir ve gerektiğinde uzun bir süreçtir. Kısıtlı ders süresi bu iş için yeterli değildir.</a:t>
            </a:r>
          </a:p>
          <a:p>
            <a:endParaRPr lang="tr-TR" sz="2000" dirty="0" smtClean="0">
              <a:effectLst>
                <a:outerShdw blurRad="38100" dist="38100" dir="2700000" algn="tl">
                  <a:srgbClr val="C0C0C0"/>
                </a:outerShdw>
              </a:effectLst>
            </a:endParaRPr>
          </a:p>
          <a:p>
            <a:pPr>
              <a:buFontTx/>
              <a:buChar char="•"/>
            </a:pPr>
            <a:endParaRPr lang="tr-TR" sz="2000" dirty="0" smtClean="0">
              <a:effectLst>
                <a:outerShdw blurRad="38100" dist="38100" dir="2700000" algn="tl">
                  <a:srgbClr val="C0C0C0"/>
                </a:outerShdw>
              </a:effectLst>
            </a:endParaRPr>
          </a:p>
        </p:txBody>
      </p:sp>
      <p:sp>
        <p:nvSpPr>
          <p:cNvPr id="12" name="Rectangle 3"/>
          <p:cNvSpPr txBox="1">
            <a:spLocks noChangeArrowheads="1"/>
          </p:cNvSpPr>
          <p:nvPr/>
        </p:nvSpPr>
        <p:spPr bwMode="auto">
          <a:xfrm>
            <a:off x="0" y="188913"/>
            <a:ext cx="9144000" cy="1139825"/>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800" b="1" i="0" u="none" strike="noStrike" kern="0" cap="none" spc="0" normalizeH="0" baseline="0" noProof="0" dirty="0" smtClean="0">
                <a:ln>
                  <a:noFill/>
                </a:ln>
                <a:solidFill>
                  <a:srgbClr val="000099"/>
                </a:solidFill>
                <a:effectLst>
                  <a:outerShdw blurRad="38100" dist="38100" dir="2700000" algn="tl">
                    <a:srgbClr val="000000">
                      <a:alpha val="43137"/>
                    </a:srgbClr>
                  </a:outerShdw>
                </a:effectLst>
                <a:uLnTx/>
                <a:uFillTx/>
                <a:latin typeface="+mj-lt"/>
                <a:ea typeface="+mj-ea"/>
                <a:cs typeface="+mj-cs"/>
              </a:rPr>
              <a:t>Mühendislik Tasarımı Öğretimi </a:t>
            </a:r>
          </a:p>
          <a:p>
            <a:pPr algn="ctr">
              <a:defRPr/>
            </a:pPr>
            <a:r>
              <a:rPr lang="tr-TR" sz="2800" b="1" kern="0" dirty="0" smtClean="0">
                <a:solidFill>
                  <a:srgbClr val="000099"/>
                </a:solidFill>
                <a:effectLst>
                  <a:outerShdw blurRad="38100" dist="38100" dir="2700000" algn="tl">
                    <a:srgbClr val="000000">
                      <a:alpha val="43137"/>
                    </a:srgbClr>
                  </a:outerShdw>
                </a:effectLst>
                <a:latin typeface="+mj-lt"/>
                <a:ea typeface="+mj-ea"/>
                <a:cs typeface="+mj-cs"/>
              </a:rPr>
              <a:t>Bazı Güçlükler</a:t>
            </a:r>
            <a:endParaRPr lang="en-US" sz="2800" b="1" kern="0" dirty="0" smtClean="0">
              <a:solidFill>
                <a:srgbClr val="000099"/>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
        <p:nvSpPr>
          <p:cNvPr id="6" name="5 Dikdörtgen"/>
          <p:cNvSpPr/>
          <p:nvPr/>
        </p:nvSpPr>
        <p:spPr>
          <a:xfrm>
            <a:off x="251520" y="1664804"/>
            <a:ext cx="8550696" cy="4401205"/>
          </a:xfrm>
          <a:prstGeom prst="rect">
            <a:avLst/>
          </a:prstGeom>
        </p:spPr>
        <p:txBody>
          <a:bodyPr wrap="square">
            <a:spAutoFit/>
          </a:bodyPr>
          <a:lstStyle/>
          <a:p>
            <a:pPr>
              <a:buFont typeface="Arial" pitchFamily="34" charset="0"/>
              <a:buChar char="•"/>
            </a:pPr>
            <a:r>
              <a:rPr lang="tr-TR" sz="2000" dirty="0" smtClean="0">
                <a:effectLst>
                  <a:outerShdw blurRad="38100" dist="38100" dir="2700000" algn="tl">
                    <a:srgbClr val="C0C0C0"/>
                  </a:outerShdw>
                </a:effectLst>
              </a:rPr>
              <a:t>Ucu açık tasarım problemleri ile çalışmak </a:t>
            </a:r>
            <a:r>
              <a:rPr lang="tr-TR" sz="2000" dirty="0" smtClean="0">
                <a:solidFill>
                  <a:srgbClr val="920000"/>
                </a:solidFill>
                <a:effectLst>
                  <a:outerShdw blurRad="38100" dist="38100" dir="2700000" algn="tl">
                    <a:srgbClr val="C0C0C0"/>
                  </a:outerShdw>
                </a:effectLst>
              </a:rPr>
              <a:t>zordur</a:t>
            </a:r>
            <a:r>
              <a:rPr lang="tr-TR" sz="2000" dirty="0" smtClean="0">
                <a:effectLst>
                  <a:outerShdw blurRad="38100" dist="38100" dir="2700000" algn="tl">
                    <a:srgbClr val="C0C0C0"/>
                  </a:outerShdw>
                </a:effectLst>
              </a:rPr>
              <a:t>. </a:t>
            </a:r>
          </a:p>
          <a:p>
            <a:pPr>
              <a:buFont typeface="Arial" pitchFamily="34" charset="0"/>
              <a:buChar char="•"/>
            </a:pPr>
            <a:r>
              <a:rPr lang="tr-TR" sz="2000" dirty="0" smtClean="0">
                <a:effectLst>
                  <a:outerShdw blurRad="38100" dist="38100" dir="2700000" algn="tl">
                    <a:srgbClr val="C0C0C0"/>
                  </a:outerShdw>
                </a:effectLst>
              </a:rPr>
              <a:t>Öğretim üyelerinin bir kısmı tasarım öğretmekte çok deneyimli değillerdir,</a:t>
            </a:r>
          </a:p>
          <a:p>
            <a:pPr>
              <a:buFont typeface="Arial" pitchFamily="34" charset="0"/>
              <a:buChar char="•"/>
            </a:pPr>
            <a:r>
              <a:rPr lang="tr-TR" sz="2000" dirty="0" smtClean="0">
                <a:effectLst>
                  <a:outerShdw blurRad="38100" dist="38100" dir="2700000" algn="tl">
                    <a:srgbClr val="C0C0C0"/>
                  </a:outerShdw>
                </a:effectLst>
              </a:rPr>
              <a:t> Özellikle ders yükünün ağır olduğu durumlarda bu tür öğretimden kaçınmaya çalışırlar ve haklı olarak aşağıdaki nedenleri öne sürerler:</a:t>
            </a:r>
          </a:p>
          <a:p>
            <a:pPr lvl="1">
              <a:buFontTx/>
              <a:buChar char="•"/>
            </a:pPr>
            <a:r>
              <a:rPr lang="tr-TR" sz="2000" dirty="0" smtClean="0">
                <a:effectLst>
                  <a:outerShdw blurRad="38100" dist="38100" dir="2700000" algn="tl">
                    <a:srgbClr val="C0C0C0"/>
                  </a:outerShdw>
                </a:effectLst>
              </a:rPr>
              <a:t> Öğrenci orta öğretimden gelen alışkanlıkları ile yaratıcılık gerektiren konularda işbirliği yapmamaktadır ve hatta direnç göstermektedir</a:t>
            </a:r>
          </a:p>
          <a:p>
            <a:pPr lvl="1">
              <a:buFontTx/>
              <a:buChar char="•"/>
            </a:pPr>
            <a:r>
              <a:rPr lang="tr-TR" sz="2000" dirty="0" smtClean="0">
                <a:effectLst>
                  <a:outerShdw blurRad="38100" dist="38100" dir="2700000" algn="tl">
                    <a:srgbClr val="C0C0C0"/>
                  </a:outerShdw>
                </a:effectLst>
              </a:rPr>
              <a:t> Ucu açık öğrenci çalışmalarının değerlendirilmesi zordur ve zaman alır. Öğretim yardımcılarının sayısı yeterli değildir. </a:t>
            </a:r>
          </a:p>
          <a:p>
            <a:pPr lvl="1">
              <a:buFontTx/>
              <a:buChar char="•"/>
            </a:pPr>
            <a:r>
              <a:rPr lang="tr-TR" sz="2000" dirty="0" smtClean="0">
                <a:effectLst>
                  <a:outerShdw blurRad="38100" dist="38100" dir="2700000" algn="tl">
                    <a:srgbClr val="C0C0C0"/>
                  </a:outerShdw>
                </a:effectLst>
              </a:rPr>
              <a:t> Tasarım </a:t>
            </a:r>
            <a:r>
              <a:rPr lang="tr-TR" sz="2000" dirty="0" err="1" smtClean="0">
                <a:effectLst>
                  <a:outerShdw blurRad="38100" dist="38100" dir="2700000" algn="tl">
                    <a:srgbClr val="C0C0C0"/>
                  </a:outerShdw>
                </a:effectLst>
              </a:rPr>
              <a:t>iteratif</a:t>
            </a:r>
            <a:r>
              <a:rPr lang="tr-TR" sz="2000" dirty="0" smtClean="0">
                <a:effectLst>
                  <a:outerShdw blurRad="38100" dist="38100" dir="2700000" algn="tl">
                    <a:srgbClr val="C0C0C0"/>
                  </a:outerShdw>
                </a:effectLst>
              </a:rPr>
              <a:t> bir ve gerektiğinde uzun bir süreçtir. Kısıtlı ders süresi bu iş için yeterli değildir.</a:t>
            </a:r>
          </a:p>
          <a:p>
            <a:endParaRPr lang="tr-TR" sz="2000" dirty="0" smtClean="0">
              <a:effectLst>
                <a:outerShdw blurRad="38100" dist="38100" dir="2700000" algn="tl">
                  <a:srgbClr val="C0C0C0"/>
                </a:outerShdw>
              </a:effectLst>
            </a:endParaRPr>
          </a:p>
          <a:p>
            <a:r>
              <a:rPr lang="tr-TR" sz="2000" dirty="0" smtClean="0">
                <a:effectLst>
                  <a:outerShdw blurRad="38100" dist="38100" dir="2700000" algn="tl">
                    <a:srgbClr val="C0C0C0"/>
                  </a:outerShdw>
                </a:effectLst>
              </a:rPr>
              <a:t>Ancak yeni ders kitapları giderek daha fazla tasarım örnekleri içermesi bu tür uygulamaları kolaylaştırmaktadır. </a:t>
            </a:r>
          </a:p>
          <a:p>
            <a:pPr>
              <a:buFontTx/>
              <a:buChar char="•"/>
            </a:pPr>
            <a:endParaRPr lang="tr-TR" sz="2000" dirty="0" smtClean="0">
              <a:effectLst>
                <a:outerShdw blurRad="38100" dist="38100" dir="2700000" algn="tl">
                  <a:srgbClr val="C0C0C0"/>
                </a:outerShdw>
              </a:effectLst>
            </a:endParaRPr>
          </a:p>
        </p:txBody>
      </p:sp>
      <p:sp>
        <p:nvSpPr>
          <p:cNvPr id="12" name="Rectangle 3"/>
          <p:cNvSpPr txBox="1">
            <a:spLocks noChangeArrowheads="1"/>
          </p:cNvSpPr>
          <p:nvPr/>
        </p:nvSpPr>
        <p:spPr bwMode="auto">
          <a:xfrm>
            <a:off x="0" y="188913"/>
            <a:ext cx="9144000" cy="1139825"/>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800" b="1" i="0" u="none" strike="noStrike" kern="0" cap="none" spc="0" normalizeH="0" baseline="0" noProof="0" dirty="0" smtClean="0">
                <a:ln>
                  <a:noFill/>
                </a:ln>
                <a:solidFill>
                  <a:srgbClr val="000099"/>
                </a:solidFill>
                <a:effectLst>
                  <a:outerShdw blurRad="38100" dist="38100" dir="2700000" algn="tl">
                    <a:srgbClr val="000000">
                      <a:alpha val="43137"/>
                    </a:srgbClr>
                  </a:outerShdw>
                </a:effectLst>
                <a:uLnTx/>
                <a:uFillTx/>
                <a:latin typeface="+mj-lt"/>
                <a:ea typeface="+mj-ea"/>
                <a:cs typeface="+mj-cs"/>
              </a:rPr>
              <a:t>Mühendislik Tasarımı Öğretimi </a:t>
            </a:r>
          </a:p>
          <a:p>
            <a:pPr algn="ctr">
              <a:defRPr/>
            </a:pPr>
            <a:r>
              <a:rPr lang="tr-TR" sz="2800" b="1" kern="0" dirty="0" smtClean="0">
                <a:solidFill>
                  <a:srgbClr val="000099"/>
                </a:solidFill>
                <a:effectLst>
                  <a:outerShdw blurRad="38100" dist="38100" dir="2700000" algn="tl">
                    <a:srgbClr val="000000">
                      <a:alpha val="43137"/>
                    </a:srgbClr>
                  </a:outerShdw>
                </a:effectLst>
                <a:latin typeface="+mj-lt"/>
                <a:ea typeface="+mj-ea"/>
                <a:cs typeface="+mj-cs"/>
              </a:rPr>
              <a:t>Bazı Güçlükler</a:t>
            </a:r>
            <a:endParaRPr lang="en-US" sz="2800" b="1" kern="0" dirty="0" smtClean="0">
              <a:solidFill>
                <a:srgbClr val="000099"/>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
        <p:nvSpPr>
          <p:cNvPr id="6" name="5 Dikdörtgen"/>
          <p:cNvSpPr/>
          <p:nvPr/>
        </p:nvSpPr>
        <p:spPr>
          <a:xfrm>
            <a:off x="251520" y="1664804"/>
            <a:ext cx="8550696" cy="4401205"/>
          </a:xfrm>
          <a:prstGeom prst="rect">
            <a:avLst/>
          </a:prstGeom>
        </p:spPr>
        <p:txBody>
          <a:bodyPr wrap="square">
            <a:spAutoFit/>
          </a:bodyPr>
          <a:lstStyle/>
          <a:p>
            <a:pPr>
              <a:buFont typeface="Arial" pitchFamily="34" charset="0"/>
              <a:buChar char="•"/>
            </a:pPr>
            <a:r>
              <a:rPr lang="tr-TR" sz="2000" dirty="0" smtClean="0">
                <a:effectLst>
                  <a:outerShdw blurRad="38100" dist="38100" dir="2700000" algn="tl">
                    <a:srgbClr val="C0C0C0"/>
                  </a:outerShdw>
                </a:effectLst>
              </a:rPr>
              <a:t>Ucu açık tasarım problemleri ile çalışmak </a:t>
            </a:r>
            <a:r>
              <a:rPr lang="tr-TR" sz="2000" dirty="0" smtClean="0">
                <a:solidFill>
                  <a:srgbClr val="920000"/>
                </a:solidFill>
                <a:effectLst>
                  <a:outerShdw blurRad="38100" dist="38100" dir="2700000" algn="tl">
                    <a:srgbClr val="C0C0C0"/>
                  </a:outerShdw>
                </a:effectLst>
              </a:rPr>
              <a:t>zordur</a:t>
            </a:r>
            <a:r>
              <a:rPr lang="tr-TR" sz="2000" dirty="0" smtClean="0">
                <a:effectLst>
                  <a:outerShdw blurRad="38100" dist="38100" dir="2700000" algn="tl">
                    <a:srgbClr val="C0C0C0"/>
                  </a:outerShdw>
                </a:effectLst>
              </a:rPr>
              <a:t>. </a:t>
            </a:r>
          </a:p>
          <a:p>
            <a:pPr>
              <a:buFont typeface="Arial" pitchFamily="34" charset="0"/>
              <a:buChar char="•"/>
            </a:pPr>
            <a:r>
              <a:rPr lang="tr-TR" sz="2000" dirty="0" smtClean="0">
                <a:effectLst>
                  <a:outerShdw blurRad="38100" dist="38100" dir="2700000" algn="tl">
                    <a:srgbClr val="C0C0C0"/>
                  </a:outerShdw>
                </a:effectLst>
              </a:rPr>
              <a:t>Öğretim üyelerinin bir kısmı tasarım öğretmekte çok deneyimli değillerdir,</a:t>
            </a:r>
          </a:p>
          <a:p>
            <a:pPr>
              <a:buFont typeface="Arial" pitchFamily="34" charset="0"/>
              <a:buChar char="•"/>
            </a:pPr>
            <a:r>
              <a:rPr lang="tr-TR" sz="2000" dirty="0" smtClean="0">
                <a:effectLst>
                  <a:outerShdw blurRad="38100" dist="38100" dir="2700000" algn="tl">
                    <a:srgbClr val="C0C0C0"/>
                  </a:outerShdw>
                </a:effectLst>
              </a:rPr>
              <a:t> Özellikle ders yükünün ağır olduğu durumlarda bu tür öğretimden kaçınmaya çalışırlar ve haklı olarak aşağıdaki nedenleri öne sürerler:</a:t>
            </a:r>
          </a:p>
          <a:p>
            <a:pPr lvl="1">
              <a:buFontTx/>
              <a:buChar char="•"/>
            </a:pPr>
            <a:r>
              <a:rPr lang="tr-TR" sz="2000" dirty="0" smtClean="0">
                <a:effectLst>
                  <a:outerShdw blurRad="38100" dist="38100" dir="2700000" algn="tl">
                    <a:srgbClr val="C0C0C0"/>
                  </a:outerShdw>
                </a:effectLst>
              </a:rPr>
              <a:t> Öğrenci orta öğretimden gelen alışkanlıkları ile yaratıcılık gerektiren konularda işbirliği yapmamaktadır ve hatta direnç göstermektedir</a:t>
            </a:r>
          </a:p>
          <a:p>
            <a:pPr lvl="1">
              <a:buFontTx/>
              <a:buChar char="•"/>
            </a:pPr>
            <a:r>
              <a:rPr lang="tr-TR" sz="2000" dirty="0" smtClean="0">
                <a:effectLst>
                  <a:outerShdw blurRad="38100" dist="38100" dir="2700000" algn="tl">
                    <a:srgbClr val="C0C0C0"/>
                  </a:outerShdw>
                </a:effectLst>
              </a:rPr>
              <a:t> Ucu açık öğrenci çalışmalarının değerlendirilmesi zordur ve zaman alır. Öğretim yardımcılarının sayısı yeterli değildir. </a:t>
            </a:r>
          </a:p>
          <a:p>
            <a:pPr lvl="1">
              <a:buFontTx/>
              <a:buChar char="•"/>
            </a:pPr>
            <a:r>
              <a:rPr lang="tr-TR" sz="2000" dirty="0" smtClean="0">
                <a:effectLst>
                  <a:outerShdw blurRad="38100" dist="38100" dir="2700000" algn="tl">
                    <a:srgbClr val="C0C0C0"/>
                  </a:outerShdw>
                </a:effectLst>
              </a:rPr>
              <a:t> Tasarım </a:t>
            </a:r>
            <a:r>
              <a:rPr lang="tr-TR" sz="2000" dirty="0" err="1" smtClean="0">
                <a:effectLst>
                  <a:outerShdw blurRad="38100" dist="38100" dir="2700000" algn="tl">
                    <a:srgbClr val="C0C0C0"/>
                  </a:outerShdw>
                </a:effectLst>
              </a:rPr>
              <a:t>iteratif</a:t>
            </a:r>
            <a:r>
              <a:rPr lang="tr-TR" sz="2000" dirty="0" smtClean="0">
                <a:effectLst>
                  <a:outerShdw blurRad="38100" dist="38100" dir="2700000" algn="tl">
                    <a:srgbClr val="C0C0C0"/>
                  </a:outerShdw>
                </a:effectLst>
              </a:rPr>
              <a:t> bir ve gerektiğinde uzun bir süreçtir. Kısıtlı ders süresi bu iş için yeterli değildir.</a:t>
            </a:r>
          </a:p>
          <a:p>
            <a:endParaRPr lang="tr-TR" sz="2000" dirty="0" smtClean="0">
              <a:effectLst>
                <a:outerShdw blurRad="38100" dist="38100" dir="2700000" algn="tl">
                  <a:srgbClr val="C0C0C0"/>
                </a:outerShdw>
              </a:effectLst>
            </a:endParaRPr>
          </a:p>
          <a:p>
            <a:r>
              <a:rPr lang="tr-TR" sz="2000" dirty="0" smtClean="0">
                <a:effectLst>
                  <a:outerShdw blurRad="38100" dist="38100" dir="2700000" algn="tl">
                    <a:srgbClr val="C0C0C0"/>
                  </a:outerShdw>
                </a:effectLst>
              </a:rPr>
              <a:t>Ancak yeni ders kitapları giderek daha fazla tasarım örnekleri içermesi bu tür uygulamaları kolaylaştırmaktadır. </a:t>
            </a:r>
          </a:p>
          <a:p>
            <a:pPr>
              <a:buFontTx/>
              <a:buChar char="•"/>
            </a:pPr>
            <a:endParaRPr lang="tr-TR" sz="2000" dirty="0" smtClean="0">
              <a:effectLst>
                <a:outerShdw blurRad="38100" dist="38100" dir="2700000" algn="tl">
                  <a:srgbClr val="C0C0C0"/>
                </a:outerShdw>
              </a:effectLst>
            </a:endParaRPr>
          </a:p>
        </p:txBody>
      </p:sp>
      <p:sp>
        <p:nvSpPr>
          <p:cNvPr id="12" name="Rectangle 3"/>
          <p:cNvSpPr txBox="1">
            <a:spLocks noChangeArrowheads="1"/>
          </p:cNvSpPr>
          <p:nvPr/>
        </p:nvSpPr>
        <p:spPr bwMode="auto">
          <a:xfrm>
            <a:off x="0" y="188913"/>
            <a:ext cx="9144000" cy="1139825"/>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800" b="1" i="0" u="none" strike="noStrike" kern="0" cap="none" spc="0" normalizeH="0" baseline="0" noProof="0" dirty="0" smtClean="0">
                <a:ln>
                  <a:noFill/>
                </a:ln>
                <a:solidFill>
                  <a:srgbClr val="000099"/>
                </a:solidFill>
                <a:effectLst>
                  <a:outerShdw blurRad="38100" dist="38100" dir="2700000" algn="tl">
                    <a:srgbClr val="000000">
                      <a:alpha val="43137"/>
                    </a:srgbClr>
                  </a:outerShdw>
                </a:effectLst>
                <a:uLnTx/>
                <a:uFillTx/>
                <a:latin typeface="+mj-lt"/>
                <a:ea typeface="+mj-ea"/>
                <a:cs typeface="+mj-cs"/>
              </a:rPr>
              <a:t>Mühendislik Tasarımı Öğretimi </a:t>
            </a:r>
          </a:p>
          <a:p>
            <a:pPr algn="ctr">
              <a:defRPr/>
            </a:pPr>
            <a:r>
              <a:rPr lang="tr-TR" sz="2800" b="1" kern="0" dirty="0" smtClean="0">
                <a:solidFill>
                  <a:srgbClr val="000099"/>
                </a:solidFill>
                <a:effectLst>
                  <a:outerShdw blurRad="38100" dist="38100" dir="2700000" algn="tl">
                    <a:srgbClr val="000000">
                      <a:alpha val="43137"/>
                    </a:srgbClr>
                  </a:outerShdw>
                </a:effectLst>
                <a:latin typeface="+mj-lt"/>
                <a:ea typeface="+mj-ea"/>
                <a:cs typeface="+mj-cs"/>
              </a:rPr>
              <a:t>Bazı Güçlükler</a:t>
            </a:r>
            <a:endParaRPr lang="en-US" sz="2800" b="1" kern="0" dirty="0" smtClean="0">
              <a:solidFill>
                <a:srgbClr val="000099"/>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Veri Yer Tutucusu"/>
          <p:cNvSpPr>
            <a:spLocks noGrp="1"/>
          </p:cNvSpPr>
          <p:nvPr>
            <p:ph type="dt" sz="half" idx="10"/>
          </p:nvPr>
        </p:nvSpPr>
        <p:spPr/>
        <p:txBody>
          <a:bodyPr/>
          <a:lstStyle/>
          <a:p>
            <a:endParaRPr lang="tr-TR"/>
          </a:p>
          <a:p>
            <a:r>
              <a:rPr lang="tr-TR"/>
              <a:t>     </a:t>
            </a:r>
            <a:r>
              <a:rPr lang="tr-TR" sz="1400" b="1">
                <a:solidFill>
                  <a:srgbClr val="593BC9"/>
                </a:solidFill>
              </a:rPr>
              <a:t>Ahmet ARAN</a:t>
            </a:r>
            <a:endParaRPr lang="tr-TR" altLang="en-US" sz="1400" b="1">
              <a:solidFill>
                <a:srgbClr val="593BC9"/>
              </a:solidFill>
            </a:endParaRPr>
          </a:p>
        </p:txBody>
      </p:sp>
      <p:sp>
        <p:nvSpPr>
          <p:cNvPr id="19458" name="Text Box 2"/>
          <p:cNvSpPr txBox="1">
            <a:spLocks noChangeArrowheads="1"/>
          </p:cNvSpPr>
          <p:nvPr/>
        </p:nvSpPr>
        <p:spPr bwMode="auto">
          <a:xfrm>
            <a:off x="503548" y="3573016"/>
            <a:ext cx="8208962" cy="584775"/>
          </a:xfrm>
          <a:prstGeom prst="rect">
            <a:avLst/>
          </a:prstGeom>
          <a:noFill/>
          <a:ln w="9525">
            <a:noFill/>
            <a:miter lim="800000"/>
            <a:headEnd/>
            <a:tailEnd/>
          </a:ln>
          <a:effectLst/>
        </p:spPr>
        <p:txBody>
          <a:bodyPr>
            <a:spAutoFit/>
          </a:bodyPr>
          <a:lstStyle/>
          <a:p>
            <a:pPr algn="ctr"/>
            <a:r>
              <a:rPr lang="tr-TR" sz="3200" b="1" dirty="0" smtClean="0">
                <a:solidFill>
                  <a:srgbClr val="000099"/>
                </a:solidFill>
                <a:effectLst>
                  <a:outerShdw blurRad="38100" dist="38100" dir="2700000" algn="tl">
                    <a:srgbClr val="C0C0C0"/>
                  </a:outerShdw>
                </a:effectLst>
              </a:rPr>
              <a:t>Bitirme Tasarım Projeleri</a:t>
            </a:r>
            <a:endParaRPr lang="tr-TR" sz="3200" b="1" dirty="0">
              <a:solidFill>
                <a:srgbClr val="000099"/>
              </a:solidFill>
              <a:effectLst>
                <a:outerShdw blurRad="38100" dist="38100" dir="2700000" algn="tl">
                  <a:srgbClr val="C0C0C0"/>
                </a:outerShdw>
              </a:effectLst>
            </a:endParaRPr>
          </a:p>
        </p:txBody>
      </p:sp>
      <p:sp>
        <p:nvSpPr>
          <p:cNvPr id="5"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Veri Yer Tutucusu"/>
          <p:cNvSpPr>
            <a:spLocks noGrp="1"/>
          </p:cNvSpPr>
          <p:nvPr>
            <p:ph type="dt" sz="half" idx="10"/>
          </p:nvPr>
        </p:nvSpPr>
        <p:spPr/>
        <p:txBody>
          <a:bodyPr/>
          <a:lstStyle/>
          <a:p>
            <a:endParaRPr lang="tr-TR"/>
          </a:p>
          <a:p>
            <a:r>
              <a:rPr lang="tr-TR"/>
              <a:t>     </a:t>
            </a:r>
            <a:r>
              <a:rPr lang="tr-TR" sz="1400" b="1">
                <a:solidFill>
                  <a:srgbClr val="593BC9"/>
                </a:solidFill>
              </a:rPr>
              <a:t>Ahmet ARAN</a:t>
            </a:r>
            <a:endParaRPr lang="tr-TR" altLang="en-US" sz="1400" b="1">
              <a:solidFill>
                <a:srgbClr val="593BC9"/>
              </a:solidFill>
            </a:endParaRPr>
          </a:p>
        </p:txBody>
      </p:sp>
      <p:sp>
        <p:nvSpPr>
          <p:cNvPr id="17410" name="Text Box 2"/>
          <p:cNvSpPr txBox="1">
            <a:spLocks noChangeArrowheads="1"/>
          </p:cNvSpPr>
          <p:nvPr/>
        </p:nvSpPr>
        <p:spPr bwMode="auto">
          <a:xfrm>
            <a:off x="1600200" y="3276600"/>
            <a:ext cx="6553200" cy="641350"/>
          </a:xfrm>
          <a:prstGeom prst="rect">
            <a:avLst/>
          </a:prstGeom>
          <a:noFill/>
          <a:ln w="9525">
            <a:noFill/>
            <a:miter lim="800000"/>
            <a:headEnd/>
            <a:tailEnd/>
          </a:ln>
          <a:effectLst/>
        </p:spPr>
        <p:txBody>
          <a:bodyPr>
            <a:spAutoFit/>
          </a:bodyPr>
          <a:lstStyle/>
          <a:p>
            <a:pPr algn="ctr">
              <a:spcBef>
                <a:spcPct val="50000"/>
              </a:spcBef>
            </a:pPr>
            <a:endParaRPr lang="en-US" sz="3600"/>
          </a:p>
        </p:txBody>
      </p:sp>
      <p:sp>
        <p:nvSpPr>
          <p:cNvPr id="17411" name="Text Box 3"/>
          <p:cNvSpPr txBox="1">
            <a:spLocks noChangeArrowheads="1"/>
          </p:cNvSpPr>
          <p:nvPr/>
        </p:nvSpPr>
        <p:spPr bwMode="auto">
          <a:xfrm>
            <a:off x="503548" y="1700808"/>
            <a:ext cx="7561263" cy="3139321"/>
          </a:xfrm>
          <a:prstGeom prst="rect">
            <a:avLst/>
          </a:prstGeom>
          <a:noFill/>
          <a:ln w="9525">
            <a:noFill/>
            <a:miter lim="800000"/>
            <a:headEnd/>
            <a:tailEnd/>
          </a:ln>
          <a:effectLst/>
        </p:spPr>
        <p:txBody>
          <a:bodyPr>
            <a:spAutoFit/>
          </a:bodyPr>
          <a:lstStyle/>
          <a:p>
            <a:r>
              <a:rPr lang="tr-TR" sz="2000" dirty="0" smtClean="0"/>
              <a:t>Bu projelerle son yıla kadar görülen derslerde kazanılan beceriler ile staj ve ders dışı faaliyetlerle kazanılan deneyimler birleştirilerek uygulamaya yönelik bir proje hazırlanmaktadır. </a:t>
            </a:r>
          </a:p>
          <a:p>
            <a:endParaRPr lang="tr-TR" sz="2000" dirty="0" smtClean="0"/>
          </a:p>
          <a:p>
            <a:r>
              <a:rPr lang="tr-TR" sz="2000" dirty="0" smtClean="0"/>
              <a:t>Bu şekilde öğrenciler, üç yıl boyunca edindikleri bilgi ve becerileri kullanacakları, mühendislik standartlarını ve gerçekçi koşulları içerecek bir ana tasarım deneyimiyle mühendislik uygulamasına hazır hale getirilirler.</a:t>
            </a:r>
          </a:p>
          <a:p>
            <a:pPr>
              <a:buFontTx/>
              <a:buChar char="•"/>
            </a:pPr>
            <a:endParaRPr lang="tr-TR" sz="2000" dirty="0" smtClean="0"/>
          </a:p>
          <a:p>
            <a:pPr>
              <a:lnSpc>
                <a:spcPct val="90000"/>
              </a:lnSpc>
            </a:pPr>
            <a:endParaRPr lang="tr-TR" sz="2000" dirty="0" smtClean="0"/>
          </a:p>
        </p:txBody>
      </p:sp>
      <p:sp>
        <p:nvSpPr>
          <p:cNvPr id="6" name="5 Dikdörtgen"/>
          <p:cNvSpPr/>
          <p:nvPr/>
        </p:nvSpPr>
        <p:spPr>
          <a:xfrm>
            <a:off x="431540" y="656692"/>
            <a:ext cx="8365110" cy="553998"/>
          </a:xfrm>
          <a:prstGeom prst="rect">
            <a:avLst/>
          </a:prstGeom>
        </p:spPr>
        <p:txBody>
          <a:bodyPr wrap="none">
            <a:spAutoFit/>
          </a:bodyPr>
          <a:lstStyle/>
          <a:p>
            <a:r>
              <a:rPr lang="tr-TR" sz="3000" b="1" dirty="0" smtClean="0">
                <a:solidFill>
                  <a:srgbClr val="000099"/>
                </a:solidFill>
                <a:effectLst>
                  <a:outerShdw blurRad="38100" dist="38100" dir="2700000" algn="tl">
                    <a:srgbClr val="C0C0C0"/>
                  </a:outerShdw>
                </a:effectLst>
              </a:rPr>
              <a:t>Bitirme Tasarım Projeleri Neden Önemlidir?</a:t>
            </a:r>
            <a:endParaRPr lang="tr-TR" sz="3000" b="1" dirty="0">
              <a:solidFill>
                <a:srgbClr val="000099"/>
              </a:solidFill>
              <a:effectLst>
                <a:outerShdw blurRad="38100" dist="38100" dir="2700000" algn="tl">
                  <a:srgbClr val="C0C0C0"/>
                </a:outerShdw>
              </a:effectLst>
            </a:endParaRPr>
          </a:p>
        </p:txBody>
      </p:sp>
      <p:sp>
        <p:nvSpPr>
          <p:cNvPr id="8"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Veri Yer Tutucusu"/>
          <p:cNvSpPr>
            <a:spLocks noGrp="1"/>
          </p:cNvSpPr>
          <p:nvPr>
            <p:ph type="dt" sz="half" idx="10"/>
          </p:nvPr>
        </p:nvSpPr>
        <p:spPr/>
        <p:txBody>
          <a:bodyPr/>
          <a:lstStyle/>
          <a:p>
            <a:endParaRPr lang="tr-TR"/>
          </a:p>
          <a:p>
            <a:r>
              <a:rPr lang="tr-TR"/>
              <a:t>     </a:t>
            </a:r>
            <a:r>
              <a:rPr lang="tr-TR" sz="1400" b="1">
                <a:solidFill>
                  <a:srgbClr val="593BC9"/>
                </a:solidFill>
              </a:rPr>
              <a:t>Ahmet ARAN</a:t>
            </a:r>
            <a:endParaRPr lang="tr-TR" altLang="en-US" sz="1400" b="1">
              <a:solidFill>
                <a:srgbClr val="593BC9"/>
              </a:solidFill>
            </a:endParaRPr>
          </a:p>
        </p:txBody>
      </p:sp>
      <p:sp>
        <p:nvSpPr>
          <p:cNvPr id="17410" name="Text Box 2"/>
          <p:cNvSpPr txBox="1">
            <a:spLocks noChangeArrowheads="1"/>
          </p:cNvSpPr>
          <p:nvPr/>
        </p:nvSpPr>
        <p:spPr bwMode="auto">
          <a:xfrm>
            <a:off x="1600200" y="3276600"/>
            <a:ext cx="6553200" cy="641350"/>
          </a:xfrm>
          <a:prstGeom prst="rect">
            <a:avLst/>
          </a:prstGeom>
          <a:noFill/>
          <a:ln w="9525">
            <a:noFill/>
            <a:miter lim="800000"/>
            <a:headEnd/>
            <a:tailEnd/>
          </a:ln>
          <a:effectLst/>
        </p:spPr>
        <p:txBody>
          <a:bodyPr>
            <a:spAutoFit/>
          </a:bodyPr>
          <a:lstStyle/>
          <a:p>
            <a:pPr algn="ctr">
              <a:spcBef>
                <a:spcPct val="50000"/>
              </a:spcBef>
            </a:pPr>
            <a:endParaRPr lang="en-US" sz="3600"/>
          </a:p>
        </p:txBody>
      </p:sp>
      <p:sp>
        <p:nvSpPr>
          <p:cNvPr id="17411" name="Text Box 3"/>
          <p:cNvSpPr txBox="1">
            <a:spLocks noChangeArrowheads="1"/>
          </p:cNvSpPr>
          <p:nvPr/>
        </p:nvSpPr>
        <p:spPr bwMode="auto">
          <a:xfrm>
            <a:off x="503548" y="1700808"/>
            <a:ext cx="7561263" cy="3970318"/>
          </a:xfrm>
          <a:prstGeom prst="rect">
            <a:avLst/>
          </a:prstGeom>
          <a:noFill/>
          <a:ln w="9525">
            <a:noFill/>
            <a:miter lim="800000"/>
            <a:headEnd/>
            <a:tailEnd/>
          </a:ln>
          <a:effectLst/>
        </p:spPr>
        <p:txBody>
          <a:bodyPr>
            <a:spAutoFit/>
          </a:bodyPr>
          <a:lstStyle/>
          <a:p>
            <a:r>
              <a:rPr lang="tr-TR" sz="2000" dirty="0" smtClean="0"/>
              <a:t>Bu projelerle son yıla kadar görülen derslerde kazanılan beceriler ile staj ve ders dışı faaliyetlerle kazanılan deneyimler birleştirilerek uygulamaya yönelik bir proje hazırlanmaktadır. </a:t>
            </a:r>
          </a:p>
          <a:p>
            <a:endParaRPr lang="tr-TR" sz="2000" dirty="0" smtClean="0"/>
          </a:p>
          <a:p>
            <a:r>
              <a:rPr lang="tr-TR" sz="2000" dirty="0" smtClean="0"/>
              <a:t>Bu şekilde öğrenciler, üç yıl boyunca edindikleri bilgi ve becerileri kullanacakları, mühendislik standartlarını ve gerçekçi koşulları içerecek bir ana tasarım deneyimiyle mühendislik uygulamasına hazır hale getirilirler.</a:t>
            </a:r>
          </a:p>
          <a:p>
            <a:pPr>
              <a:buFontTx/>
              <a:buChar char="•"/>
            </a:pPr>
            <a:endParaRPr lang="tr-TR" sz="2000" dirty="0" smtClean="0"/>
          </a:p>
          <a:p>
            <a:pPr>
              <a:lnSpc>
                <a:spcPct val="90000"/>
              </a:lnSpc>
            </a:pPr>
            <a:r>
              <a:rPr lang="tr-TR" sz="2000" dirty="0" smtClean="0">
                <a:solidFill>
                  <a:srgbClr val="C00000"/>
                </a:solidFill>
              </a:rPr>
              <a:t>Bu çalışma çok önemlidir, çünkü mezun adayına mesleğe girdiğinde karşılaşacağına benzer uygulamalarda kendini deneme ve güven kazanma şansı vermektedir. </a:t>
            </a:r>
          </a:p>
          <a:p>
            <a:pPr>
              <a:lnSpc>
                <a:spcPct val="90000"/>
              </a:lnSpc>
            </a:pPr>
            <a:endParaRPr lang="tr-TR" sz="2000" dirty="0" smtClean="0"/>
          </a:p>
        </p:txBody>
      </p:sp>
      <p:sp>
        <p:nvSpPr>
          <p:cNvPr id="6" name="5 Dikdörtgen"/>
          <p:cNvSpPr/>
          <p:nvPr/>
        </p:nvSpPr>
        <p:spPr>
          <a:xfrm>
            <a:off x="431540" y="656692"/>
            <a:ext cx="8365110" cy="553998"/>
          </a:xfrm>
          <a:prstGeom prst="rect">
            <a:avLst/>
          </a:prstGeom>
        </p:spPr>
        <p:txBody>
          <a:bodyPr wrap="none">
            <a:spAutoFit/>
          </a:bodyPr>
          <a:lstStyle/>
          <a:p>
            <a:r>
              <a:rPr lang="tr-TR" sz="3000" b="1" dirty="0" smtClean="0">
                <a:solidFill>
                  <a:srgbClr val="000099"/>
                </a:solidFill>
                <a:effectLst>
                  <a:outerShdw blurRad="38100" dist="38100" dir="2700000" algn="tl">
                    <a:srgbClr val="C0C0C0"/>
                  </a:outerShdw>
                </a:effectLst>
              </a:rPr>
              <a:t>Bitirme Tasarım Projeleri Neden Önemlidir?</a:t>
            </a:r>
            <a:endParaRPr lang="tr-TR" sz="3000" b="1" dirty="0">
              <a:solidFill>
                <a:srgbClr val="000099"/>
              </a:solidFill>
              <a:effectLst>
                <a:outerShdw blurRad="38100" dist="38100" dir="2700000" algn="tl">
                  <a:srgbClr val="C0C0C0"/>
                </a:outerShdw>
              </a:effectLst>
            </a:endParaRPr>
          </a:p>
        </p:txBody>
      </p:sp>
      <p:sp>
        <p:nvSpPr>
          <p:cNvPr id="8"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7 Başlık"/>
          <p:cNvSpPr>
            <a:spLocks noGrp="1"/>
          </p:cNvSpPr>
          <p:nvPr>
            <p:ph type="title"/>
          </p:nvPr>
        </p:nvSpPr>
        <p:spPr>
          <a:xfrm>
            <a:off x="431540" y="2611938"/>
            <a:ext cx="8496944" cy="2462213"/>
          </a:xfrm>
          <a:prstGeom prst="rect">
            <a:avLst/>
          </a:prstGeom>
        </p:spPr>
        <p:txBody>
          <a:bodyPr wrap="square">
            <a:spAutoFit/>
          </a:bodyPr>
          <a:lstStyle/>
          <a:p>
            <a:pPr algn="l"/>
            <a:r>
              <a:rPr lang="tr-TR" sz="2400" dirty="0" smtClean="0"/>
              <a:t>Öğrencileri, lisans öğrenimleri boyunca edindikleri bilgi ve becerileri kullanacakları, mühendislik standartlarını ve gerçekçi koşulları içerecek bir ana tasarım deneyimiyle mühendislik uygulamasına hazır hale getirmek.</a:t>
            </a:r>
            <a:r>
              <a:rPr lang="tr-TR" sz="1600" dirty="0" smtClean="0"/>
              <a:t/>
            </a:r>
            <a:br>
              <a:rPr lang="tr-TR" sz="1600" dirty="0" smtClean="0"/>
            </a:br>
            <a:r>
              <a:rPr lang="tr-TR" sz="1600" dirty="0" smtClean="0"/>
              <a:t/>
            </a:r>
            <a:br>
              <a:rPr lang="tr-TR" sz="1600" dirty="0" smtClean="0"/>
            </a:br>
            <a:r>
              <a:rPr lang="tr-TR" sz="1200" b="1" dirty="0" smtClean="0"/>
              <a:t/>
            </a:r>
            <a:br>
              <a:rPr lang="tr-TR" sz="1200" b="1" dirty="0" smtClean="0"/>
            </a:br>
            <a:r>
              <a:rPr lang="tr-TR" sz="1000" b="1" dirty="0" smtClean="0"/>
              <a:t/>
            </a:r>
            <a:br>
              <a:rPr lang="tr-TR" sz="1000" b="1" dirty="0" smtClean="0"/>
            </a:br>
            <a:endParaRPr lang="en-US" sz="1000" dirty="0" smtClean="0"/>
          </a:p>
          <a:p>
            <a:endParaRPr lang="en-US" sz="1000" dirty="0" smtClean="0"/>
          </a:p>
        </p:txBody>
      </p:sp>
      <p:sp>
        <p:nvSpPr>
          <p:cNvPr id="5" name="4 Dikdörtgen"/>
          <p:cNvSpPr/>
          <p:nvPr/>
        </p:nvSpPr>
        <p:spPr>
          <a:xfrm>
            <a:off x="1979712" y="476672"/>
            <a:ext cx="4780604" cy="584775"/>
          </a:xfrm>
          <a:prstGeom prst="rect">
            <a:avLst/>
          </a:prstGeom>
        </p:spPr>
        <p:txBody>
          <a:bodyPr wrap="none">
            <a:spAutoFit/>
          </a:bodyPr>
          <a:lstStyle/>
          <a:p>
            <a:r>
              <a:rPr lang="tr-TR" sz="3200" b="1" dirty="0" smtClean="0">
                <a:solidFill>
                  <a:srgbClr val="000099"/>
                </a:solidFill>
                <a:effectLst>
                  <a:outerShdw blurRad="38100" dist="38100" dir="2700000" algn="tl">
                    <a:srgbClr val="C0C0C0"/>
                  </a:outerShdw>
                </a:effectLst>
              </a:rPr>
              <a:t>BTP Yaptırmanın Amacı</a:t>
            </a:r>
            <a:endParaRPr lang="tr-TR" sz="3200" b="1" dirty="0">
              <a:solidFill>
                <a:srgbClr val="000099"/>
              </a:solidFill>
              <a:effectLst>
                <a:outerShdw blurRad="38100" dist="38100" dir="2700000" algn="tl">
                  <a:srgbClr val="C0C0C0"/>
                </a:outerShdw>
              </a:effectLst>
            </a:endParaRPr>
          </a:p>
        </p:txBody>
      </p:sp>
      <p:sp>
        <p:nvSpPr>
          <p:cNvPr id="7"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Slayt Numarası Yer Tutucusu"/>
          <p:cNvSpPr>
            <a:spLocks noGrp="1"/>
          </p:cNvSpPr>
          <p:nvPr>
            <p:ph type="sldNum" sz="quarter" idx="12"/>
          </p:nvPr>
        </p:nvSpPr>
        <p:spPr/>
        <p:txBody>
          <a:bodyPr/>
          <a:lstStyle/>
          <a:p>
            <a:fld id="{3E89D570-7E09-47EF-9D6B-BF8F15FD3537}" type="slidenum">
              <a:rPr lang="tr-TR" altLang="en-US"/>
              <a:pPr/>
              <a:t>3</a:t>
            </a:fld>
            <a:endParaRPr lang="tr-TR" altLang="en-US"/>
          </a:p>
        </p:txBody>
      </p:sp>
      <p:sp>
        <p:nvSpPr>
          <p:cNvPr id="10242" name="Text Box 2"/>
          <p:cNvSpPr txBox="1">
            <a:spLocks noChangeArrowheads="1"/>
          </p:cNvSpPr>
          <p:nvPr/>
        </p:nvSpPr>
        <p:spPr bwMode="auto">
          <a:xfrm>
            <a:off x="503548" y="1340768"/>
            <a:ext cx="8316416" cy="1938992"/>
          </a:xfrm>
          <a:prstGeom prst="rect">
            <a:avLst/>
          </a:prstGeom>
          <a:noFill/>
          <a:ln w="9525">
            <a:noFill/>
            <a:miter lim="800000"/>
            <a:headEnd/>
            <a:tailEnd/>
          </a:ln>
          <a:effectLst/>
        </p:spPr>
        <p:txBody>
          <a:bodyPr wrap="square">
            <a:spAutoFit/>
          </a:bodyPr>
          <a:lstStyle/>
          <a:p>
            <a:endParaRPr lang="tr-TR" sz="2000" dirty="0" smtClean="0"/>
          </a:p>
          <a:p>
            <a:r>
              <a:rPr lang="tr-TR" sz="2000" b="1" dirty="0" smtClean="0">
                <a:latin typeface="Arial" pitchFamily="34" charset="0"/>
                <a:ea typeface="Times New Roman" pitchFamily="18" charset="0"/>
                <a:cs typeface="Times New Roman" pitchFamily="18" charset="0"/>
              </a:rPr>
              <a:t>Mühendislik tasarımı, ortaya çıkan bir gereksinimi karşılayacak bir </a:t>
            </a:r>
            <a:r>
              <a:rPr lang="tr-TR" sz="2000" b="1" dirty="0" smtClean="0">
                <a:solidFill>
                  <a:srgbClr val="920000"/>
                </a:solidFill>
                <a:latin typeface="Arial" pitchFamily="34" charset="0"/>
                <a:ea typeface="Times New Roman" pitchFamily="18" charset="0"/>
                <a:cs typeface="Times New Roman" pitchFamily="18" charset="0"/>
              </a:rPr>
              <a:t>sistemin</a:t>
            </a:r>
            <a:r>
              <a:rPr lang="tr-TR" sz="2000" b="1" dirty="0" smtClean="0">
                <a:latin typeface="Arial" pitchFamily="34" charset="0"/>
                <a:ea typeface="Times New Roman" pitchFamily="18" charset="0"/>
                <a:cs typeface="Times New Roman" pitchFamily="18" charset="0"/>
              </a:rPr>
              <a:t>, </a:t>
            </a:r>
            <a:r>
              <a:rPr lang="tr-TR" sz="2000" b="1" dirty="0" smtClean="0">
                <a:solidFill>
                  <a:srgbClr val="920000"/>
                </a:solidFill>
                <a:latin typeface="Arial" pitchFamily="34" charset="0"/>
                <a:ea typeface="Times New Roman" pitchFamily="18" charset="0"/>
                <a:cs typeface="Times New Roman" pitchFamily="18" charset="0"/>
              </a:rPr>
              <a:t>bileşenin</a:t>
            </a:r>
            <a:r>
              <a:rPr lang="tr-TR" sz="2000" b="1" dirty="0" smtClean="0">
                <a:latin typeface="Arial" pitchFamily="34" charset="0"/>
                <a:ea typeface="Times New Roman" pitchFamily="18" charset="0"/>
                <a:cs typeface="Times New Roman" pitchFamily="18" charset="0"/>
              </a:rPr>
              <a:t> veya </a:t>
            </a:r>
            <a:r>
              <a:rPr lang="tr-TR" sz="2000" b="1" dirty="0" smtClean="0">
                <a:solidFill>
                  <a:srgbClr val="920000"/>
                </a:solidFill>
                <a:latin typeface="Arial" pitchFamily="34" charset="0"/>
                <a:ea typeface="Times New Roman" pitchFamily="18" charset="0"/>
                <a:cs typeface="Times New Roman" pitchFamily="18" charset="0"/>
              </a:rPr>
              <a:t>sürecin</a:t>
            </a:r>
            <a:r>
              <a:rPr lang="tr-TR" sz="2000" b="1" dirty="0" smtClean="0">
                <a:latin typeface="Arial" pitchFamily="34" charset="0"/>
                <a:ea typeface="Times New Roman" pitchFamily="18" charset="0"/>
                <a:cs typeface="Times New Roman" pitchFamily="18" charset="0"/>
              </a:rPr>
              <a:t> oluşturulma veya geliştirilme sürecidir. </a:t>
            </a:r>
          </a:p>
          <a:p>
            <a:pPr>
              <a:buNone/>
            </a:pPr>
            <a:endParaRPr lang="tr-TR" sz="2000" dirty="0" smtClean="0"/>
          </a:p>
          <a:p>
            <a:pPr>
              <a:buFontTx/>
              <a:buChar char="•"/>
            </a:pPr>
            <a:endParaRPr lang="tr-TR" sz="2000" dirty="0" smtClean="0"/>
          </a:p>
        </p:txBody>
      </p:sp>
      <p:sp>
        <p:nvSpPr>
          <p:cNvPr id="8" name="7 Dikdörtgen"/>
          <p:cNvSpPr/>
          <p:nvPr/>
        </p:nvSpPr>
        <p:spPr>
          <a:xfrm>
            <a:off x="287524" y="548680"/>
            <a:ext cx="8316924" cy="584775"/>
          </a:xfrm>
          <a:prstGeom prst="rect">
            <a:avLst/>
          </a:prstGeom>
        </p:spPr>
        <p:txBody>
          <a:bodyPr wrap="square">
            <a:spAutoFit/>
          </a:bodyPr>
          <a:lstStyle/>
          <a:p>
            <a:pPr algn="ctr"/>
            <a:r>
              <a:rPr lang="tr-TR" sz="3200" b="1" dirty="0" smtClean="0">
                <a:solidFill>
                  <a:srgbClr val="000099"/>
                </a:solidFill>
                <a:effectLst>
                  <a:outerShdw blurRad="38100" dist="38100" dir="2700000" algn="tl">
                    <a:srgbClr val="C0C0C0"/>
                  </a:outerShdw>
                </a:effectLst>
              </a:rPr>
              <a:t>Mühendislik Tasarımı </a:t>
            </a:r>
          </a:p>
        </p:txBody>
      </p:sp>
      <p:sp>
        <p:nvSpPr>
          <p:cNvPr id="7"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Bu Amaca Ulaşmak İçin Geliştirilmesi </a:t>
            </a:r>
            <a:br>
              <a:rPr lang="tr-TR" sz="3200" b="1" dirty="0" smtClean="0">
                <a:solidFill>
                  <a:srgbClr val="000099"/>
                </a:solidFill>
                <a:effectLst>
                  <a:outerShdw blurRad="38100" dist="38100" dir="2700000" algn="tl">
                    <a:srgbClr val="000000">
                      <a:alpha val="43137"/>
                    </a:srgbClr>
                  </a:outerShdw>
                </a:effectLst>
              </a:rPr>
            </a:br>
            <a:r>
              <a:rPr lang="tr-TR" sz="3200" b="1" dirty="0" smtClean="0">
                <a:solidFill>
                  <a:srgbClr val="000099"/>
                </a:solidFill>
                <a:effectLst>
                  <a:outerShdw blurRad="38100" dist="38100" dir="2700000" algn="tl">
                    <a:srgbClr val="000000">
                      <a:alpha val="43137"/>
                    </a:srgbClr>
                  </a:outerShdw>
                </a:effectLst>
              </a:rPr>
              <a:t>Gereken Bilgi ve Beceriler (Çıktılar)</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600200"/>
            <a:ext cx="8219256" cy="4169060"/>
          </a:xfrm>
        </p:spPr>
        <p:txBody>
          <a:bodyPr/>
          <a:lstStyle/>
          <a:p>
            <a:pPr>
              <a:lnSpc>
                <a:spcPct val="90000"/>
              </a:lnSpc>
              <a:tabLst>
                <a:tab pos="1701800" algn="r"/>
              </a:tabLst>
            </a:pPr>
            <a:r>
              <a:rPr lang="tr-TR" sz="2000" dirty="0" smtClean="0">
                <a:solidFill>
                  <a:schemeClr val="accent4"/>
                </a:solidFill>
              </a:rPr>
              <a:t>Bir ihtiyaçtan yola çıkarak mühendislik </a:t>
            </a:r>
            <a:r>
              <a:rPr lang="tr-TR" sz="2000" dirty="0" smtClean="0">
                <a:solidFill>
                  <a:srgbClr val="920000"/>
                </a:solidFill>
              </a:rPr>
              <a:t>projesi formüle etme</a:t>
            </a:r>
            <a:r>
              <a:rPr lang="tr-TR" sz="2000" dirty="0" smtClean="0">
                <a:solidFill>
                  <a:schemeClr val="accent4"/>
                </a:solidFill>
              </a:rPr>
              <a:t>,</a:t>
            </a:r>
          </a:p>
        </p:txBody>
      </p:sp>
      <p:sp>
        <p:nvSpPr>
          <p:cNvPr id="5"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Bu Amaca Ulaşmak İçin Geliştirilmesi </a:t>
            </a:r>
            <a:br>
              <a:rPr lang="tr-TR" sz="3200" b="1" dirty="0" smtClean="0">
                <a:solidFill>
                  <a:srgbClr val="000099"/>
                </a:solidFill>
                <a:effectLst>
                  <a:outerShdw blurRad="38100" dist="38100" dir="2700000" algn="tl">
                    <a:srgbClr val="000000">
                      <a:alpha val="43137"/>
                    </a:srgbClr>
                  </a:outerShdw>
                </a:effectLst>
              </a:rPr>
            </a:br>
            <a:r>
              <a:rPr lang="tr-TR" sz="3200" b="1" dirty="0" smtClean="0">
                <a:solidFill>
                  <a:srgbClr val="000099"/>
                </a:solidFill>
                <a:effectLst>
                  <a:outerShdw blurRad="38100" dist="38100" dir="2700000" algn="tl">
                    <a:srgbClr val="000000">
                      <a:alpha val="43137"/>
                    </a:srgbClr>
                  </a:outerShdw>
                </a:effectLst>
              </a:rPr>
              <a:t>Gereken Bilgi ve Beceriler (Çıktılar)</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600200"/>
            <a:ext cx="8219256" cy="4169060"/>
          </a:xfrm>
        </p:spPr>
        <p:txBody>
          <a:bodyPr/>
          <a:lstStyle/>
          <a:p>
            <a:pPr>
              <a:lnSpc>
                <a:spcPct val="90000"/>
              </a:lnSpc>
              <a:tabLst>
                <a:tab pos="1701800" algn="r"/>
              </a:tabLst>
            </a:pPr>
            <a:r>
              <a:rPr lang="tr-TR" sz="2000" dirty="0" smtClean="0">
                <a:solidFill>
                  <a:schemeClr val="accent4"/>
                </a:solidFill>
              </a:rPr>
              <a:t>Bir ihtiyaçtan yola çıkarak mühendislik </a:t>
            </a:r>
            <a:r>
              <a:rPr lang="tr-TR" sz="2000" dirty="0" smtClean="0">
                <a:solidFill>
                  <a:srgbClr val="920000"/>
                </a:solidFill>
              </a:rPr>
              <a:t>projesi geliştirme</a:t>
            </a:r>
            <a:r>
              <a:rPr lang="tr-TR" sz="2000" dirty="0" smtClean="0">
                <a:solidFill>
                  <a:schemeClr val="accent4"/>
                </a:solidFill>
              </a:rPr>
              <a:t>,</a:t>
            </a:r>
          </a:p>
          <a:p>
            <a:pPr>
              <a:lnSpc>
                <a:spcPct val="90000"/>
              </a:lnSpc>
              <a:tabLst>
                <a:tab pos="1701800" algn="r"/>
              </a:tabLst>
            </a:pPr>
            <a:r>
              <a:rPr lang="tr-TR" sz="2000" dirty="0" smtClean="0">
                <a:solidFill>
                  <a:srgbClr val="920000"/>
                </a:solidFill>
              </a:rPr>
              <a:t>Takım</a:t>
            </a:r>
            <a:r>
              <a:rPr lang="tr-TR" sz="2000" dirty="0" smtClean="0">
                <a:solidFill>
                  <a:schemeClr val="accent4"/>
                </a:solidFill>
              </a:rPr>
              <a:t> ortamında planlama yapma ve planına uygun çalışma,</a:t>
            </a:r>
          </a:p>
        </p:txBody>
      </p:sp>
      <p:sp>
        <p:nvSpPr>
          <p:cNvPr id="5"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Bu Amaca Ulaşmak İçin Geliştirilmesi </a:t>
            </a:r>
            <a:br>
              <a:rPr lang="tr-TR" sz="3200" b="1" dirty="0" smtClean="0">
                <a:solidFill>
                  <a:srgbClr val="000099"/>
                </a:solidFill>
                <a:effectLst>
                  <a:outerShdw blurRad="38100" dist="38100" dir="2700000" algn="tl">
                    <a:srgbClr val="000000">
                      <a:alpha val="43137"/>
                    </a:srgbClr>
                  </a:outerShdw>
                </a:effectLst>
              </a:rPr>
            </a:br>
            <a:r>
              <a:rPr lang="tr-TR" sz="3200" b="1" dirty="0" smtClean="0">
                <a:solidFill>
                  <a:srgbClr val="000099"/>
                </a:solidFill>
                <a:effectLst>
                  <a:outerShdw blurRad="38100" dist="38100" dir="2700000" algn="tl">
                    <a:srgbClr val="000000">
                      <a:alpha val="43137"/>
                    </a:srgbClr>
                  </a:outerShdw>
                </a:effectLst>
              </a:rPr>
              <a:t>Gereken Bilgi ve Beceriler (Çıktılar)</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600200"/>
            <a:ext cx="8219256" cy="4169060"/>
          </a:xfrm>
        </p:spPr>
        <p:txBody>
          <a:bodyPr/>
          <a:lstStyle/>
          <a:p>
            <a:pPr>
              <a:lnSpc>
                <a:spcPct val="90000"/>
              </a:lnSpc>
              <a:tabLst>
                <a:tab pos="1701800" algn="r"/>
              </a:tabLst>
            </a:pPr>
            <a:r>
              <a:rPr lang="tr-TR" sz="2000" dirty="0" smtClean="0">
                <a:solidFill>
                  <a:schemeClr val="accent4"/>
                </a:solidFill>
              </a:rPr>
              <a:t>Bir ihtiyaçtan yola çıkarak mühendislik </a:t>
            </a:r>
            <a:r>
              <a:rPr lang="tr-TR" sz="2000" dirty="0" smtClean="0">
                <a:solidFill>
                  <a:srgbClr val="920000"/>
                </a:solidFill>
              </a:rPr>
              <a:t>projesi geliştirme</a:t>
            </a:r>
            <a:r>
              <a:rPr lang="tr-TR" sz="2000" dirty="0" smtClean="0">
                <a:solidFill>
                  <a:schemeClr val="accent4"/>
                </a:solidFill>
              </a:rPr>
              <a:t>,</a:t>
            </a:r>
          </a:p>
          <a:p>
            <a:pPr>
              <a:lnSpc>
                <a:spcPct val="90000"/>
              </a:lnSpc>
              <a:tabLst>
                <a:tab pos="1701800" algn="r"/>
              </a:tabLst>
            </a:pPr>
            <a:r>
              <a:rPr lang="tr-TR" sz="2000" dirty="0" smtClean="0">
                <a:solidFill>
                  <a:srgbClr val="920000"/>
                </a:solidFill>
              </a:rPr>
              <a:t>Takım</a:t>
            </a:r>
            <a:r>
              <a:rPr lang="tr-TR" sz="2000" dirty="0" smtClean="0">
                <a:solidFill>
                  <a:schemeClr val="accent4"/>
                </a:solidFill>
              </a:rPr>
              <a:t> ortamında planlama yapma ve planına uygun çalışma,</a:t>
            </a:r>
          </a:p>
          <a:p>
            <a:pPr>
              <a:lnSpc>
                <a:spcPct val="90000"/>
              </a:lnSpc>
              <a:tabLst>
                <a:tab pos="1701800" algn="r"/>
              </a:tabLst>
            </a:pPr>
            <a:r>
              <a:rPr lang="tr-TR" sz="2000" dirty="0" smtClean="0">
                <a:solidFill>
                  <a:srgbClr val="920000"/>
                </a:solidFill>
              </a:rPr>
              <a:t>Bilgiye ulaşma</a:t>
            </a:r>
            <a:r>
              <a:rPr lang="tr-TR" sz="2000" dirty="0" smtClean="0">
                <a:solidFill>
                  <a:schemeClr val="accent4"/>
                </a:solidFill>
              </a:rPr>
              <a:t>, anlama ve değerlendirme,</a:t>
            </a:r>
            <a:endParaRPr lang="tr-TR" sz="1800" dirty="0" smtClean="0">
              <a:solidFill>
                <a:srgbClr val="920000"/>
              </a:solidFill>
            </a:endParaRPr>
          </a:p>
        </p:txBody>
      </p:sp>
      <p:sp>
        <p:nvSpPr>
          <p:cNvPr id="5"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Bu Amaca Ulaşmak İçin Geliştirilmesi </a:t>
            </a:r>
            <a:br>
              <a:rPr lang="tr-TR" sz="3200" b="1" dirty="0" smtClean="0">
                <a:solidFill>
                  <a:srgbClr val="000099"/>
                </a:solidFill>
                <a:effectLst>
                  <a:outerShdw blurRad="38100" dist="38100" dir="2700000" algn="tl">
                    <a:srgbClr val="000000">
                      <a:alpha val="43137"/>
                    </a:srgbClr>
                  </a:outerShdw>
                </a:effectLst>
              </a:rPr>
            </a:br>
            <a:r>
              <a:rPr lang="tr-TR" sz="3200" b="1" dirty="0" smtClean="0">
                <a:solidFill>
                  <a:srgbClr val="000099"/>
                </a:solidFill>
                <a:effectLst>
                  <a:outerShdw blurRad="38100" dist="38100" dir="2700000" algn="tl">
                    <a:srgbClr val="000000">
                      <a:alpha val="43137"/>
                    </a:srgbClr>
                  </a:outerShdw>
                </a:effectLst>
              </a:rPr>
              <a:t>Gereken Bilgi ve Beceriler (Çıktılar)</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600200"/>
            <a:ext cx="8219256" cy="4169060"/>
          </a:xfrm>
        </p:spPr>
        <p:txBody>
          <a:bodyPr/>
          <a:lstStyle/>
          <a:p>
            <a:pPr>
              <a:lnSpc>
                <a:spcPct val="90000"/>
              </a:lnSpc>
              <a:tabLst>
                <a:tab pos="1701800" algn="r"/>
              </a:tabLst>
            </a:pPr>
            <a:r>
              <a:rPr lang="tr-TR" sz="2000" dirty="0" smtClean="0">
                <a:solidFill>
                  <a:schemeClr val="accent4"/>
                </a:solidFill>
              </a:rPr>
              <a:t>Bir ihtiyaçtan yola çıkarak mühendislik </a:t>
            </a:r>
            <a:r>
              <a:rPr lang="tr-TR" sz="2000" dirty="0" smtClean="0">
                <a:solidFill>
                  <a:srgbClr val="920000"/>
                </a:solidFill>
              </a:rPr>
              <a:t>projesi geliştirme</a:t>
            </a:r>
            <a:r>
              <a:rPr lang="tr-TR" sz="2000" dirty="0" smtClean="0">
                <a:solidFill>
                  <a:schemeClr val="accent4"/>
                </a:solidFill>
              </a:rPr>
              <a:t>,</a:t>
            </a:r>
          </a:p>
          <a:p>
            <a:pPr>
              <a:lnSpc>
                <a:spcPct val="90000"/>
              </a:lnSpc>
              <a:tabLst>
                <a:tab pos="1701800" algn="r"/>
              </a:tabLst>
            </a:pPr>
            <a:r>
              <a:rPr lang="tr-TR" sz="2000" dirty="0" smtClean="0">
                <a:solidFill>
                  <a:srgbClr val="920000"/>
                </a:solidFill>
              </a:rPr>
              <a:t>Takım</a:t>
            </a:r>
            <a:r>
              <a:rPr lang="tr-TR" sz="2000" dirty="0" smtClean="0">
                <a:solidFill>
                  <a:schemeClr val="accent4"/>
                </a:solidFill>
              </a:rPr>
              <a:t> ortamında planlama yapma ve planına uygun çalışma,</a:t>
            </a:r>
          </a:p>
          <a:p>
            <a:pPr>
              <a:lnSpc>
                <a:spcPct val="90000"/>
              </a:lnSpc>
              <a:tabLst>
                <a:tab pos="1701800" algn="r"/>
              </a:tabLst>
            </a:pPr>
            <a:r>
              <a:rPr lang="tr-TR" sz="2000" dirty="0" smtClean="0">
                <a:solidFill>
                  <a:srgbClr val="920000"/>
                </a:solidFill>
              </a:rPr>
              <a:t>Bilgiye ulaşma</a:t>
            </a:r>
            <a:r>
              <a:rPr lang="tr-TR" sz="2000" dirty="0" smtClean="0">
                <a:solidFill>
                  <a:schemeClr val="accent4"/>
                </a:solidFill>
              </a:rPr>
              <a:t>, anlama ve değerlendirme,</a:t>
            </a:r>
          </a:p>
          <a:p>
            <a:pPr>
              <a:lnSpc>
                <a:spcPct val="90000"/>
              </a:lnSpc>
              <a:tabLst>
                <a:tab pos="1701800" algn="r"/>
              </a:tabLst>
            </a:pPr>
            <a:r>
              <a:rPr lang="tr-TR" sz="2000" dirty="0" smtClean="0">
                <a:solidFill>
                  <a:schemeClr val="accent4"/>
                </a:solidFill>
              </a:rPr>
              <a:t>Yaratıcı </a:t>
            </a:r>
            <a:r>
              <a:rPr lang="tr-TR" sz="2000" dirty="0" smtClean="0">
                <a:solidFill>
                  <a:srgbClr val="920000"/>
                </a:solidFill>
              </a:rPr>
              <a:t>düşünme</a:t>
            </a:r>
            <a:r>
              <a:rPr lang="tr-TR" sz="2000" dirty="0" smtClean="0">
                <a:solidFill>
                  <a:schemeClr val="accent4"/>
                </a:solidFill>
              </a:rPr>
              <a:t>, alternatif kavram üretme,  kabul ve seçim yapma, çözüme ulaşma,</a:t>
            </a:r>
            <a:endParaRPr lang="tr-TR" sz="1800" dirty="0" smtClean="0">
              <a:solidFill>
                <a:srgbClr val="920000"/>
              </a:solidFill>
            </a:endParaRPr>
          </a:p>
        </p:txBody>
      </p:sp>
      <p:sp>
        <p:nvSpPr>
          <p:cNvPr id="5"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Bu Amaca Ulaşmak İçin Geliştirilmesi </a:t>
            </a:r>
            <a:br>
              <a:rPr lang="tr-TR" sz="3200" b="1" dirty="0" smtClean="0">
                <a:solidFill>
                  <a:srgbClr val="000099"/>
                </a:solidFill>
                <a:effectLst>
                  <a:outerShdw blurRad="38100" dist="38100" dir="2700000" algn="tl">
                    <a:srgbClr val="000000">
                      <a:alpha val="43137"/>
                    </a:srgbClr>
                  </a:outerShdw>
                </a:effectLst>
              </a:rPr>
            </a:br>
            <a:r>
              <a:rPr lang="tr-TR" sz="3200" b="1" dirty="0" smtClean="0">
                <a:solidFill>
                  <a:srgbClr val="000099"/>
                </a:solidFill>
                <a:effectLst>
                  <a:outerShdw blurRad="38100" dist="38100" dir="2700000" algn="tl">
                    <a:srgbClr val="000000">
                      <a:alpha val="43137"/>
                    </a:srgbClr>
                  </a:outerShdw>
                </a:effectLst>
              </a:rPr>
              <a:t>Gereken Bilgi ve Beceriler (Çıktılar)</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600200"/>
            <a:ext cx="8219256" cy="4169060"/>
          </a:xfrm>
        </p:spPr>
        <p:txBody>
          <a:bodyPr/>
          <a:lstStyle/>
          <a:p>
            <a:pPr>
              <a:lnSpc>
                <a:spcPct val="90000"/>
              </a:lnSpc>
              <a:tabLst>
                <a:tab pos="1701800" algn="r"/>
              </a:tabLst>
            </a:pPr>
            <a:r>
              <a:rPr lang="tr-TR" sz="2000" dirty="0" smtClean="0">
                <a:solidFill>
                  <a:schemeClr val="accent4"/>
                </a:solidFill>
              </a:rPr>
              <a:t>Bir ihtiyaçtan yola çıkarak mühendislik </a:t>
            </a:r>
            <a:r>
              <a:rPr lang="tr-TR" sz="2000" dirty="0" smtClean="0">
                <a:solidFill>
                  <a:srgbClr val="920000"/>
                </a:solidFill>
              </a:rPr>
              <a:t>projesi geliştirme</a:t>
            </a:r>
            <a:r>
              <a:rPr lang="tr-TR" sz="2000" dirty="0" smtClean="0">
                <a:solidFill>
                  <a:schemeClr val="accent4"/>
                </a:solidFill>
              </a:rPr>
              <a:t>,</a:t>
            </a:r>
          </a:p>
          <a:p>
            <a:pPr>
              <a:lnSpc>
                <a:spcPct val="90000"/>
              </a:lnSpc>
              <a:tabLst>
                <a:tab pos="1701800" algn="r"/>
              </a:tabLst>
            </a:pPr>
            <a:r>
              <a:rPr lang="tr-TR" sz="2000" dirty="0" smtClean="0">
                <a:solidFill>
                  <a:srgbClr val="920000"/>
                </a:solidFill>
              </a:rPr>
              <a:t>Takım</a:t>
            </a:r>
            <a:r>
              <a:rPr lang="tr-TR" sz="2000" dirty="0" smtClean="0">
                <a:solidFill>
                  <a:schemeClr val="accent4"/>
                </a:solidFill>
              </a:rPr>
              <a:t> ortamında planlama yapma ve planına uygun çalışma,</a:t>
            </a:r>
          </a:p>
          <a:p>
            <a:pPr>
              <a:lnSpc>
                <a:spcPct val="90000"/>
              </a:lnSpc>
              <a:tabLst>
                <a:tab pos="1701800" algn="r"/>
              </a:tabLst>
            </a:pPr>
            <a:r>
              <a:rPr lang="tr-TR" sz="2000" dirty="0" smtClean="0">
                <a:solidFill>
                  <a:srgbClr val="920000"/>
                </a:solidFill>
              </a:rPr>
              <a:t>Bilgiye ulaşma</a:t>
            </a:r>
            <a:r>
              <a:rPr lang="tr-TR" sz="2000" dirty="0" smtClean="0">
                <a:solidFill>
                  <a:schemeClr val="accent4"/>
                </a:solidFill>
              </a:rPr>
              <a:t>, anlama ve değerlendirme,</a:t>
            </a:r>
          </a:p>
          <a:p>
            <a:pPr>
              <a:lnSpc>
                <a:spcPct val="90000"/>
              </a:lnSpc>
              <a:tabLst>
                <a:tab pos="1701800" algn="r"/>
              </a:tabLst>
            </a:pPr>
            <a:r>
              <a:rPr lang="tr-TR" sz="2000" dirty="0" smtClean="0">
                <a:solidFill>
                  <a:schemeClr val="accent4"/>
                </a:solidFill>
              </a:rPr>
              <a:t>Yaratıcı </a:t>
            </a:r>
            <a:r>
              <a:rPr lang="tr-TR" sz="2000" dirty="0" smtClean="0">
                <a:solidFill>
                  <a:srgbClr val="920000"/>
                </a:solidFill>
              </a:rPr>
              <a:t>düşünme</a:t>
            </a:r>
            <a:r>
              <a:rPr lang="tr-TR" sz="2000" dirty="0" smtClean="0">
                <a:solidFill>
                  <a:schemeClr val="accent4"/>
                </a:solidFill>
              </a:rPr>
              <a:t>, alternatif kavram üretme,  kabul ve seçim yapma, çözüme ulaşma,</a:t>
            </a:r>
          </a:p>
          <a:p>
            <a:pPr>
              <a:lnSpc>
                <a:spcPct val="90000"/>
              </a:lnSpc>
              <a:tabLst>
                <a:tab pos="1701800" algn="r"/>
              </a:tabLst>
            </a:pPr>
            <a:r>
              <a:rPr lang="tr-TR" sz="2000" dirty="0" smtClean="0">
                <a:solidFill>
                  <a:schemeClr val="accent4"/>
                </a:solidFill>
              </a:rPr>
              <a:t>Ekonomi; çevre sorunları; sürdürülebilirlik; imal edilebilirlik ; etik, sağlık, güvenlik, sosyal ve politik sorunlar gibi </a:t>
            </a:r>
            <a:r>
              <a:rPr lang="tr-TR" sz="2000" dirty="0" smtClean="0">
                <a:solidFill>
                  <a:srgbClr val="920000"/>
                </a:solidFill>
              </a:rPr>
              <a:t>kısıtlar altında çözüm bulma</a:t>
            </a:r>
            <a:r>
              <a:rPr lang="tr-TR" sz="2000" dirty="0" smtClean="0">
                <a:solidFill>
                  <a:schemeClr val="accent4"/>
                </a:solidFill>
              </a:rPr>
              <a:t>,</a:t>
            </a:r>
            <a:endParaRPr lang="tr-TR" sz="1800" dirty="0" smtClean="0">
              <a:solidFill>
                <a:srgbClr val="920000"/>
              </a:solidFill>
            </a:endParaRPr>
          </a:p>
        </p:txBody>
      </p:sp>
      <p:sp>
        <p:nvSpPr>
          <p:cNvPr id="5"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Bu Amaca Ulaşmak İçin Geliştirilmesi </a:t>
            </a:r>
            <a:br>
              <a:rPr lang="tr-TR" sz="3200" b="1" dirty="0" smtClean="0">
                <a:solidFill>
                  <a:srgbClr val="000099"/>
                </a:solidFill>
                <a:effectLst>
                  <a:outerShdw blurRad="38100" dist="38100" dir="2700000" algn="tl">
                    <a:srgbClr val="000000">
                      <a:alpha val="43137"/>
                    </a:srgbClr>
                  </a:outerShdw>
                </a:effectLst>
              </a:rPr>
            </a:br>
            <a:r>
              <a:rPr lang="tr-TR" sz="3200" b="1" dirty="0" smtClean="0">
                <a:solidFill>
                  <a:srgbClr val="000099"/>
                </a:solidFill>
                <a:effectLst>
                  <a:outerShdw blurRad="38100" dist="38100" dir="2700000" algn="tl">
                    <a:srgbClr val="000000">
                      <a:alpha val="43137"/>
                    </a:srgbClr>
                  </a:outerShdw>
                </a:effectLst>
              </a:rPr>
              <a:t>Gereken Bilgi ve Beceriler (Çıktılar)</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600200"/>
            <a:ext cx="8219256" cy="4169060"/>
          </a:xfrm>
        </p:spPr>
        <p:txBody>
          <a:bodyPr/>
          <a:lstStyle/>
          <a:p>
            <a:pPr>
              <a:lnSpc>
                <a:spcPct val="90000"/>
              </a:lnSpc>
              <a:tabLst>
                <a:tab pos="1701800" algn="r"/>
              </a:tabLst>
            </a:pPr>
            <a:r>
              <a:rPr lang="tr-TR" sz="2000" dirty="0" smtClean="0">
                <a:solidFill>
                  <a:schemeClr val="accent4"/>
                </a:solidFill>
              </a:rPr>
              <a:t>Bir ihtiyaçtan yola çıkarak mühendislik </a:t>
            </a:r>
            <a:r>
              <a:rPr lang="tr-TR" sz="2000" dirty="0" smtClean="0">
                <a:solidFill>
                  <a:srgbClr val="920000"/>
                </a:solidFill>
              </a:rPr>
              <a:t>projesi geliştirme</a:t>
            </a:r>
            <a:r>
              <a:rPr lang="tr-TR" sz="2000" dirty="0" smtClean="0">
                <a:solidFill>
                  <a:schemeClr val="accent4"/>
                </a:solidFill>
              </a:rPr>
              <a:t>,</a:t>
            </a:r>
          </a:p>
          <a:p>
            <a:pPr>
              <a:lnSpc>
                <a:spcPct val="90000"/>
              </a:lnSpc>
              <a:tabLst>
                <a:tab pos="1701800" algn="r"/>
              </a:tabLst>
            </a:pPr>
            <a:r>
              <a:rPr lang="tr-TR" sz="2000" dirty="0" smtClean="0">
                <a:solidFill>
                  <a:srgbClr val="920000"/>
                </a:solidFill>
              </a:rPr>
              <a:t>Takım</a:t>
            </a:r>
            <a:r>
              <a:rPr lang="tr-TR" sz="2000" dirty="0" smtClean="0">
                <a:solidFill>
                  <a:schemeClr val="accent4"/>
                </a:solidFill>
              </a:rPr>
              <a:t> ortamında planlama yapma ve planına uygun çalışma,</a:t>
            </a:r>
          </a:p>
          <a:p>
            <a:pPr>
              <a:lnSpc>
                <a:spcPct val="90000"/>
              </a:lnSpc>
              <a:tabLst>
                <a:tab pos="1701800" algn="r"/>
              </a:tabLst>
            </a:pPr>
            <a:r>
              <a:rPr lang="tr-TR" sz="2000" dirty="0" smtClean="0">
                <a:solidFill>
                  <a:srgbClr val="920000"/>
                </a:solidFill>
              </a:rPr>
              <a:t>Bilgiye ulaşma</a:t>
            </a:r>
            <a:r>
              <a:rPr lang="tr-TR" sz="2000" dirty="0" smtClean="0">
                <a:solidFill>
                  <a:schemeClr val="accent4"/>
                </a:solidFill>
              </a:rPr>
              <a:t>, anlama ve değerlendirme,</a:t>
            </a:r>
          </a:p>
          <a:p>
            <a:pPr>
              <a:lnSpc>
                <a:spcPct val="90000"/>
              </a:lnSpc>
              <a:tabLst>
                <a:tab pos="1701800" algn="r"/>
              </a:tabLst>
            </a:pPr>
            <a:r>
              <a:rPr lang="tr-TR" sz="2000" dirty="0" smtClean="0">
                <a:solidFill>
                  <a:schemeClr val="accent4"/>
                </a:solidFill>
              </a:rPr>
              <a:t>Yaratıcı </a:t>
            </a:r>
            <a:r>
              <a:rPr lang="tr-TR" sz="2000" dirty="0" smtClean="0">
                <a:solidFill>
                  <a:srgbClr val="920000"/>
                </a:solidFill>
              </a:rPr>
              <a:t>düşünme</a:t>
            </a:r>
            <a:r>
              <a:rPr lang="tr-TR" sz="2000" dirty="0" smtClean="0">
                <a:solidFill>
                  <a:schemeClr val="accent4"/>
                </a:solidFill>
              </a:rPr>
              <a:t>, alternatif kavram üretme,  kabul ve seçim yapma, çözüme ulaşma,</a:t>
            </a:r>
          </a:p>
          <a:p>
            <a:pPr>
              <a:lnSpc>
                <a:spcPct val="90000"/>
              </a:lnSpc>
              <a:tabLst>
                <a:tab pos="1701800" algn="r"/>
              </a:tabLst>
            </a:pPr>
            <a:r>
              <a:rPr lang="tr-TR" sz="2000" dirty="0" smtClean="0">
                <a:solidFill>
                  <a:schemeClr val="accent4"/>
                </a:solidFill>
              </a:rPr>
              <a:t>Ekonomi; çevre sorunları; sürdürülebilirlik; imal edilebilirlik ; etik, sağlık, güvenlik, sosyal ve politik sorunlar gibi </a:t>
            </a:r>
            <a:r>
              <a:rPr lang="tr-TR" sz="2000" dirty="0" smtClean="0">
                <a:solidFill>
                  <a:srgbClr val="920000"/>
                </a:solidFill>
              </a:rPr>
              <a:t>kısıtlar altında çözüm bulma</a:t>
            </a:r>
            <a:r>
              <a:rPr lang="tr-TR" sz="2000" dirty="0" smtClean="0">
                <a:solidFill>
                  <a:schemeClr val="accent4"/>
                </a:solidFill>
              </a:rPr>
              <a:t>,</a:t>
            </a:r>
          </a:p>
          <a:p>
            <a:pPr>
              <a:lnSpc>
                <a:spcPct val="90000"/>
              </a:lnSpc>
              <a:tabLst>
                <a:tab pos="1701800" algn="r"/>
              </a:tabLst>
            </a:pPr>
            <a:r>
              <a:rPr lang="tr-TR" sz="2000" dirty="0" smtClean="0">
                <a:solidFill>
                  <a:schemeClr val="accent4"/>
                </a:solidFill>
              </a:rPr>
              <a:t>Tasarımın gerektirdiği mühendislik </a:t>
            </a:r>
            <a:r>
              <a:rPr lang="tr-TR" sz="2000" dirty="0" smtClean="0">
                <a:solidFill>
                  <a:srgbClr val="920000"/>
                </a:solidFill>
              </a:rPr>
              <a:t>hesaplamalarını yapma</a:t>
            </a:r>
            <a:r>
              <a:rPr lang="tr-TR" sz="2000" dirty="0" smtClean="0">
                <a:solidFill>
                  <a:schemeClr val="accent4"/>
                </a:solidFill>
              </a:rPr>
              <a:t>,</a:t>
            </a:r>
            <a:endParaRPr lang="tr-TR" sz="1800" dirty="0" smtClean="0">
              <a:solidFill>
                <a:srgbClr val="920000"/>
              </a:solidFill>
            </a:endParaRPr>
          </a:p>
        </p:txBody>
      </p:sp>
      <p:sp>
        <p:nvSpPr>
          <p:cNvPr id="5"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Bu Amaca Ulaşmak İçin Geliştirilmesi </a:t>
            </a:r>
            <a:br>
              <a:rPr lang="tr-TR" sz="3200" b="1" dirty="0" smtClean="0">
                <a:solidFill>
                  <a:srgbClr val="000099"/>
                </a:solidFill>
                <a:effectLst>
                  <a:outerShdw blurRad="38100" dist="38100" dir="2700000" algn="tl">
                    <a:srgbClr val="000000">
                      <a:alpha val="43137"/>
                    </a:srgbClr>
                  </a:outerShdw>
                </a:effectLst>
              </a:rPr>
            </a:br>
            <a:r>
              <a:rPr lang="tr-TR" sz="3200" b="1" dirty="0" smtClean="0">
                <a:solidFill>
                  <a:srgbClr val="000099"/>
                </a:solidFill>
                <a:effectLst>
                  <a:outerShdw blurRad="38100" dist="38100" dir="2700000" algn="tl">
                    <a:srgbClr val="000000">
                      <a:alpha val="43137"/>
                    </a:srgbClr>
                  </a:outerShdw>
                </a:effectLst>
              </a:rPr>
              <a:t>Gereken Bilgi ve Beceriler (Çıktılar)</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600200"/>
            <a:ext cx="8219256" cy="4169060"/>
          </a:xfrm>
        </p:spPr>
        <p:txBody>
          <a:bodyPr/>
          <a:lstStyle/>
          <a:p>
            <a:pPr>
              <a:lnSpc>
                <a:spcPct val="90000"/>
              </a:lnSpc>
              <a:tabLst>
                <a:tab pos="1701800" algn="r"/>
              </a:tabLst>
            </a:pPr>
            <a:r>
              <a:rPr lang="tr-TR" sz="2000" dirty="0" smtClean="0">
                <a:solidFill>
                  <a:schemeClr val="accent4"/>
                </a:solidFill>
              </a:rPr>
              <a:t>Bir ihtiyaçtan yola çıkarak mühendislik </a:t>
            </a:r>
            <a:r>
              <a:rPr lang="tr-TR" sz="2000" dirty="0" smtClean="0">
                <a:solidFill>
                  <a:srgbClr val="920000"/>
                </a:solidFill>
              </a:rPr>
              <a:t>projesi geliştirme</a:t>
            </a:r>
            <a:r>
              <a:rPr lang="tr-TR" sz="2000" dirty="0" smtClean="0">
                <a:solidFill>
                  <a:schemeClr val="accent4"/>
                </a:solidFill>
              </a:rPr>
              <a:t>,</a:t>
            </a:r>
          </a:p>
          <a:p>
            <a:pPr>
              <a:lnSpc>
                <a:spcPct val="90000"/>
              </a:lnSpc>
              <a:tabLst>
                <a:tab pos="1701800" algn="r"/>
              </a:tabLst>
            </a:pPr>
            <a:r>
              <a:rPr lang="tr-TR" sz="2000" dirty="0" smtClean="0">
                <a:solidFill>
                  <a:srgbClr val="920000"/>
                </a:solidFill>
              </a:rPr>
              <a:t>Takım</a:t>
            </a:r>
            <a:r>
              <a:rPr lang="tr-TR" sz="2000" dirty="0" smtClean="0">
                <a:solidFill>
                  <a:schemeClr val="accent4"/>
                </a:solidFill>
              </a:rPr>
              <a:t> ortamında planlama yapma ve planına uygun çalışma,</a:t>
            </a:r>
          </a:p>
          <a:p>
            <a:pPr>
              <a:lnSpc>
                <a:spcPct val="90000"/>
              </a:lnSpc>
              <a:tabLst>
                <a:tab pos="1701800" algn="r"/>
              </a:tabLst>
            </a:pPr>
            <a:r>
              <a:rPr lang="tr-TR" sz="2000" dirty="0" smtClean="0">
                <a:solidFill>
                  <a:srgbClr val="920000"/>
                </a:solidFill>
              </a:rPr>
              <a:t>Bilgiye ulaşma</a:t>
            </a:r>
            <a:r>
              <a:rPr lang="tr-TR" sz="2000" dirty="0" smtClean="0">
                <a:solidFill>
                  <a:schemeClr val="accent4"/>
                </a:solidFill>
              </a:rPr>
              <a:t>, anlama ve değerlendirme,</a:t>
            </a:r>
          </a:p>
          <a:p>
            <a:pPr>
              <a:lnSpc>
                <a:spcPct val="90000"/>
              </a:lnSpc>
              <a:tabLst>
                <a:tab pos="1701800" algn="r"/>
              </a:tabLst>
            </a:pPr>
            <a:r>
              <a:rPr lang="tr-TR" sz="2000" dirty="0" smtClean="0">
                <a:solidFill>
                  <a:schemeClr val="accent4"/>
                </a:solidFill>
              </a:rPr>
              <a:t>Yaratıcı </a:t>
            </a:r>
            <a:r>
              <a:rPr lang="tr-TR" sz="2000" dirty="0" smtClean="0">
                <a:solidFill>
                  <a:srgbClr val="920000"/>
                </a:solidFill>
              </a:rPr>
              <a:t>düşünme</a:t>
            </a:r>
            <a:r>
              <a:rPr lang="tr-TR" sz="2000" dirty="0" smtClean="0">
                <a:solidFill>
                  <a:schemeClr val="accent4"/>
                </a:solidFill>
              </a:rPr>
              <a:t>, alternatif kavram üretme,  kabul ve seçim yapma, çözüme ulaşma,</a:t>
            </a:r>
          </a:p>
          <a:p>
            <a:pPr>
              <a:lnSpc>
                <a:spcPct val="90000"/>
              </a:lnSpc>
              <a:tabLst>
                <a:tab pos="1701800" algn="r"/>
              </a:tabLst>
            </a:pPr>
            <a:r>
              <a:rPr lang="tr-TR" sz="2000" dirty="0" smtClean="0">
                <a:solidFill>
                  <a:schemeClr val="accent4"/>
                </a:solidFill>
              </a:rPr>
              <a:t>Ekonomi; çevre sorunları; sürdürülebilirlik; imal edilebilirlik ; etik, sağlık, güvenlik, sosyal ve politik sorunlar gibi </a:t>
            </a:r>
            <a:r>
              <a:rPr lang="tr-TR" sz="2000" dirty="0" smtClean="0">
                <a:solidFill>
                  <a:srgbClr val="920000"/>
                </a:solidFill>
              </a:rPr>
              <a:t>kısıtlar altında çözüm bulma</a:t>
            </a:r>
            <a:r>
              <a:rPr lang="tr-TR" sz="2000" dirty="0" smtClean="0">
                <a:solidFill>
                  <a:schemeClr val="accent4"/>
                </a:solidFill>
              </a:rPr>
              <a:t>,</a:t>
            </a:r>
          </a:p>
          <a:p>
            <a:pPr>
              <a:lnSpc>
                <a:spcPct val="90000"/>
              </a:lnSpc>
              <a:tabLst>
                <a:tab pos="1701800" algn="r"/>
              </a:tabLst>
            </a:pPr>
            <a:r>
              <a:rPr lang="tr-TR" sz="2000" dirty="0" smtClean="0">
                <a:solidFill>
                  <a:schemeClr val="accent4"/>
                </a:solidFill>
              </a:rPr>
              <a:t>Tasarımın gerektirdiği mühendislik </a:t>
            </a:r>
            <a:r>
              <a:rPr lang="tr-TR" sz="2000" dirty="0" smtClean="0">
                <a:solidFill>
                  <a:srgbClr val="920000"/>
                </a:solidFill>
              </a:rPr>
              <a:t>hesaplamalarını yapma</a:t>
            </a:r>
            <a:r>
              <a:rPr lang="tr-TR" sz="2000" dirty="0" smtClean="0">
                <a:solidFill>
                  <a:schemeClr val="accent4"/>
                </a:solidFill>
              </a:rPr>
              <a:t>,</a:t>
            </a:r>
          </a:p>
          <a:p>
            <a:pPr>
              <a:lnSpc>
                <a:spcPct val="90000"/>
              </a:lnSpc>
              <a:tabLst>
                <a:tab pos="1701800" algn="r"/>
              </a:tabLst>
            </a:pPr>
            <a:r>
              <a:rPr lang="tr-TR" sz="2000" dirty="0" smtClean="0">
                <a:solidFill>
                  <a:schemeClr val="accent4"/>
                </a:solidFill>
              </a:rPr>
              <a:t>Tasarım sırasında </a:t>
            </a:r>
            <a:r>
              <a:rPr lang="tr-TR" sz="2000" dirty="0" smtClean="0">
                <a:solidFill>
                  <a:srgbClr val="920000"/>
                </a:solidFill>
              </a:rPr>
              <a:t>modern mühendislik yöntem ve araçlarını </a:t>
            </a:r>
            <a:r>
              <a:rPr lang="tr-TR" sz="2000" dirty="0" smtClean="0">
                <a:solidFill>
                  <a:schemeClr val="accent4"/>
                </a:solidFill>
              </a:rPr>
              <a:t>kullanma,</a:t>
            </a:r>
            <a:endParaRPr lang="tr-TR" sz="1800" dirty="0" smtClean="0">
              <a:solidFill>
                <a:srgbClr val="920000"/>
              </a:solidFill>
            </a:endParaRPr>
          </a:p>
        </p:txBody>
      </p:sp>
      <p:sp>
        <p:nvSpPr>
          <p:cNvPr id="5"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Bu Amaca Ulaşmak İçin Geliştirilmesi </a:t>
            </a:r>
            <a:br>
              <a:rPr lang="tr-TR" sz="3200" b="1" dirty="0" smtClean="0">
                <a:solidFill>
                  <a:srgbClr val="000099"/>
                </a:solidFill>
                <a:effectLst>
                  <a:outerShdw blurRad="38100" dist="38100" dir="2700000" algn="tl">
                    <a:srgbClr val="000000">
                      <a:alpha val="43137"/>
                    </a:srgbClr>
                  </a:outerShdw>
                </a:effectLst>
              </a:rPr>
            </a:br>
            <a:r>
              <a:rPr lang="tr-TR" sz="3200" b="1" dirty="0" smtClean="0">
                <a:solidFill>
                  <a:srgbClr val="000099"/>
                </a:solidFill>
                <a:effectLst>
                  <a:outerShdw blurRad="38100" dist="38100" dir="2700000" algn="tl">
                    <a:srgbClr val="000000">
                      <a:alpha val="43137"/>
                    </a:srgbClr>
                  </a:outerShdw>
                </a:effectLst>
              </a:rPr>
              <a:t>Gereken Bilgi ve Beceriler (Çıktılar)</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600200"/>
            <a:ext cx="8219256" cy="4169060"/>
          </a:xfrm>
        </p:spPr>
        <p:txBody>
          <a:bodyPr/>
          <a:lstStyle/>
          <a:p>
            <a:pPr>
              <a:lnSpc>
                <a:spcPct val="90000"/>
              </a:lnSpc>
              <a:tabLst>
                <a:tab pos="1701800" algn="r"/>
              </a:tabLst>
            </a:pPr>
            <a:r>
              <a:rPr lang="tr-TR" sz="2000" dirty="0" smtClean="0">
                <a:solidFill>
                  <a:schemeClr val="accent4"/>
                </a:solidFill>
              </a:rPr>
              <a:t>Bir ihtiyaçtan yola çıkarak mühendislik </a:t>
            </a:r>
            <a:r>
              <a:rPr lang="tr-TR" sz="2000" dirty="0" smtClean="0">
                <a:solidFill>
                  <a:srgbClr val="920000"/>
                </a:solidFill>
              </a:rPr>
              <a:t>projesi geliştirme</a:t>
            </a:r>
            <a:r>
              <a:rPr lang="tr-TR" sz="2000" dirty="0" smtClean="0">
                <a:solidFill>
                  <a:schemeClr val="accent4"/>
                </a:solidFill>
              </a:rPr>
              <a:t>,</a:t>
            </a:r>
          </a:p>
          <a:p>
            <a:pPr>
              <a:lnSpc>
                <a:spcPct val="90000"/>
              </a:lnSpc>
              <a:tabLst>
                <a:tab pos="1701800" algn="r"/>
              </a:tabLst>
            </a:pPr>
            <a:r>
              <a:rPr lang="tr-TR" sz="2000" dirty="0" smtClean="0">
                <a:solidFill>
                  <a:srgbClr val="920000"/>
                </a:solidFill>
              </a:rPr>
              <a:t>Takım</a:t>
            </a:r>
            <a:r>
              <a:rPr lang="tr-TR" sz="2000" dirty="0" smtClean="0">
                <a:solidFill>
                  <a:schemeClr val="accent4"/>
                </a:solidFill>
              </a:rPr>
              <a:t> ortamında planlama yapma ve planına uygun çalışma,</a:t>
            </a:r>
          </a:p>
          <a:p>
            <a:pPr>
              <a:lnSpc>
                <a:spcPct val="90000"/>
              </a:lnSpc>
              <a:tabLst>
                <a:tab pos="1701800" algn="r"/>
              </a:tabLst>
            </a:pPr>
            <a:r>
              <a:rPr lang="tr-TR" sz="2000" dirty="0" smtClean="0">
                <a:solidFill>
                  <a:srgbClr val="920000"/>
                </a:solidFill>
              </a:rPr>
              <a:t>Bilgiye ulaşma</a:t>
            </a:r>
            <a:r>
              <a:rPr lang="tr-TR" sz="2000" dirty="0" smtClean="0">
                <a:solidFill>
                  <a:schemeClr val="accent4"/>
                </a:solidFill>
              </a:rPr>
              <a:t>, anlama ve değerlendirme,</a:t>
            </a:r>
          </a:p>
          <a:p>
            <a:pPr>
              <a:lnSpc>
                <a:spcPct val="90000"/>
              </a:lnSpc>
              <a:tabLst>
                <a:tab pos="1701800" algn="r"/>
              </a:tabLst>
            </a:pPr>
            <a:r>
              <a:rPr lang="tr-TR" sz="2000" dirty="0" smtClean="0">
                <a:solidFill>
                  <a:schemeClr val="accent4"/>
                </a:solidFill>
              </a:rPr>
              <a:t>Yaratıcı </a:t>
            </a:r>
            <a:r>
              <a:rPr lang="tr-TR" sz="2000" dirty="0" smtClean="0">
                <a:solidFill>
                  <a:srgbClr val="920000"/>
                </a:solidFill>
              </a:rPr>
              <a:t>düşünme</a:t>
            </a:r>
            <a:r>
              <a:rPr lang="tr-TR" sz="2000" dirty="0" smtClean="0">
                <a:solidFill>
                  <a:schemeClr val="accent4"/>
                </a:solidFill>
              </a:rPr>
              <a:t>, alternatif kavram üretme,  kabul ve seçim yapma, çözüme ulaşma,</a:t>
            </a:r>
          </a:p>
          <a:p>
            <a:pPr>
              <a:lnSpc>
                <a:spcPct val="90000"/>
              </a:lnSpc>
              <a:tabLst>
                <a:tab pos="1701800" algn="r"/>
              </a:tabLst>
            </a:pPr>
            <a:r>
              <a:rPr lang="tr-TR" sz="2000" dirty="0" smtClean="0">
                <a:solidFill>
                  <a:schemeClr val="accent4"/>
                </a:solidFill>
              </a:rPr>
              <a:t>Ekonomi; çevre sorunları; sürdürülebilirlik; imal edilebilirlik ; etik, sağlık, güvenlik, sosyal ve politik sorunlar gibi </a:t>
            </a:r>
            <a:r>
              <a:rPr lang="tr-TR" sz="2000" dirty="0" smtClean="0">
                <a:solidFill>
                  <a:srgbClr val="920000"/>
                </a:solidFill>
              </a:rPr>
              <a:t>kısıtlar altında çözüm bulma</a:t>
            </a:r>
            <a:r>
              <a:rPr lang="tr-TR" sz="2000" dirty="0" smtClean="0">
                <a:solidFill>
                  <a:schemeClr val="accent4"/>
                </a:solidFill>
              </a:rPr>
              <a:t>,</a:t>
            </a:r>
          </a:p>
          <a:p>
            <a:pPr>
              <a:lnSpc>
                <a:spcPct val="90000"/>
              </a:lnSpc>
              <a:tabLst>
                <a:tab pos="1701800" algn="r"/>
              </a:tabLst>
            </a:pPr>
            <a:r>
              <a:rPr lang="tr-TR" sz="2000" dirty="0" smtClean="0">
                <a:solidFill>
                  <a:schemeClr val="accent4"/>
                </a:solidFill>
              </a:rPr>
              <a:t>Tasarımın gerektirdiği mühendislik </a:t>
            </a:r>
            <a:r>
              <a:rPr lang="tr-TR" sz="2000" dirty="0" smtClean="0">
                <a:solidFill>
                  <a:srgbClr val="920000"/>
                </a:solidFill>
              </a:rPr>
              <a:t>hesaplamalarını yapma</a:t>
            </a:r>
            <a:r>
              <a:rPr lang="tr-TR" sz="2000" dirty="0" smtClean="0">
                <a:solidFill>
                  <a:schemeClr val="accent4"/>
                </a:solidFill>
              </a:rPr>
              <a:t>,</a:t>
            </a:r>
          </a:p>
          <a:p>
            <a:pPr>
              <a:lnSpc>
                <a:spcPct val="90000"/>
              </a:lnSpc>
              <a:tabLst>
                <a:tab pos="1701800" algn="r"/>
              </a:tabLst>
            </a:pPr>
            <a:r>
              <a:rPr lang="tr-TR" sz="2000" dirty="0" smtClean="0">
                <a:solidFill>
                  <a:schemeClr val="accent4"/>
                </a:solidFill>
              </a:rPr>
              <a:t>Tasarım sırasında </a:t>
            </a:r>
            <a:r>
              <a:rPr lang="tr-TR" sz="2000" dirty="0" smtClean="0">
                <a:solidFill>
                  <a:srgbClr val="920000"/>
                </a:solidFill>
              </a:rPr>
              <a:t>modern mühendislik yöntem ve araçlarını </a:t>
            </a:r>
            <a:r>
              <a:rPr lang="tr-TR" sz="2000" dirty="0" smtClean="0">
                <a:solidFill>
                  <a:schemeClr val="accent4"/>
                </a:solidFill>
              </a:rPr>
              <a:t>kullanma,</a:t>
            </a:r>
          </a:p>
          <a:p>
            <a:pPr>
              <a:lnSpc>
                <a:spcPct val="90000"/>
              </a:lnSpc>
              <a:tabLst>
                <a:tab pos="1701800" algn="r"/>
              </a:tabLst>
            </a:pPr>
            <a:r>
              <a:rPr lang="tr-TR" sz="2000" dirty="0" smtClean="0">
                <a:solidFill>
                  <a:srgbClr val="920000"/>
                </a:solidFill>
              </a:rPr>
              <a:t>Mesleki ve etik sorumluluk</a:t>
            </a:r>
            <a:r>
              <a:rPr lang="tr-TR" sz="2000" dirty="0" smtClean="0">
                <a:solidFill>
                  <a:schemeClr val="accent4"/>
                </a:solidFill>
              </a:rPr>
              <a:t>,</a:t>
            </a:r>
          </a:p>
        </p:txBody>
      </p:sp>
      <p:sp>
        <p:nvSpPr>
          <p:cNvPr id="5"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Bu Amaca Ulaşmak İçin Geliştirilmesi </a:t>
            </a:r>
            <a:br>
              <a:rPr lang="tr-TR" sz="3200" b="1" dirty="0" smtClean="0">
                <a:solidFill>
                  <a:srgbClr val="000099"/>
                </a:solidFill>
                <a:effectLst>
                  <a:outerShdw blurRad="38100" dist="38100" dir="2700000" algn="tl">
                    <a:srgbClr val="000000">
                      <a:alpha val="43137"/>
                    </a:srgbClr>
                  </a:outerShdw>
                </a:effectLst>
              </a:rPr>
            </a:br>
            <a:r>
              <a:rPr lang="tr-TR" sz="3200" b="1" dirty="0" smtClean="0">
                <a:solidFill>
                  <a:srgbClr val="000099"/>
                </a:solidFill>
                <a:effectLst>
                  <a:outerShdw blurRad="38100" dist="38100" dir="2700000" algn="tl">
                    <a:srgbClr val="000000">
                      <a:alpha val="43137"/>
                    </a:srgbClr>
                  </a:outerShdw>
                </a:effectLst>
              </a:rPr>
              <a:t>Gereken Bilgi ve Beceriler (Çıktılar)</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600200"/>
            <a:ext cx="8219256" cy="4169060"/>
          </a:xfrm>
        </p:spPr>
        <p:txBody>
          <a:bodyPr/>
          <a:lstStyle/>
          <a:p>
            <a:pPr>
              <a:lnSpc>
                <a:spcPct val="90000"/>
              </a:lnSpc>
              <a:tabLst>
                <a:tab pos="1701800" algn="r"/>
              </a:tabLst>
            </a:pPr>
            <a:r>
              <a:rPr lang="tr-TR" sz="2000" dirty="0" smtClean="0">
                <a:solidFill>
                  <a:schemeClr val="accent4"/>
                </a:solidFill>
              </a:rPr>
              <a:t>Bir ihtiyaçtan yola çıkarak mühendislik </a:t>
            </a:r>
            <a:r>
              <a:rPr lang="tr-TR" sz="2000" dirty="0" smtClean="0">
                <a:solidFill>
                  <a:srgbClr val="920000"/>
                </a:solidFill>
              </a:rPr>
              <a:t>projesi geliştirme</a:t>
            </a:r>
            <a:r>
              <a:rPr lang="tr-TR" sz="2000" dirty="0" smtClean="0">
                <a:solidFill>
                  <a:schemeClr val="accent4"/>
                </a:solidFill>
              </a:rPr>
              <a:t>,</a:t>
            </a:r>
          </a:p>
          <a:p>
            <a:pPr>
              <a:lnSpc>
                <a:spcPct val="90000"/>
              </a:lnSpc>
              <a:tabLst>
                <a:tab pos="1701800" algn="r"/>
              </a:tabLst>
            </a:pPr>
            <a:r>
              <a:rPr lang="tr-TR" sz="2000" dirty="0" smtClean="0">
                <a:solidFill>
                  <a:srgbClr val="920000"/>
                </a:solidFill>
              </a:rPr>
              <a:t>Takım</a:t>
            </a:r>
            <a:r>
              <a:rPr lang="tr-TR" sz="2000" dirty="0" smtClean="0">
                <a:solidFill>
                  <a:schemeClr val="accent4"/>
                </a:solidFill>
              </a:rPr>
              <a:t> ortamında planlama yapma ve planına uygun çalışma,</a:t>
            </a:r>
          </a:p>
          <a:p>
            <a:pPr>
              <a:lnSpc>
                <a:spcPct val="90000"/>
              </a:lnSpc>
              <a:tabLst>
                <a:tab pos="1701800" algn="r"/>
              </a:tabLst>
            </a:pPr>
            <a:r>
              <a:rPr lang="tr-TR" sz="2000" dirty="0" smtClean="0">
                <a:solidFill>
                  <a:srgbClr val="920000"/>
                </a:solidFill>
              </a:rPr>
              <a:t>Bilgiye ulaşma</a:t>
            </a:r>
            <a:r>
              <a:rPr lang="tr-TR" sz="2000" dirty="0" smtClean="0">
                <a:solidFill>
                  <a:schemeClr val="accent4"/>
                </a:solidFill>
              </a:rPr>
              <a:t>, anlama ve değerlendirme,</a:t>
            </a:r>
          </a:p>
          <a:p>
            <a:pPr>
              <a:lnSpc>
                <a:spcPct val="90000"/>
              </a:lnSpc>
              <a:tabLst>
                <a:tab pos="1701800" algn="r"/>
              </a:tabLst>
            </a:pPr>
            <a:r>
              <a:rPr lang="tr-TR" sz="2000" dirty="0" smtClean="0">
                <a:solidFill>
                  <a:schemeClr val="accent4"/>
                </a:solidFill>
              </a:rPr>
              <a:t>Yaratıcı </a:t>
            </a:r>
            <a:r>
              <a:rPr lang="tr-TR" sz="2000" dirty="0" smtClean="0">
                <a:solidFill>
                  <a:srgbClr val="920000"/>
                </a:solidFill>
              </a:rPr>
              <a:t>düşünme</a:t>
            </a:r>
            <a:r>
              <a:rPr lang="tr-TR" sz="2000" dirty="0" smtClean="0">
                <a:solidFill>
                  <a:schemeClr val="accent4"/>
                </a:solidFill>
              </a:rPr>
              <a:t>, alternatif kavram üretme,  kabul ve seçim yapma, çözüme ulaşma,</a:t>
            </a:r>
          </a:p>
          <a:p>
            <a:pPr>
              <a:lnSpc>
                <a:spcPct val="90000"/>
              </a:lnSpc>
              <a:tabLst>
                <a:tab pos="1701800" algn="r"/>
              </a:tabLst>
            </a:pPr>
            <a:r>
              <a:rPr lang="tr-TR" sz="2000" dirty="0" smtClean="0">
                <a:solidFill>
                  <a:schemeClr val="accent4"/>
                </a:solidFill>
              </a:rPr>
              <a:t>Ekonomi; çevre sorunları; sürdürülebilirlik; imal edilebilirlik ; etik, sağlık, güvenlik, sosyal ve politik sorunlar gibi </a:t>
            </a:r>
            <a:r>
              <a:rPr lang="tr-TR" sz="2000" dirty="0" smtClean="0">
                <a:solidFill>
                  <a:srgbClr val="920000"/>
                </a:solidFill>
              </a:rPr>
              <a:t>kısıtlar altında çözüm bulma</a:t>
            </a:r>
            <a:r>
              <a:rPr lang="tr-TR" sz="2000" dirty="0" smtClean="0">
                <a:solidFill>
                  <a:schemeClr val="accent4"/>
                </a:solidFill>
              </a:rPr>
              <a:t>,</a:t>
            </a:r>
          </a:p>
          <a:p>
            <a:pPr>
              <a:lnSpc>
                <a:spcPct val="90000"/>
              </a:lnSpc>
              <a:tabLst>
                <a:tab pos="1701800" algn="r"/>
              </a:tabLst>
            </a:pPr>
            <a:r>
              <a:rPr lang="tr-TR" sz="2000" dirty="0" smtClean="0">
                <a:solidFill>
                  <a:schemeClr val="accent4"/>
                </a:solidFill>
              </a:rPr>
              <a:t>Tasarımın gerektirdiği mühendislik </a:t>
            </a:r>
            <a:r>
              <a:rPr lang="tr-TR" sz="2000" dirty="0" smtClean="0">
                <a:solidFill>
                  <a:srgbClr val="920000"/>
                </a:solidFill>
              </a:rPr>
              <a:t>hesaplamalarını yapma</a:t>
            </a:r>
            <a:r>
              <a:rPr lang="tr-TR" sz="2000" dirty="0" smtClean="0">
                <a:solidFill>
                  <a:schemeClr val="accent4"/>
                </a:solidFill>
              </a:rPr>
              <a:t>,</a:t>
            </a:r>
          </a:p>
          <a:p>
            <a:pPr>
              <a:lnSpc>
                <a:spcPct val="90000"/>
              </a:lnSpc>
              <a:tabLst>
                <a:tab pos="1701800" algn="r"/>
              </a:tabLst>
            </a:pPr>
            <a:r>
              <a:rPr lang="tr-TR" sz="2000" dirty="0" smtClean="0">
                <a:solidFill>
                  <a:schemeClr val="accent4"/>
                </a:solidFill>
              </a:rPr>
              <a:t>Tasarım sırasında </a:t>
            </a:r>
            <a:r>
              <a:rPr lang="tr-TR" sz="2000" dirty="0" smtClean="0">
                <a:solidFill>
                  <a:srgbClr val="920000"/>
                </a:solidFill>
              </a:rPr>
              <a:t>modern mühendislik yöntem ve araçlarını </a:t>
            </a:r>
            <a:r>
              <a:rPr lang="tr-TR" sz="2000" dirty="0" smtClean="0">
                <a:solidFill>
                  <a:schemeClr val="accent4"/>
                </a:solidFill>
              </a:rPr>
              <a:t>kullanma,</a:t>
            </a:r>
          </a:p>
          <a:p>
            <a:pPr>
              <a:lnSpc>
                <a:spcPct val="90000"/>
              </a:lnSpc>
              <a:tabLst>
                <a:tab pos="1701800" algn="r"/>
              </a:tabLst>
            </a:pPr>
            <a:r>
              <a:rPr lang="tr-TR" sz="2000" dirty="0" smtClean="0">
                <a:solidFill>
                  <a:srgbClr val="920000"/>
                </a:solidFill>
              </a:rPr>
              <a:t>Mesleki ve etik sorumluluk</a:t>
            </a:r>
            <a:r>
              <a:rPr lang="tr-TR" sz="2000" dirty="0" smtClean="0">
                <a:solidFill>
                  <a:schemeClr val="accent4"/>
                </a:solidFill>
              </a:rPr>
              <a:t>,</a:t>
            </a:r>
          </a:p>
          <a:p>
            <a:pPr>
              <a:lnSpc>
                <a:spcPct val="90000"/>
              </a:lnSpc>
              <a:tabLst>
                <a:tab pos="1701800" algn="r"/>
              </a:tabLst>
            </a:pPr>
            <a:r>
              <a:rPr lang="tr-TR" sz="2000" dirty="0" smtClean="0">
                <a:solidFill>
                  <a:schemeClr val="accent4"/>
                </a:solidFill>
              </a:rPr>
              <a:t>Yazılı ve sözlü </a:t>
            </a:r>
            <a:r>
              <a:rPr lang="tr-TR" sz="2000" dirty="0" smtClean="0">
                <a:solidFill>
                  <a:srgbClr val="920000"/>
                </a:solidFill>
              </a:rPr>
              <a:t>iletişim.</a:t>
            </a:r>
          </a:p>
        </p:txBody>
      </p:sp>
      <p:sp>
        <p:nvSpPr>
          <p:cNvPr id="5"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solidFill>
                  <a:srgbClr val="000099"/>
                </a:solidFill>
                <a:effectLst>
                  <a:outerShdw blurRad="38100" dist="38100" dir="2700000" algn="tl">
                    <a:srgbClr val="000000">
                      <a:alpha val="43137"/>
                    </a:srgbClr>
                  </a:outerShdw>
                </a:effectLst>
              </a:rPr>
              <a:t>Bunları Sağlayabilecek Projeler (ideal!)</a:t>
            </a:r>
            <a:endParaRPr lang="tr-TR" sz="3200" b="1" dirty="0">
              <a:solidFill>
                <a:srgbClr val="000099"/>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31540" y="1484784"/>
            <a:ext cx="8229600" cy="4525963"/>
          </a:xfrm>
        </p:spPr>
        <p:txBody>
          <a:bodyPr/>
          <a:lstStyle/>
          <a:p>
            <a:r>
              <a:rPr lang="tr-TR" sz="1800" dirty="0" smtClean="0"/>
              <a:t>Gerçek (veya gerçekçi) bir problemin çözümünü aramalı ve  takımı motive edebilmelidir.</a:t>
            </a:r>
            <a:endParaRPr lang="tr-TR" sz="1400" dirty="0" smtClean="0"/>
          </a:p>
        </p:txBody>
      </p:sp>
      <p:sp>
        <p:nvSpPr>
          <p:cNvPr id="6"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Slayt Numarası Yer Tutucusu"/>
          <p:cNvSpPr>
            <a:spLocks noGrp="1"/>
          </p:cNvSpPr>
          <p:nvPr>
            <p:ph type="sldNum" sz="quarter" idx="12"/>
          </p:nvPr>
        </p:nvSpPr>
        <p:spPr/>
        <p:txBody>
          <a:bodyPr/>
          <a:lstStyle/>
          <a:p>
            <a:fld id="{3E89D570-7E09-47EF-9D6B-BF8F15FD3537}" type="slidenum">
              <a:rPr lang="tr-TR" altLang="en-US"/>
              <a:pPr/>
              <a:t>4</a:t>
            </a:fld>
            <a:endParaRPr lang="tr-TR" altLang="en-US"/>
          </a:p>
        </p:txBody>
      </p:sp>
      <p:sp>
        <p:nvSpPr>
          <p:cNvPr id="10242" name="Text Box 2"/>
          <p:cNvSpPr txBox="1">
            <a:spLocks noChangeArrowheads="1"/>
          </p:cNvSpPr>
          <p:nvPr/>
        </p:nvSpPr>
        <p:spPr bwMode="auto">
          <a:xfrm>
            <a:off x="503548" y="1340768"/>
            <a:ext cx="8316416" cy="3170099"/>
          </a:xfrm>
          <a:prstGeom prst="rect">
            <a:avLst/>
          </a:prstGeom>
          <a:noFill/>
          <a:ln w="9525">
            <a:noFill/>
            <a:miter lim="800000"/>
            <a:headEnd/>
            <a:tailEnd/>
          </a:ln>
          <a:effectLst/>
        </p:spPr>
        <p:txBody>
          <a:bodyPr wrap="square">
            <a:spAutoFit/>
          </a:bodyPr>
          <a:lstStyle/>
          <a:p>
            <a:endParaRPr lang="tr-TR" sz="2000" dirty="0" smtClean="0"/>
          </a:p>
          <a:p>
            <a:r>
              <a:rPr lang="tr-TR" sz="2000" b="1" dirty="0" smtClean="0">
                <a:latin typeface="Arial" pitchFamily="34" charset="0"/>
                <a:ea typeface="Times New Roman" pitchFamily="18" charset="0"/>
                <a:cs typeface="Times New Roman" pitchFamily="18" charset="0"/>
              </a:rPr>
              <a:t>Mühendislik tasarımı, ortaya çıkan bir gereksinimi karşılayacak bir </a:t>
            </a:r>
            <a:r>
              <a:rPr lang="tr-TR" sz="2000" b="1" dirty="0" smtClean="0">
                <a:solidFill>
                  <a:srgbClr val="920000"/>
                </a:solidFill>
                <a:latin typeface="Arial" pitchFamily="34" charset="0"/>
                <a:ea typeface="Times New Roman" pitchFamily="18" charset="0"/>
                <a:cs typeface="Times New Roman" pitchFamily="18" charset="0"/>
              </a:rPr>
              <a:t>sistemin</a:t>
            </a:r>
            <a:r>
              <a:rPr lang="tr-TR" sz="2000" b="1" dirty="0" smtClean="0">
                <a:latin typeface="Arial" pitchFamily="34" charset="0"/>
                <a:ea typeface="Times New Roman" pitchFamily="18" charset="0"/>
                <a:cs typeface="Times New Roman" pitchFamily="18" charset="0"/>
              </a:rPr>
              <a:t>, </a:t>
            </a:r>
            <a:r>
              <a:rPr lang="tr-TR" sz="2000" b="1" dirty="0" smtClean="0">
                <a:solidFill>
                  <a:srgbClr val="920000"/>
                </a:solidFill>
                <a:latin typeface="Arial" pitchFamily="34" charset="0"/>
                <a:ea typeface="Times New Roman" pitchFamily="18" charset="0"/>
                <a:cs typeface="Times New Roman" pitchFamily="18" charset="0"/>
              </a:rPr>
              <a:t>bileşenin</a:t>
            </a:r>
            <a:r>
              <a:rPr lang="tr-TR" sz="2000" b="1" dirty="0" smtClean="0">
                <a:latin typeface="Arial" pitchFamily="34" charset="0"/>
                <a:ea typeface="Times New Roman" pitchFamily="18" charset="0"/>
                <a:cs typeface="Times New Roman" pitchFamily="18" charset="0"/>
              </a:rPr>
              <a:t> veya </a:t>
            </a:r>
            <a:r>
              <a:rPr lang="tr-TR" sz="2000" b="1" dirty="0" smtClean="0">
                <a:solidFill>
                  <a:srgbClr val="920000"/>
                </a:solidFill>
                <a:latin typeface="Arial" pitchFamily="34" charset="0"/>
                <a:ea typeface="Times New Roman" pitchFamily="18" charset="0"/>
                <a:cs typeface="Times New Roman" pitchFamily="18" charset="0"/>
              </a:rPr>
              <a:t>sürecin</a:t>
            </a:r>
            <a:r>
              <a:rPr lang="tr-TR" sz="2000" b="1" dirty="0" smtClean="0">
                <a:latin typeface="Arial" pitchFamily="34" charset="0"/>
                <a:ea typeface="Times New Roman" pitchFamily="18" charset="0"/>
                <a:cs typeface="Times New Roman" pitchFamily="18" charset="0"/>
              </a:rPr>
              <a:t> oluşturulma veya geliştirilme sürecidir. </a:t>
            </a:r>
          </a:p>
          <a:p>
            <a:endParaRPr lang="tr-TR" sz="2000" b="1" dirty="0" smtClean="0">
              <a:latin typeface="Arial" pitchFamily="34" charset="0"/>
              <a:cs typeface="Times New Roman" pitchFamily="18" charset="0"/>
            </a:endParaRPr>
          </a:p>
          <a:p>
            <a:pPr>
              <a:buFont typeface="Arial" pitchFamily="34" charset="0"/>
              <a:buChar char="•"/>
            </a:pPr>
            <a:r>
              <a:rPr lang="tr-TR" sz="2000" dirty="0" smtClean="0">
                <a:latin typeface="Arial" pitchFamily="34" charset="0"/>
                <a:cs typeface="Times New Roman" pitchFamily="18" charset="0"/>
              </a:rPr>
              <a:t> T</a:t>
            </a:r>
            <a:r>
              <a:rPr lang="tr-TR" sz="2000" dirty="0" smtClean="0">
                <a:latin typeface="Arial" pitchFamily="34" charset="0"/>
                <a:ea typeface="Times New Roman" pitchFamily="18" charset="0"/>
                <a:cs typeface="Times New Roman" pitchFamily="18" charset="0"/>
              </a:rPr>
              <a:t>emel bilimler, matematik ve mühendislik bilimleri yardımıyla,  var olan kaynakların amaca ulaşmak için optimal kullanılmasına çalışıldığı, </a:t>
            </a:r>
            <a:r>
              <a:rPr lang="tr-TR" sz="2000" dirty="0" smtClean="0">
                <a:solidFill>
                  <a:srgbClr val="920000"/>
                </a:solidFill>
                <a:latin typeface="Arial" pitchFamily="34" charset="0"/>
                <a:ea typeface="Times New Roman" pitchFamily="18" charset="0"/>
                <a:cs typeface="Times New Roman" pitchFamily="18" charset="0"/>
              </a:rPr>
              <a:t>m</a:t>
            </a:r>
            <a:r>
              <a:rPr lang="tr-TR" sz="2000" dirty="0" smtClean="0">
                <a:solidFill>
                  <a:srgbClr val="920000"/>
                </a:solidFill>
              </a:rPr>
              <a:t>ühendislerin en yaratıcı işlevidir</a:t>
            </a:r>
            <a:r>
              <a:rPr lang="tr-TR" sz="2000" dirty="0" smtClean="0"/>
              <a:t>.</a:t>
            </a:r>
            <a:endParaRPr lang="tr-TR" sz="2000" dirty="0" smtClean="0">
              <a:latin typeface="Arial" pitchFamily="34" charset="0"/>
              <a:ea typeface="Times New Roman" pitchFamily="18" charset="0"/>
              <a:cs typeface="Times New Roman" pitchFamily="18" charset="0"/>
            </a:endParaRPr>
          </a:p>
          <a:p>
            <a:endParaRPr lang="tr-TR" sz="2000" dirty="0" smtClean="0"/>
          </a:p>
          <a:p>
            <a:pPr>
              <a:buFontTx/>
              <a:buChar char="•"/>
            </a:pPr>
            <a:endParaRPr lang="tr-TR" sz="2000" dirty="0" smtClean="0"/>
          </a:p>
        </p:txBody>
      </p:sp>
      <p:sp>
        <p:nvSpPr>
          <p:cNvPr id="8" name="7 Dikdörtgen"/>
          <p:cNvSpPr/>
          <p:nvPr/>
        </p:nvSpPr>
        <p:spPr>
          <a:xfrm>
            <a:off x="287524" y="548680"/>
            <a:ext cx="8316924" cy="584775"/>
          </a:xfrm>
          <a:prstGeom prst="rect">
            <a:avLst/>
          </a:prstGeom>
        </p:spPr>
        <p:txBody>
          <a:bodyPr wrap="square">
            <a:spAutoFit/>
          </a:bodyPr>
          <a:lstStyle/>
          <a:p>
            <a:pPr algn="ctr"/>
            <a:r>
              <a:rPr lang="tr-TR" sz="3200" b="1" dirty="0" smtClean="0">
                <a:solidFill>
                  <a:srgbClr val="000099"/>
                </a:solidFill>
                <a:effectLst>
                  <a:outerShdw blurRad="38100" dist="38100" dir="2700000" algn="tl">
                    <a:srgbClr val="C0C0C0"/>
                  </a:outerShdw>
                </a:effectLst>
              </a:rPr>
              <a:t>Mühendislik Tasarımı </a:t>
            </a:r>
          </a:p>
        </p:txBody>
      </p:sp>
      <p:sp>
        <p:nvSpPr>
          <p:cNvPr id="7"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solidFill>
                  <a:srgbClr val="000099"/>
                </a:solidFill>
                <a:effectLst>
                  <a:outerShdw blurRad="38100" dist="38100" dir="2700000" algn="tl">
                    <a:srgbClr val="000000">
                      <a:alpha val="43137"/>
                    </a:srgbClr>
                  </a:outerShdw>
                </a:effectLst>
              </a:rPr>
              <a:t>Bunları Sağlayabilecek Projeler (ideal!)</a:t>
            </a:r>
            <a:endParaRPr lang="tr-TR" sz="3200" b="1" dirty="0">
              <a:solidFill>
                <a:srgbClr val="000099"/>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31540" y="1484784"/>
            <a:ext cx="8229600" cy="4525963"/>
          </a:xfrm>
        </p:spPr>
        <p:txBody>
          <a:bodyPr/>
          <a:lstStyle/>
          <a:p>
            <a:r>
              <a:rPr lang="tr-TR" sz="1800" dirty="0" smtClean="0"/>
              <a:t>Gerçek (veya gerçekçi) bir problemin çözümünü aramalı ve  takımı motive edebilmelidir.</a:t>
            </a:r>
          </a:p>
          <a:p>
            <a:r>
              <a:rPr lang="tr-TR" sz="1800" dirty="0" smtClean="0"/>
              <a:t>Proje </a:t>
            </a:r>
            <a:r>
              <a:rPr lang="tr-TR" sz="1800" dirty="0" smtClean="0">
                <a:solidFill>
                  <a:srgbClr val="C00000"/>
                </a:solidFill>
              </a:rPr>
              <a:t>yaratıcılığı</a:t>
            </a:r>
            <a:r>
              <a:rPr lang="tr-TR" sz="1800" dirty="0" smtClean="0"/>
              <a:t> sergileyebilecek imkanlar içermelidir. Alt problemler içermeli, mümkünse optimum çözüm çok açık olmamalıdır.</a:t>
            </a:r>
            <a:endParaRPr lang="tr-TR" sz="1400" dirty="0" smtClean="0"/>
          </a:p>
        </p:txBody>
      </p:sp>
      <p:sp>
        <p:nvSpPr>
          <p:cNvPr id="6"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solidFill>
                  <a:srgbClr val="000099"/>
                </a:solidFill>
                <a:effectLst>
                  <a:outerShdw blurRad="38100" dist="38100" dir="2700000" algn="tl">
                    <a:srgbClr val="000000">
                      <a:alpha val="43137"/>
                    </a:srgbClr>
                  </a:outerShdw>
                </a:effectLst>
              </a:rPr>
              <a:t>Bunları Sağlayabilecek Projeler (ideal!)</a:t>
            </a:r>
            <a:endParaRPr lang="tr-TR" sz="3200" b="1" dirty="0">
              <a:solidFill>
                <a:srgbClr val="000099"/>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31540" y="1484784"/>
            <a:ext cx="8229600" cy="4525963"/>
          </a:xfrm>
        </p:spPr>
        <p:txBody>
          <a:bodyPr/>
          <a:lstStyle/>
          <a:p>
            <a:r>
              <a:rPr lang="tr-TR" sz="1800" dirty="0" smtClean="0"/>
              <a:t>Gerçek (veya gerçekçi) bir problemin çözümünü aramalı ve  takımı motive edebilmelidir.</a:t>
            </a:r>
          </a:p>
          <a:p>
            <a:r>
              <a:rPr lang="tr-TR" sz="1800" dirty="0" smtClean="0"/>
              <a:t>Proje </a:t>
            </a:r>
            <a:r>
              <a:rPr lang="tr-TR" sz="1800" dirty="0" smtClean="0">
                <a:solidFill>
                  <a:srgbClr val="C00000"/>
                </a:solidFill>
              </a:rPr>
              <a:t>yaratıcılığı</a:t>
            </a:r>
            <a:r>
              <a:rPr lang="tr-TR" sz="1800" dirty="0" smtClean="0"/>
              <a:t> sergileyebilecek imkanlar içermelidir. Alt problemler içermeli, mümkünse optimum çözüm çok açık olmamalıdır.</a:t>
            </a:r>
          </a:p>
          <a:p>
            <a:r>
              <a:rPr lang="tr-TR" sz="1800" dirty="0" smtClean="0"/>
              <a:t>Açık ve ölçülebilir </a:t>
            </a:r>
            <a:r>
              <a:rPr lang="tr-TR" sz="1800" dirty="0" smtClean="0">
                <a:solidFill>
                  <a:srgbClr val="C00000"/>
                </a:solidFill>
              </a:rPr>
              <a:t>başarı kriterleri </a:t>
            </a:r>
            <a:r>
              <a:rPr lang="tr-TR" sz="1800" dirty="0" smtClean="0"/>
              <a:t>olmalıdır. Projede </a:t>
            </a:r>
            <a:r>
              <a:rPr lang="tr-TR" sz="1800" dirty="0" smtClean="0">
                <a:solidFill>
                  <a:srgbClr val="C00000"/>
                </a:solidFill>
              </a:rPr>
              <a:t>zaman sınırlı </a:t>
            </a:r>
            <a:r>
              <a:rPr lang="tr-TR" sz="1800" dirty="0" smtClean="0"/>
              <a:t>çalışılmalıdır</a:t>
            </a:r>
            <a:endParaRPr lang="tr-TR" sz="1400" dirty="0" smtClean="0"/>
          </a:p>
        </p:txBody>
      </p:sp>
      <p:sp>
        <p:nvSpPr>
          <p:cNvPr id="6"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solidFill>
                  <a:srgbClr val="000099"/>
                </a:solidFill>
                <a:effectLst>
                  <a:outerShdw blurRad="38100" dist="38100" dir="2700000" algn="tl">
                    <a:srgbClr val="000000">
                      <a:alpha val="43137"/>
                    </a:srgbClr>
                  </a:outerShdw>
                </a:effectLst>
              </a:rPr>
              <a:t>Bunları Sağlayabilecek Projeler (ideal!)</a:t>
            </a:r>
            <a:endParaRPr lang="tr-TR" sz="3200" b="1" dirty="0">
              <a:solidFill>
                <a:srgbClr val="000099"/>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31540" y="1484784"/>
            <a:ext cx="8229600" cy="4525963"/>
          </a:xfrm>
        </p:spPr>
        <p:txBody>
          <a:bodyPr/>
          <a:lstStyle/>
          <a:p>
            <a:r>
              <a:rPr lang="tr-TR" sz="1800" dirty="0" smtClean="0"/>
              <a:t>Gerçek (veya gerçekçi) bir problemin çözümünü aramalı ve  takımı motive edebilmelidir.</a:t>
            </a:r>
          </a:p>
          <a:p>
            <a:r>
              <a:rPr lang="tr-TR" sz="1800" dirty="0" smtClean="0"/>
              <a:t>Proje </a:t>
            </a:r>
            <a:r>
              <a:rPr lang="tr-TR" sz="1800" dirty="0" smtClean="0">
                <a:solidFill>
                  <a:srgbClr val="C00000"/>
                </a:solidFill>
              </a:rPr>
              <a:t>yaratıcılığı</a:t>
            </a:r>
            <a:r>
              <a:rPr lang="tr-TR" sz="1800" dirty="0" smtClean="0"/>
              <a:t> sergileyebilecek imkanlar içermelidir. Alt problemler içermeli, mümkünse optimum çözüm çok açık olmamalıdır.</a:t>
            </a:r>
          </a:p>
          <a:p>
            <a:r>
              <a:rPr lang="tr-TR" sz="1800" dirty="0" smtClean="0"/>
              <a:t>Açık ve ölçülebilir </a:t>
            </a:r>
            <a:r>
              <a:rPr lang="tr-TR" sz="1800" dirty="0" smtClean="0">
                <a:solidFill>
                  <a:srgbClr val="C00000"/>
                </a:solidFill>
              </a:rPr>
              <a:t>başarı kriterleri </a:t>
            </a:r>
            <a:r>
              <a:rPr lang="tr-TR" sz="1800" dirty="0" smtClean="0"/>
              <a:t>olmalıdır. Projede </a:t>
            </a:r>
            <a:r>
              <a:rPr lang="tr-TR" sz="1800" dirty="0" smtClean="0">
                <a:solidFill>
                  <a:srgbClr val="C00000"/>
                </a:solidFill>
              </a:rPr>
              <a:t>zaman sınırlı </a:t>
            </a:r>
            <a:r>
              <a:rPr lang="tr-TR" sz="1800" dirty="0" smtClean="0"/>
              <a:t>çalışılmalıdır</a:t>
            </a:r>
          </a:p>
          <a:p>
            <a:r>
              <a:rPr lang="tr-TR" sz="1800" dirty="0" smtClean="0"/>
              <a:t>Öğrencinin </a:t>
            </a:r>
            <a:r>
              <a:rPr lang="tr-TR" sz="1800" dirty="0" smtClean="0">
                <a:solidFill>
                  <a:srgbClr val="C00000"/>
                </a:solidFill>
              </a:rPr>
              <a:t>önceki yıllarda öğrendiklerinin </a:t>
            </a:r>
            <a:r>
              <a:rPr lang="tr-TR" sz="1800" dirty="0" smtClean="0"/>
              <a:t>önemli bir kısmını kullanmasına olanak sağlamalıdır.. Modern ve gelişen teknolojilerle ilgili olmalıdır. Yeterli sayıda mühendislik analizi içermelidir.</a:t>
            </a:r>
            <a:endParaRPr lang="tr-TR" sz="1400" dirty="0" smtClean="0"/>
          </a:p>
        </p:txBody>
      </p:sp>
      <p:sp>
        <p:nvSpPr>
          <p:cNvPr id="6"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solidFill>
                  <a:srgbClr val="000099"/>
                </a:solidFill>
                <a:effectLst>
                  <a:outerShdw blurRad="38100" dist="38100" dir="2700000" algn="tl">
                    <a:srgbClr val="000000">
                      <a:alpha val="43137"/>
                    </a:srgbClr>
                  </a:outerShdw>
                </a:effectLst>
              </a:rPr>
              <a:t>Bunları Sağlayabilecek Projeler (ideal!)</a:t>
            </a:r>
            <a:endParaRPr lang="tr-TR" sz="3200" b="1" dirty="0">
              <a:solidFill>
                <a:srgbClr val="000099"/>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31540" y="1484784"/>
            <a:ext cx="8229600" cy="4525963"/>
          </a:xfrm>
        </p:spPr>
        <p:txBody>
          <a:bodyPr/>
          <a:lstStyle/>
          <a:p>
            <a:r>
              <a:rPr lang="tr-TR" sz="1800" dirty="0" smtClean="0"/>
              <a:t>Gerçek (veya gerçekçi) bir problemin çözümünü aramalı ve  takımı motive edebilmelidir.</a:t>
            </a:r>
          </a:p>
          <a:p>
            <a:r>
              <a:rPr lang="tr-TR" sz="1800" dirty="0" smtClean="0"/>
              <a:t>Proje </a:t>
            </a:r>
            <a:r>
              <a:rPr lang="tr-TR" sz="1800" dirty="0" smtClean="0">
                <a:solidFill>
                  <a:srgbClr val="C00000"/>
                </a:solidFill>
              </a:rPr>
              <a:t>yaratıcılığı</a:t>
            </a:r>
            <a:r>
              <a:rPr lang="tr-TR" sz="1800" dirty="0" smtClean="0"/>
              <a:t> sergileyebilecek imkanlar içermelidir. Alt problemler içermeli, mümkünse optimum çözüm çok açık olmamalıdır.</a:t>
            </a:r>
          </a:p>
          <a:p>
            <a:r>
              <a:rPr lang="tr-TR" sz="1800" dirty="0" smtClean="0"/>
              <a:t>Açık ve ölçülebilir </a:t>
            </a:r>
            <a:r>
              <a:rPr lang="tr-TR" sz="1800" dirty="0" smtClean="0">
                <a:solidFill>
                  <a:srgbClr val="C00000"/>
                </a:solidFill>
              </a:rPr>
              <a:t>başarı kriterleri </a:t>
            </a:r>
            <a:r>
              <a:rPr lang="tr-TR" sz="1800" dirty="0" smtClean="0"/>
              <a:t>olmalıdır. Projede </a:t>
            </a:r>
            <a:r>
              <a:rPr lang="tr-TR" sz="1800" dirty="0" smtClean="0">
                <a:solidFill>
                  <a:srgbClr val="C00000"/>
                </a:solidFill>
              </a:rPr>
              <a:t>zaman sınırlı </a:t>
            </a:r>
            <a:r>
              <a:rPr lang="tr-TR" sz="1800" dirty="0" smtClean="0"/>
              <a:t>çalışılmalıdır</a:t>
            </a:r>
          </a:p>
          <a:p>
            <a:r>
              <a:rPr lang="tr-TR" sz="1800" dirty="0" smtClean="0"/>
              <a:t>Öğrencinin </a:t>
            </a:r>
            <a:r>
              <a:rPr lang="tr-TR" sz="1800" dirty="0" smtClean="0">
                <a:solidFill>
                  <a:srgbClr val="C00000"/>
                </a:solidFill>
              </a:rPr>
              <a:t>önceki yıllarda öğrendiklerinin </a:t>
            </a:r>
            <a:r>
              <a:rPr lang="tr-TR" sz="1800" dirty="0" smtClean="0"/>
              <a:t>önemli bir kısmını kullanmasına olanak sağlamalıdır.. Modern ve gelişen teknolojilerle ilgili olmalıdır. Yeterli sayıda mühendislik analizi içermelidir.</a:t>
            </a:r>
          </a:p>
          <a:p>
            <a:r>
              <a:rPr lang="tr-TR" sz="1800" dirty="0" smtClean="0"/>
              <a:t>Proje </a:t>
            </a:r>
            <a:r>
              <a:rPr lang="tr-TR" sz="1800" dirty="0" smtClean="0">
                <a:solidFill>
                  <a:srgbClr val="C00000"/>
                </a:solidFill>
              </a:rPr>
              <a:t>takım</a:t>
            </a:r>
            <a:r>
              <a:rPr lang="tr-TR" sz="1800" dirty="0" smtClean="0"/>
              <a:t> çalışmasına (</a:t>
            </a:r>
            <a:r>
              <a:rPr lang="tr-TR" sz="1800" dirty="0" err="1" smtClean="0"/>
              <a:t>disiplinlerarası</a:t>
            </a:r>
            <a:r>
              <a:rPr lang="tr-TR" sz="1800" dirty="0" smtClean="0"/>
              <a:t>) uygun olmalıdır. Her bir takım elemanının dersin kredisine uygun bir oranda </a:t>
            </a:r>
            <a:r>
              <a:rPr lang="tr-TR" sz="1800" dirty="0" smtClean="0">
                <a:solidFill>
                  <a:srgbClr val="C00000"/>
                </a:solidFill>
              </a:rPr>
              <a:t>yüklenmesini</a:t>
            </a:r>
            <a:r>
              <a:rPr lang="tr-TR" sz="1800" dirty="0" smtClean="0"/>
              <a:t> sağlamalıdır.</a:t>
            </a:r>
            <a:endParaRPr lang="tr-TR" sz="1400" dirty="0" smtClean="0"/>
          </a:p>
        </p:txBody>
      </p:sp>
      <p:sp>
        <p:nvSpPr>
          <p:cNvPr id="6"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solidFill>
                  <a:srgbClr val="000099"/>
                </a:solidFill>
                <a:effectLst>
                  <a:outerShdw blurRad="38100" dist="38100" dir="2700000" algn="tl">
                    <a:srgbClr val="000000">
                      <a:alpha val="43137"/>
                    </a:srgbClr>
                  </a:outerShdw>
                </a:effectLst>
              </a:rPr>
              <a:t>Bunları Sağlayabilecek Projeler (ideal!)</a:t>
            </a:r>
            <a:endParaRPr lang="tr-TR" sz="3200" b="1" dirty="0">
              <a:solidFill>
                <a:srgbClr val="000099"/>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31540" y="1484784"/>
            <a:ext cx="8229600" cy="4525963"/>
          </a:xfrm>
        </p:spPr>
        <p:txBody>
          <a:bodyPr/>
          <a:lstStyle/>
          <a:p>
            <a:r>
              <a:rPr lang="tr-TR" sz="1800" dirty="0" smtClean="0"/>
              <a:t>Gerçek (veya gerçekçi) bir problemin çözümünü aramalı ve  takımı motive edebilmelidir.</a:t>
            </a:r>
          </a:p>
          <a:p>
            <a:r>
              <a:rPr lang="tr-TR" sz="1800" dirty="0" smtClean="0"/>
              <a:t>Proje </a:t>
            </a:r>
            <a:r>
              <a:rPr lang="tr-TR" sz="1800" dirty="0" smtClean="0">
                <a:solidFill>
                  <a:srgbClr val="C00000"/>
                </a:solidFill>
              </a:rPr>
              <a:t>yaratıcılığı</a:t>
            </a:r>
            <a:r>
              <a:rPr lang="tr-TR" sz="1800" dirty="0" smtClean="0"/>
              <a:t> sergileyebilecek imkanlar içermelidir. Alt problemler içermeli, mümkünse optimum çözüm çok açık olmamalıdır.</a:t>
            </a:r>
          </a:p>
          <a:p>
            <a:r>
              <a:rPr lang="tr-TR" sz="1800" dirty="0" smtClean="0"/>
              <a:t>Açık ve ölçülebilir </a:t>
            </a:r>
            <a:r>
              <a:rPr lang="tr-TR" sz="1800" dirty="0" smtClean="0">
                <a:solidFill>
                  <a:srgbClr val="C00000"/>
                </a:solidFill>
              </a:rPr>
              <a:t>başarı kriterleri </a:t>
            </a:r>
            <a:r>
              <a:rPr lang="tr-TR" sz="1800" dirty="0" smtClean="0"/>
              <a:t>olmalıdır. Projede </a:t>
            </a:r>
            <a:r>
              <a:rPr lang="tr-TR" sz="1800" dirty="0" smtClean="0">
                <a:solidFill>
                  <a:srgbClr val="C00000"/>
                </a:solidFill>
              </a:rPr>
              <a:t>zaman sınırlı </a:t>
            </a:r>
            <a:r>
              <a:rPr lang="tr-TR" sz="1800" dirty="0" smtClean="0"/>
              <a:t>çalışılmalıdır</a:t>
            </a:r>
          </a:p>
          <a:p>
            <a:r>
              <a:rPr lang="tr-TR" sz="1800" dirty="0" smtClean="0"/>
              <a:t>Öğrencinin </a:t>
            </a:r>
            <a:r>
              <a:rPr lang="tr-TR" sz="1800" dirty="0" smtClean="0">
                <a:solidFill>
                  <a:srgbClr val="C00000"/>
                </a:solidFill>
              </a:rPr>
              <a:t>önceki yıllarda öğrendiklerinin </a:t>
            </a:r>
            <a:r>
              <a:rPr lang="tr-TR" sz="1800" dirty="0" smtClean="0"/>
              <a:t>önemli bir kısmını kullanmasına olanak sağlamalıdır.. Modern ve gelişen teknolojilerle ilgili olmalıdır. Yeterli sayıda mühendislik analizi içermelidir.</a:t>
            </a:r>
          </a:p>
          <a:p>
            <a:r>
              <a:rPr lang="tr-TR" sz="1800" dirty="0" smtClean="0"/>
              <a:t>Proje </a:t>
            </a:r>
            <a:r>
              <a:rPr lang="tr-TR" sz="1800" dirty="0" smtClean="0">
                <a:solidFill>
                  <a:srgbClr val="C00000"/>
                </a:solidFill>
              </a:rPr>
              <a:t>takım</a:t>
            </a:r>
            <a:r>
              <a:rPr lang="tr-TR" sz="1800" dirty="0" smtClean="0"/>
              <a:t> çalışmasına (</a:t>
            </a:r>
            <a:r>
              <a:rPr lang="tr-TR" sz="1800" dirty="0" err="1" smtClean="0"/>
              <a:t>disiplinlerarası</a:t>
            </a:r>
            <a:r>
              <a:rPr lang="tr-TR" sz="1800" dirty="0" smtClean="0"/>
              <a:t>) uygun olmalıdır. Her bir takım elemanının dersin kredisine uygun bir oranda </a:t>
            </a:r>
            <a:r>
              <a:rPr lang="tr-TR" sz="1800" dirty="0" smtClean="0">
                <a:solidFill>
                  <a:srgbClr val="C00000"/>
                </a:solidFill>
              </a:rPr>
              <a:t>yüklenmesini</a:t>
            </a:r>
            <a:r>
              <a:rPr lang="tr-TR" sz="1800" dirty="0" smtClean="0"/>
              <a:t> sağlamalıdır.</a:t>
            </a:r>
          </a:p>
          <a:p>
            <a:r>
              <a:rPr lang="tr-TR" sz="1800" dirty="0" smtClean="0"/>
              <a:t>Gerçekçi </a:t>
            </a:r>
            <a:r>
              <a:rPr lang="tr-TR" sz="1800" dirty="0" smtClean="0">
                <a:solidFill>
                  <a:srgbClr val="C00000"/>
                </a:solidFill>
              </a:rPr>
              <a:t>kısıtlar</a:t>
            </a:r>
            <a:r>
              <a:rPr lang="tr-TR" sz="1800" dirty="0" smtClean="0"/>
              <a:t> içermelidir. (ekonomiklik, çevre, sürdürülebilirlik, imal edilebilirlik, etik, sağlık, sosyal ve politik etkiler gibi)</a:t>
            </a:r>
          </a:p>
        </p:txBody>
      </p:sp>
      <p:sp>
        <p:nvSpPr>
          <p:cNvPr id="6"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solidFill>
                  <a:srgbClr val="000099"/>
                </a:solidFill>
                <a:effectLst>
                  <a:outerShdw blurRad="38100" dist="38100" dir="2700000" algn="tl">
                    <a:srgbClr val="000000">
                      <a:alpha val="43137"/>
                    </a:srgbClr>
                  </a:outerShdw>
                </a:effectLst>
              </a:rPr>
              <a:t>Bunları Sağlayabilecek Projeler (ideal!)</a:t>
            </a:r>
            <a:endParaRPr lang="tr-TR" sz="3200" b="1" dirty="0">
              <a:solidFill>
                <a:srgbClr val="000099"/>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31540" y="1484784"/>
            <a:ext cx="8229600" cy="4525963"/>
          </a:xfrm>
        </p:spPr>
        <p:txBody>
          <a:bodyPr/>
          <a:lstStyle/>
          <a:p>
            <a:r>
              <a:rPr lang="tr-TR" sz="1800" dirty="0" smtClean="0"/>
              <a:t>Gerçek (veya gerçekçi) bir problemin çözümünü aramalı ve  takımı motive edebilmelidir.</a:t>
            </a:r>
          </a:p>
          <a:p>
            <a:r>
              <a:rPr lang="tr-TR" sz="1800" dirty="0" smtClean="0"/>
              <a:t>Proje </a:t>
            </a:r>
            <a:r>
              <a:rPr lang="tr-TR" sz="1800" dirty="0" smtClean="0">
                <a:solidFill>
                  <a:srgbClr val="C00000"/>
                </a:solidFill>
              </a:rPr>
              <a:t>yaratıcılığı</a:t>
            </a:r>
            <a:r>
              <a:rPr lang="tr-TR" sz="1800" dirty="0" smtClean="0"/>
              <a:t> sergileyebilecek imkanlar içermelidir. Alt problemler içermeli, mümkünse optimum çözüm çok açık olmamalıdır.</a:t>
            </a:r>
          </a:p>
          <a:p>
            <a:r>
              <a:rPr lang="tr-TR" sz="1800" dirty="0" smtClean="0"/>
              <a:t>Açık ve ölçülebilir </a:t>
            </a:r>
            <a:r>
              <a:rPr lang="tr-TR" sz="1800" dirty="0" smtClean="0">
                <a:solidFill>
                  <a:srgbClr val="C00000"/>
                </a:solidFill>
              </a:rPr>
              <a:t>başarı kriterleri </a:t>
            </a:r>
            <a:r>
              <a:rPr lang="tr-TR" sz="1800" dirty="0" smtClean="0"/>
              <a:t>olmalıdır. Projede </a:t>
            </a:r>
            <a:r>
              <a:rPr lang="tr-TR" sz="1800" dirty="0" smtClean="0">
                <a:solidFill>
                  <a:srgbClr val="C00000"/>
                </a:solidFill>
              </a:rPr>
              <a:t>zaman sınırlı </a:t>
            </a:r>
            <a:r>
              <a:rPr lang="tr-TR" sz="1800" dirty="0" smtClean="0"/>
              <a:t>çalışılmalıdır</a:t>
            </a:r>
          </a:p>
          <a:p>
            <a:r>
              <a:rPr lang="tr-TR" sz="1800" dirty="0" smtClean="0"/>
              <a:t>Öğrencinin </a:t>
            </a:r>
            <a:r>
              <a:rPr lang="tr-TR" sz="1800" dirty="0" smtClean="0">
                <a:solidFill>
                  <a:srgbClr val="C00000"/>
                </a:solidFill>
              </a:rPr>
              <a:t>önceki yıllarda öğrendiklerinin </a:t>
            </a:r>
            <a:r>
              <a:rPr lang="tr-TR" sz="1800" dirty="0" smtClean="0"/>
              <a:t>önemli bir kısmını kullanmasına olanak sağlamalıdır.. Modern ve gelişen teknolojilerle ilgili olmalıdır. Yeterli sayıda mühendislik analizi içermelidir.</a:t>
            </a:r>
          </a:p>
          <a:p>
            <a:r>
              <a:rPr lang="tr-TR" sz="1800" dirty="0" smtClean="0"/>
              <a:t>Proje </a:t>
            </a:r>
            <a:r>
              <a:rPr lang="tr-TR" sz="1800" dirty="0" smtClean="0">
                <a:solidFill>
                  <a:srgbClr val="C00000"/>
                </a:solidFill>
              </a:rPr>
              <a:t>takım</a:t>
            </a:r>
            <a:r>
              <a:rPr lang="tr-TR" sz="1800" dirty="0" smtClean="0"/>
              <a:t> çalışmasına (</a:t>
            </a:r>
            <a:r>
              <a:rPr lang="tr-TR" sz="1800" dirty="0" err="1" smtClean="0"/>
              <a:t>disiplinlerarası</a:t>
            </a:r>
            <a:r>
              <a:rPr lang="tr-TR" sz="1800" dirty="0" smtClean="0"/>
              <a:t>) uygun olmalıdır. Her bir takım elemanının dersin kredisine uygun bir oranda </a:t>
            </a:r>
            <a:r>
              <a:rPr lang="tr-TR" sz="1800" dirty="0" smtClean="0">
                <a:solidFill>
                  <a:srgbClr val="C00000"/>
                </a:solidFill>
              </a:rPr>
              <a:t>yüklenmesini</a:t>
            </a:r>
            <a:r>
              <a:rPr lang="tr-TR" sz="1800" dirty="0" smtClean="0"/>
              <a:t> sağlamalıdır.</a:t>
            </a:r>
          </a:p>
          <a:p>
            <a:r>
              <a:rPr lang="tr-TR" sz="1800" dirty="0" smtClean="0"/>
              <a:t>Gerçekçi </a:t>
            </a:r>
            <a:r>
              <a:rPr lang="tr-TR" sz="1800" dirty="0" smtClean="0">
                <a:solidFill>
                  <a:srgbClr val="C00000"/>
                </a:solidFill>
              </a:rPr>
              <a:t>kısıtlar</a:t>
            </a:r>
            <a:r>
              <a:rPr lang="tr-TR" sz="1800" dirty="0" smtClean="0"/>
              <a:t> içermelidir. (ekonomiklik, çevre, sürdürülebilirlik, imal edilebilirlik, etik, sağlık, sosyal ve politik etkiler gibi)</a:t>
            </a:r>
          </a:p>
          <a:p>
            <a:r>
              <a:rPr lang="tr-TR" sz="1800" dirty="0" smtClean="0"/>
              <a:t>Mümkünse prototip oluşturma ve deneme imkanı olmalıdır.</a:t>
            </a:r>
            <a:endParaRPr lang="en-US" sz="1800" dirty="0" smtClean="0"/>
          </a:p>
          <a:p>
            <a:endParaRPr lang="tr-TR" sz="1400" dirty="0" smtClean="0"/>
          </a:p>
        </p:txBody>
      </p:sp>
      <p:sp>
        <p:nvSpPr>
          <p:cNvPr id="6"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r-TR" sz="3200" b="1" dirty="0" smtClean="0">
                <a:solidFill>
                  <a:srgbClr val="000099"/>
                </a:solidFill>
                <a:effectLst>
                  <a:outerShdw blurRad="38100" dist="38100" dir="2700000" algn="tl">
                    <a:srgbClr val="000000">
                      <a:alpha val="43137"/>
                    </a:srgbClr>
                  </a:outerShdw>
                </a:effectLst>
              </a:rPr>
              <a:t>Uygulamada</a:t>
            </a:r>
            <a:endParaRPr lang="en-US" sz="3200" b="1" dirty="0">
              <a:solidFill>
                <a:srgbClr val="000099"/>
              </a:solidFill>
              <a:effectLst>
                <a:outerShdw blurRad="38100" dist="38100" dir="2700000" algn="tl">
                  <a:srgbClr val="000000">
                    <a:alpha val="43137"/>
                  </a:srgbClr>
                </a:outerShdw>
              </a:effectLst>
            </a:endParaRPr>
          </a:p>
        </p:txBody>
      </p:sp>
      <p:sp>
        <p:nvSpPr>
          <p:cNvPr id="28675" name="Rectangle 3"/>
          <p:cNvSpPr>
            <a:spLocks noGrp="1" noChangeArrowheads="1"/>
          </p:cNvSpPr>
          <p:nvPr>
            <p:ph type="body" idx="1"/>
          </p:nvPr>
        </p:nvSpPr>
        <p:spPr/>
        <p:txBody>
          <a:bodyPr/>
          <a:lstStyle/>
          <a:p>
            <a:pPr>
              <a:lnSpc>
                <a:spcPct val="90000"/>
              </a:lnSpc>
            </a:pPr>
            <a:r>
              <a:rPr lang="tr-TR" sz="2200" dirty="0" smtClean="0">
                <a:solidFill>
                  <a:srgbClr val="920000"/>
                </a:solidFill>
              </a:rPr>
              <a:t>Uygun projelerin </a:t>
            </a:r>
            <a:r>
              <a:rPr lang="tr-TR" sz="2200" dirty="0" smtClean="0"/>
              <a:t>oluşturulması veya onaylanması için bir düzenleme olmalıdır.</a:t>
            </a:r>
            <a:endParaRPr lang="en-US" sz="2400" dirty="0"/>
          </a:p>
        </p:txBody>
      </p:sp>
      <p:sp>
        <p:nvSpPr>
          <p:cNvPr id="4"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r-TR" sz="3200" b="1" dirty="0" smtClean="0">
                <a:solidFill>
                  <a:srgbClr val="000099"/>
                </a:solidFill>
                <a:effectLst>
                  <a:outerShdw blurRad="38100" dist="38100" dir="2700000" algn="tl">
                    <a:srgbClr val="000000">
                      <a:alpha val="43137"/>
                    </a:srgbClr>
                  </a:outerShdw>
                </a:effectLst>
              </a:rPr>
              <a:t>Uygulamada</a:t>
            </a:r>
            <a:endParaRPr lang="en-US" sz="3200" b="1" dirty="0">
              <a:solidFill>
                <a:srgbClr val="000099"/>
              </a:solidFill>
              <a:effectLst>
                <a:outerShdw blurRad="38100" dist="38100" dir="2700000" algn="tl">
                  <a:srgbClr val="000000">
                    <a:alpha val="43137"/>
                  </a:srgbClr>
                </a:outerShdw>
              </a:effectLst>
            </a:endParaRPr>
          </a:p>
        </p:txBody>
      </p:sp>
      <p:sp>
        <p:nvSpPr>
          <p:cNvPr id="28675" name="Rectangle 3"/>
          <p:cNvSpPr>
            <a:spLocks noGrp="1" noChangeArrowheads="1"/>
          </p:cNvSpPr>
          <p:nvPr>
            <p:ph type="body" idx="1"/>
          </p:nvPr>
        </p:nvSpPr>
        <p:spPr/>
        <p:txBody>
          <a:bodyPr/>
          <a:lstStyle/>
          <a:p>
            <a:pPr>
              <a:lnSpc>
                <a:spcPct val="90000"/>
              </a:lnSpc>
            </a:pPr>
            <a:r>
              <a:rPr lang="tr-TR" sz="2200" dirty="0" smtClean="0">
                <a:solidFill>
                  <a:srgbClr val="920000"/>
                </a:solidFill>
              </a:rPr>
              <a:t>Uygun projelerin </a:t>
            </a:r>
            <a:r>
              <a:rPr lang="tr-TR" sz="2200" dirty="0" smtClean="0"/>
              <a:t>oluşturulması veya onaylanması için bir düzenleme olmalıdır,</a:t>
            </a:r>
          </a:p>
          <a:p>
            <a:pPr>
              <a:lnSpc>
                <a:spcPct val="90000"/>
              </a:lnSpc>
            </a:pPr>
            <a:r>
              <a:rPr lang="tr-TR" sz="2200" dirty="0" smtClean="0">
                <a:solidFill>
                  <a:srgbClr val="920000"/>
                </a:solidFill>
              </a:rPr>
              <a:t>Öğrenci grupları </a:t>
            </a:r>
            <a:r>
              <a:rPr lang="tr-TR" sz="2200" dirty="0" smtClean="0"/>
              <a:t>oluşturmada izlenecek bir düzenleme olmalıdır,</a:t>
            </a:r>
          </a:p>
        </p:txBody>
      </p:sp>
      <p:sp>
        <p:nvSpPr>
          <p:cNvPr id="4"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r-TR" sz="3200" b="1" dirty="0" smtClean="0">
                <a:solidFill>
                  <a:srgbClr val="000099"/>
                </a:solidFill>
                <a:effectLst>
                  <a:outerShdw blurRad="38100" dist="38100" dir="2700000" algn="tl">
                    <a:srgbClr val="000000">
                      <a:alpha val="43137"/>
                    </a:srgbClr>
                  </a:outerShdw>
                </a:effectLst>
              </a:rPr>
              <a:t>Uygulamada</a:t>
            </a:r>
            <a:endParaRPr lang="en-US" sz="3200" b="1" dirty="0">
              <a:solidFill>
                <a:srgbClr val="000099"/>
              </a:solidFill>
              <a:effectLst>
                <a:outerShdw blurRad="38100" dist="38100" dir="2700000" algn="tl">
                  <a:srgbClr val="000000">
                    <a:alpha val="43137"/>
                  </a:srgbClr>
                </a:outerShdw>
              </a:effectLst>
            </a:endParaRPr>
          </a:p>
        </p:txBody>
      </p:sp>
      <p:sp>
        <p:nvSpPr>
          <p:cNvPr id="28675" name="Rectangle 3"/>
          <p:cNvSpPr>
            <a:spLocks noGrp="1" noChangeArrowheads="1"/>
          </p:cNvSpPr>
          <p:nvPr>
            <p:ph type="body" idx="1"/>
          </p:nvPr>
        </p:nvSpPr>
        <p:spPr/>
        <p:txBody>
          <a:bodyPr/>
          <a:lstStyle/>
          <a:p>
            <a:pPr>
              <a:lnSpc>
                <a:spcPct val="90000"/>
              </a:lnSpc>
            </a:pPr>
            <a:r>
              <a:rPr lang="tr-TR" sz="2200" dirty="0" smtClean="0">
                <a:solidFill>
                  <a:srgbClr val="920000"/>
                </a:solidFill>
              </a:rPr>
              <a:t>Uygun projelerin </a:t>
            </a:r>
            <a:r>
              <a:rPr lang="tr-TR" sz="2200" dirty="0" smtClean="0"/>
              <a:t>oluşturulması veya onaylanması için bir düzenleme olmalıdır,</a:t>
            </a:r>
          </a:p>
          <a:p>
            <a:pPr>
              <a:lnSpc>
                <a:spcPct val="90000"/>
              </a:lnSpc>
            </a:pPr>
            <a:r>
              <a:rPr lang="tr-TR" sz="2200" dirty="0" smtClean="0">
                <a:solidFill>
                  <a:srgbClr val="920000"/>
                </a:solidFill>
              </a:rPr>
              <a:t>Öğrenci grupları </a:t>
            </a:r>
            <a:r>
              <a:rPr lang="tr-TR" sz="2200" dirty="0" smtClean="0"/>
              <a:t>oluşturmada izlenecek bir düzenleme olmalıdır,</a:t>
            </a:r>
          </a:p>
          <a:p>
            <a:pPr>
              <a:lnSpc>
                <a:spcPct val="90000"/>
              </a:lnSpc>
            </a:pPr>
            <a:r>
              <a:rPr lang="tr-TR" sz="2200" dirty="0" smtClean="0"/>
              <a:t>Amaç öğrenciye yeni bir şeyler öğretmek değil, önceki yıllarda edindiği bilgilerin birçoğunu kullanacakları, gerekmesi durumunda ek bilgileri de kendileri  edinerek bir tasarım deneyimi yaşamalarıdır. </a:t>
            </a:r>
            <a:r>
              <a:rPr lang="tr-TR" sz="2200" dirty="0" smtClean="0">
                <a:solidFill>
                  <a:srgbClr val="920000"/>
                </a:solidFill>
              </a:rPr>
              <a:t>Öğretim üyeleri takımın yürütücüsü değil, </a:t>
            </a:r>
            <a:r>
              <a:rPr lang="tr-TR" sz="2200" dirty="0" err="1" smtClean="0">
                <a:solidFill>
                  <a:srgbClr val="920000"/>
                </a:solidFill>
              </a:rPr>
              <a:t>mentor</a:t>
            </a:r>
            <a:r>
              <a:rPr lang="tr-TR" sz="2200" dirty="0" smtClean="0">
                <a:solidFill>
                  <a:srgbClr val="920000"/>
                </a:solidFill>
              </a:rPr>
              <a:t>, danışman ve değerlendirici işlevi yaparlar.</a:t>
            </a:r>
            <a:endParaRPr lang="en-US" sz="2400" dirty="0">
              <a:solidFill>
                <a:srgbClr val="920000"/>
              </a:solidFill>
            </a:endParaRPr>
          </a:p>
        </p:txBody>
      </p:sp>
      <p:sp>
        <p:nvSpPr>
          <p:cNvPr id="4"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r-TR" sz="3200" b="1" dirty="0" smtClean="0">
                <a:solidFill>
                  <a:srgbClr val="000099"/>
                </a:solidFill>
                <a:effectLst>
                  <a:outerShdw blurRad="38100" dist="38100" dir="2700000" algn="tl">
                    <a:srgbClr val="000000">
                      <a:alpha val="43137"/>
                    </a:srgbClr>
                  </a:outerShdw>
                </a:effectLst>
              </a:rPr>
              <a:t>Uygulamada</a:t>
            </a:r>
            <a:endParaRPr lang="en-US" sz="3200" b="1" dirty="0">
              <a:solidFill>
                <a:srgbClr val="000099"/>
              </a:solidFill>
              <a:effectLst>
                <a:outerShdw blurRad="38100" dist="38100" dir="2700000" algn="tl">
                  <a:srgbClr val="000000">
                    <a:alpha val="43137"/>
                  </a:srgbClr>
                </a:outerShdw>
              </a:effectLst>
            </a:endParaRPr>
          </a:p>
        </p:txBody>
      </p:sp>
      <p:sp>
        <p:nvSpPr>
          <p:cNvPr id="28675" name="Rectangle 3"/>
          <p:cNvSpPr>
            <a:spLocks noGrp="1" noChangeArrowheads="1"/>
          </p:cNvSpPr>
          <p:nvPr>
            <p:ph type="body" idx="1"/>
          </p:nvPr>
        </p:nvSpPr>
        <p:spPr>
          <a:xfrm>
            <a:off x="457200" y="1711349"/>
            <a:ext cx="8229600" cy="4525963"/>
          </a:xfrm>
        </p:spPr>
        <p:txBody>
          <a:bodyPr/>
          <a:lstStyle/>
          <a:p>
            <a:pPr>
              <a:lnSpc>
                <a:spcPct val="90000"/>
              </a:lnSpc>
            </a:pPr>
            <a:r>
              <a:rPr lang="tr-TR" sz="2200" dirty="0" smtClean="0">
                <a:solidFill>
                  <a:srgbClr val="920000"/>
                </a:solidFill>
              </a:rPr>
              <a:t>Uygun projelerin </a:t>
            </a:r>
            <a:r>
              <a:rPr lang="tr-TR" sz="2200" dirty="0" smtClean="0"/>
              <a:t>oluşturulması veya onaylanması için bir düzenleme olmalıdır,</a:t>
            </a:r>
          </a:p>
          <a:p>
            <a:pPr>
              <a:lnSpc>
                <a:spcPct val="90000"/>
              </a:lnSpc>
            </a:pPr>
            <a:r>
              <a:rPr lang="tr-TR" sz="2200" dirty="0" smtClean="0">
                <a:solidFill>
                  <a:srgbClr val="920000"/>
                </a:solidFill>
              </a:rPr>
              <a:t>Öğrenci grupları </a:t>
            </a:r>
            <a:r>
              <a:rPr lang="tr-TR" sz="2200" dirty="0" smtClean="0"/>
              <a:t>oluşturmada izlenecek bir düzenleme olmalıdır,</a:t>
            </a:r>
          </a:p>
          <a:p>
            <a:pPr>
              <a:lnSpc>
                <a:spcPct val="90000"/>
              </a:lnSpc>
            </a:pPr>
            <a:r>
              <a:rPr lang="tr-TR" sz="2200" dirty="0" smtClean="0"/>
              <a:t>Amaç öğrenciye yeni bir şeyler öğretmek değil, önceki yıllarda edindiği bilgilerin birçoğunu kullanacakları, gerekmesi durumunda ek bilgileri de kendileri  edinerek bir tasarım deneyimi yaşamalarıdır. </a:t>
            </a:r>
            <a:r>
              <a:rPr lang="tr-TR" sz="2200" dirty="0" smtClean="0">
                <a:solidFill>
                  <a:srgbClr val="920000"/>
                </a:solidFill>
              </a:rPr>
              <a:t>Öğretim üyeleri takımın yürütücüsü değil, </a:t>
            </a:r>
            <a:r>
              <a:rPr lang="tr-TR" sz="2200" dirty="0" err="1" smtClean="0">
                <a:solidFill>
                  <a:srgbClr val="920000"/>
                </a:solidFill>
              </a:rPr>
              <a:t>mentor</a:t>
            </a:r>
            <a:r>
              <a:rPr lang="tr-TR" sz="2200" dirty="0" smtClean="0">
                <a:solidFill>
                  <a:srgbClr val="920000"/>
                </a:solidFill>
              </a:rPr>
              <a:t>, danışman ve değerlendirici işlevi yaparlar.</a:t>
            </a:r>
            <a:endParaRPr lang="en-US" sz="2400" dirty="0" smtClean="0">
              <a:solidFill>
                <a:srgbClr val="920000"/>
              </a:solidFill>
            </a:endParaRPr>
          </a:p>
          <a:p>
            <a:pPr>
              <a:lnSpc>
                <a:spcPct val="90000"/>
              </a:lnSpc>
            </a:pPr>
            <a:r>
              <a:rPr lang="tr-TR" sz="2200" dirty="0" smtClean="0">
                <a:solidFill>
                  <a:srgbClr val="920000"/>
                </a:solidFill>
                <a:effectLst>
                  <a:outerShdw blurRad="38100" dist="38100" dir="2700000" algn="tl">
                    <a:srgbClr val="C0C0C0"/>
                  </a:outerShdw>
                </a:effectLst>
              </a:rPr>
              <a:t>Sanayi</a:t>
            </a:r>
            <a:r>
              <a:rPr lang="tr-TR" sz="2200" dirty="0" smtClean="0">
                <a:effectLst>
                  <a:outerShdw blurRad="38100" dist="38100" dir="2700000" algn="tl">
                    <a:srgbClr val="C0C0C0"/>
                  </a:outerShdw>
                </a:effectLst>
              </a:rPr>
              <a:t> ile işbirliği proje konularını  belirlemede çok yararlı olacaktır. Projelerin yürütümünde de sanayiden tasarım deneyimi olan mühendislerle işbirliği yapmak  düşünülebilir.</a:t>
            </a:r>
            <a:endParaRPr lang="tr-TR" sz="2200" dirty="0" smtClean="0"/>
          </a:p>
          <a:p>
            <a:pPr>
              <a:lnSpc>
                <a:spcPct val="90000"/>
              </a:lnSpc>
            </a:pPr>
            <a:endParaRPr lang="en-US" sz="2400" dirty="0"/>
          </a:p>
        </p:txBody>
      </p:sp>
      <p:sp>
        <p:nvSpPr>
          <p:cNvPr id="4"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Slayt Numarası Yer Tutucusu"/>
          <p:cNvSpPr>
            <a:spLocks noGrp="1"/>
          </p:cNvSpPr>
          <p:nvPr>
            <p:ph type="sldNum" sz="quarter" idx="12"/>
          </p:nvPr>
        </p:nvSpPr>
        <p:spPr/>
        <p:txBody>
          <a:bodyPr/>
          <a:lstStyle/>
          <a:p>
            <a:fld id="{3E89D570-7E09-47EF-9D6B-BF8F15FD3537}" type="slidenum">
              <a:rPr lang="tr-TR" altLang="en-US"/>
              <a:pPr/>
              <a:t>5</a:t>
            </a:fld>
            <a:endParaRPr lang="tr-TR" altLang="en-US"/>
          </a:p>
        </p:txBody>
      </p:sp>
      <p:sp>
        <p:nvSpPr>
          <p:cNvPr id="10242" name="Text Box 2"/>
          <p:cNvSpPr txBox="1">
            <a:spLocks noChangeArrowheads="1"/>
          </p:cNvSpPr>
          <p:nvPr/>
        </p:nvSpPr>
        <p:spPr bwMode="auto">
          <a:xfrm>
            <a:off x="503548" y="1340768"/>
            <a:ext cx="8316416" cy="3170099"/>
          </a:xfrm>
          <a:prstGeom prst="rect">
            <a:avLst/>
          </a:prstGeom>
          <a:noFill/>
          <a:ln w="9525">
            <a:noFill/>
            <a:miter lim="800000"/>
            <a:headEnd/>
            <a:tailEnd/>
          </a:ln>
          <a:effectLst/>
        </p:spPr>
        <p:txBody>
          <a:bodyPr wrap="square">
            <a:spAutoFit/>
          </a:bodyPr>
          <a:lstStyle/>
          <a:p>
            <a:endParaRPr lang="tr-TR" sz="2000" dirty="0" smtClean="0"/>
          </a:p>
          <a:p>
            <a:r>
              <a:rPr lang="tr-TR" sz="2000" b="1" dirty="0" smtClean="0">
                <a:latin typeface="Arial" pitchFamily="34" charset="0"/>
                <a:ea typeface="Times New Roman" pitchFamily="18" charset="0"/>
                <a:cs typeface="Times New Roman" pitchFamily="18" charset="0"/>
              </a:rPr>
              <a:t>Mühendislik tasarımı, ortaya çıkan bir gereksinimi karşılayacak bir </a:t>
            </a:r>
            <a:r>
              <a:rPr lang="tr-TR" sz="2000" b="1" dirty="0" smtClean="0">
                <a:solidFill>
                  <a:srgbClr val="920000"/>
                </a:solidFill>
                <a:latin typeface="Arial" pitchFamily="34" charset="0"/>
                <a:ea typeface="Times New Roman" pitchFamily="18" charset="0"/>
                <a:cs typeface="Times New Roman" pitchFamily="18" charset="0"/>
              </a:rPr>
              <a:t>sistemin</a:t>
            </a:r>
            <a:r>
              <a:rPr lang="tr-TR" sz="2000" b="1" dirty="0" smtClean="0">
                <a:latin typeface="Arial" pitchFamily="34" charset="0"/>
                <a:ea typeface="Times New Roman" pitchFamily="18" charset="0"/>
                <a:cs typeface="Times New Roman" pitchFamily="18" charset="0"/>
              </a:rPr>
              <a:t>, </a:t>
            </a:r>
            <a:r>
              <a:rPr lang="tr-TR" sz="2000" b="1" dirty="0" smtClean="0">
                <a:solidFill>
                  <a:srgbClr val="920000"/>
                </a:solidFill>
                <a:latin typeface="Arial" pitchFamily="34" charset="0"/>
                <a:ea typeface="Times New Roman" pitchFamily="18" charset="0"/>
                <a:cs typeface="Times New Roman" pitchFamily="18" charset="0"/>
              </a:rPr>
              <a:t>bileşenin</a:t>
            </a:r>
            <a:r>
              <a:rPr lang="tr-TR" sz="2000" b="1" dirty="0" smtClean="0">
                <a:latin typeface="Arial" pitchFamily="34" charset="0"/>
                <a:ea typeface="Times New Roman" pitchFamily="18" charset="0"/>
                <a:cs typeface="Times New Roman" pitchFamily="18" charset="0"/>
              </a:rPr>
              <a:t> veya </a:t>
            </a:r>
            <a:r>
              <a:rPr lang="tr-TR" sz="2000" b="1" dirty="0" smtClean="0">
                <a:solidFill>
                  <a:srgbClr val="920000"/>
                </a:solidFill>
                <a:latin typeface="Arial" pitchFamily="34" charset="0"/>
                <a:ea typeface="Times New Roman" pitchFamily="18" charset="0"/>
                <a:cs typeface="Times New Roman" pitchFamily="18" charset="0"/>
              </a:rPr>
              <a:t>sürecin</a:t>
            </a:r>
            <a:r>
              <a:rPr lang="tr-TR" sz="2000" b="1" dirty="0" smtClean="0">
                <a:latin typeface="Arial" pitchFamily="34" charset="0"/>
                <a:ea typeface="Times New Roman" pitchFamily="18" charset="0"/>
                <a:cs typeface="Times New Roman" pitchFamily="18" charset="0"/>
              </a:rPr>
              <a:t> oluşturulma veya geliştirilme sürecidir. </a:t>
            </a:r>
          </a:p>
          <a:p>
            <a:endParaRPr lang="tr-TR" sz="2000" b="1" dirty="0" smtClean="0">
              <a:latin typeface="Arial" pitchFamily="34" charset="0"/>
              <a:cs typeface="Times New Roman" pitchFamily="18" charset="0"/>
            </a:endParaRPr>
          </a:p>
          <a:p>
            <a:pPr>
              <a:buFont typeface="Arial" pitchFamily="34" charset="0"/>
              <a:buChar char="•"/>
            </a:pPr>
            <a:r>
              <a:rPr lang="tr-TR" sz="2000" dirty="0" smtClean="0">
                <a:latin typeface="Arial" pitchFamily="34" charset="0"/>
                <a:cs typeface="Times New Roman" pitchFamily="18" charset="0"/>
              </a:rPr>
              <a:t> T</a:t>
            </a:r>
            <a:r>
              <a:rPr lang="tr-TR" sz="2000" dirty="0" smtClean="0">
                <a:latin typeface="Arial" pitchFamily="34" charset="0"/>
                <a:ea typeface="Times New Roman" pitchFamily="18" charset="0"/>
                <a:cs typeface="Times New Roman" pitchFamily="18" charset="0"/>
              </a:rPr>
              <a:t>emel bilimler, matematik ve mühendislik bilimleri yardımıyla,  var olan kaynakların amaca ulaşmak için optimal kullanılmasına çalışıldığı, </a:t>
            </a:r>
            <a:r>
              <a:rPr lang="tr-TR" sz="2000" dirty="0" smtClean="0">
                <a:solidFill>
                  <a:srgbClr val="920000"/>
                </a:solidFill>
                <a:latin typeface="Arial" pitchFamily="34" charset="0"/>
                <a:ea typeface="Times New Roman" pitchFamily="18" charset="0"/>
                <a:cs typeface="Times New Roman" pitchFamily="18" charset="0"/>
              </a:rPr>
              <a:t>m</a:t>
            </a:r>
            <a:r>
              <a:rPr lang="tr-TR" sz="2000" dirty="0" smtClean="0">
                <a:solidFill>
                  <a:srgbClr val="920000"/>
                </a:solidFill>
              </a:rPr>
              <a:t>ühendislerin en yaratıcı işlevidir</a:t>
            </a:r>
            <a:r>
              <a:rPr lang="tr-TR" sz="2000" dirty="0" smtClean="0"/>
              <a:t>.</a:t>
            </a:r>
            <a:endParaRPr lang="tr-TR" sz="2000" dirty="0" smtClean="0">
              <a:latin typeface="Arial" pitchFamily="34" charset="0"/>
              <a:ea typeface="Times New Roman" pitchFamily="18" charset="0"/>
              <a:cs typeface="Times New Roman" pitchFamily="18" charset="0"/>
            </a:endParaRPr>
          </a:p>
          <a:p>
            <a:pPr>
              <a:buFontTx/>
              <a:buChar char="•"/>
            </a:pPr>
            <a:r>
              <a:rPr lang="tr-TR" sz="2000" dirty="0" smtClean="0"/>
              <a:t>  Farklı çözümlerin mümkün olduğu (</a:t>
            </a:r>
            <a:r>
              <a:rPr lang="tr-TR" sz="2000" dirty="0" smtClean="0">
                <a:solidFill>
                  <a:srgbClr val="920000"/>
                </a:solidFill>
              </a:rPr>
              <a:t>ucu açık</a:t>
            </a:r>
            <a:r>
              <a:rPr lang="tr-TR" sz="2000" dirty="0" smtClean="0"/>
              <a:t>) sorunlar içerir.</a:t>
            </a:r>
          </a:p>
          <a:p>
            <a:pPr>
              <a:buFontTx/>
              <a:buChar char="•"/>
            </a:pPr>
            <a:endParaRPr lang="tr-TR" sz="2000" dirty="0" smtClean="0"/>
          </a:p>
        </p:txBody>
      </p:sp>
      <p:sp>
        <p:nvSpPr>
          <p:cNvPr id="8" name="7 Dikdörtgen"/>
          <p:cNvSpPr/>
          <p:nvPr/>
        </p:nvSpPr>
        <p:spPr>
          <a:xfrm>
            <a:off x="287524" y="548680"/>
            <a:ext cx="8316924" cy="584775"/>
          </a:xfrm>
          <a:prstGeom prst="rect">
            <a:avLst/>
          </a:prstGeom>
        </p:spPr>
        <p:txBody>
          <a:bodyPr wrap="square">
            <a:spAutoFit/>
          </a:bodyPr>
          <a:lstStyle/>
          <a:p>
            <a:pPr algn="ctr"/>
            <a:r>
              <a:rPr lang="tr-TR" sz="3200" b="1" dirty="0" smtClean="0">
                <a:solidFill>
                  <a:srgbClr val="000099"/>
                </a:solidFill>
                <a:effectLst>
                  <a:outerShdw blurRad="38100" dist="38100" dir="2700000" algn="tl">
                    <a:srgbClr val="C0C0C0"/>
                  </a:outerShdw>
                </a:effectLst>
              </a:rPr>
              <a:t>Mühendislik Tasarımı </a:t>
            </a:r>
          </a:p>
        </p:txBody>
      </p:sp>
      <p:sp>
        <p:nvSpPr>
          <p:cNvPr id="7"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tr-TR" sz="3200" b="1" dirty="0" smtClean="0">
                <a:solidFill>
                  <a:srgbClr val="000099"/>
                </a:solidFill>
                <a:effectLst>
                  <a:outerShdw blurRad="38100" dist="38100" dir="2700000" algn="tl">
                    <a:srgbClr val="000000">
                      <a:alpha val="43137"/>
                    </a:srgbClr>
                  </a:outerShdw>
                </a:effectLst>
              </a:rPr>
              <a:t>Değerlendirme</a:t>
            </a:r>
            <a:endParaRPr lang="en-US" sz="3200" b="1" dirty="0">
              <a:solidFill>
                <a:srgbClr val="000099"/>
              </a:solidFill>
              <a:effectLst>
                <a:outerShdw blurRad="38100" dist="38100" dir="2700000" algn="tl">
                  <a:srgbClr val="000000">
                    <a:alpha val="43137"/>
                  </a:srgbClr>
                </a:outerShdw>
              </a:effectLst>
            </a:endParaRPr>
          </a:p>
        </p:txBody>
      </p:sp>
      <p:sp>
        <p:nvSpPr>
          <p:cNvPr id="31747" name="Rectangle 3"/>
          <p:cNvSpPr>
            <a:spLocks noGrp="1" noChangeArrowheads="1"/>
          </p:cNvSpPr>
          <p:nvPr>
            <p:ph type="body" idx="1"/>
          </p:nvPr>
        </p:nvSpPr>
        <p:spPr>
          <a:xfrm>
            <a:off x="431540" y="1412776"/>
            <a:ext cx="8208912" cy="4644516"/>
          </a:xfrm>
        </p:spPr>
        <p:txBody>
          <a:bodyPr/>
          <a:lstStyle/>
          <a:p>
            <a:pPr>
              <a:buNone/>
            </a:pPr>
            <a:r>
              <a:rPr lang="tr-TR" sz="2000" b="1" dirty="0" smtClean="0">
                <a:solidFill>
                  <a:srgbClr val="920000"/>
                </a:solidFill>
              </a:rPr>
              <a:t>Danışman Değerlendirmesi </a:t>
            </a:r>
          </a:p>
          <a:p>
            <a:pPr lvl="1"/>
            <a:r>
              <a:rPr lang="tr-TR" sz="2000" dirty="0" smtClean="0"/>
              <a:t>Tasarımın başarısı,</a:t>
            </a:r>
          </a:p>
          <a:p>
            <a:pPr lvl="1"/>
            <a:r>
              <a:rPr lang="tr-TR" sz="2000" dirty="0" smtClean="0"/>
              <a:t>Maliyet analizi, </a:t>
            </a:r>
          </a:p>
          <a:p>
            <a:pPr lvl="1"/>
            <a:r>
              <a:rPr lang="tr-TR" sz="2000" dirty="0" smtClean="0"/>
              <a:t>Güvenlik, çevre ve diğer kısıtların dikkate alınışı</a:t>
            </a:r>
          </a:p>
          <a:p>
            <a:pPr lvl="1"/>
            <a:r>
              <a:rPr lang="tr-TR" sz="2000" dirty="0" smtClean="0"/>
              <a:t>Takım toplantılarına katılım ve iletişim</a:t>
            </a:r>
          </a:p>
          <a:p>
            <a:pPr lvl="1"/>
            <a:r>
              <a:rPr lang="tr-TR" sz="2000" dirty="0" smtClean="0"/>
              <a:t>Ara ve Sonuç Raporları</a:t>
            </a:r>
            <a:endParaRPr lang="en-US" sz="2000" dirty="0"/>
          </a:p>
          <a:p>
            <a:pPr>
              <a:buNone/>
            </a:pPr>
            <a:endParaRPr lang="tr-TR" sz="2400" dirty="0" smtClean="0"/>
          </a:p>
          <a:p>
            <a:pPr>
              <a:buNone/>
            </a:pPr>
            <a:endParaRPr lang="tr-TR" sz="2400" dirty="0" smtClean="0"/>
          </a:p>
          <a:p>
            <a:pPr>
              <a:buNone/>
            </a:pPr>
            <a:endParaRPr lang="tr-TR" sz="2400" dirty="0" smtClean="0"/>
          </a:p>
        </p:txBody>
      </p:sp>
      <p:sp>
        <p:nvSpPr>
          <p:cNvPr id="5"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tr-TR" sz="3200" b="1" dirty="0" smtClean="0">
                <a:solidFill>
                  <a:srgbClr val="000099"/>
                </a:solidFill>
                <a:effectLst>
                  <a:outerShdw blurRad="38100" dist="38100" dir="2700000" algn="tl">
                    <a:srgbClr val="000000">
                      <a:alpha val="43137"/>
                    </a:srgbClr>
                  </a:outerShdw>
                </a:effectLst>
              </a:rPr>
              <a:t>Değerlendirme</a:t>
            </a:r>
            <a:endParaRPr lang="en-US" sz="3200" b="1" dirty="0">
              <a:solidFill>
                <a:srgbClr val="000099"/>
              </a:solidFill>
              <a:effectLst>
                <a:outerShdw blurRad="38100" dist="38100" dir="2700000" algn="tl">
                  <a:srgbClr val="000000">
                    <a:alpha val="43137"/>
                  </a:srgbClr>
                </a:outerShdw>
              </a:effectLst>
            </a:endParaRPr>
          </a:p>
        </p:txBody>
      </p:sp>
      <p:sp>
        <p:nvSpPr>
          <p:cNvPr id="31747" name="Rectangle 3"/>
          <p:cNvSpPr>
            <a:spLocks noGrp="1" noChangeArrowheads="1"/>
          </p:cNvSpPr>
          <p:nvPr>
            <p:ph type="body" idx="1"/>
          </p:nvPr>
        </p:nvSpPr>
        <p:spPr>
          <a:xfrm>
            <a:off x="431540" y="1412776"/>
            <a:ext cx="8208912" cy="4644516"/>
          </a:xfrm>
        </p:spPr>
        <p:txBody>
          <a:bodyPr/>
          <a:lstStyle/>
          <a:p>
            <a:pPr>
              <a:buNone/>
            </a:pPr>
            <a:r>
              <a:rPr lang="tr-TR" sz="2000" b="1" dirty="0" smtClean="0">
                <a:solidFill>
                  <a:srgbClr val="920000"/>
                </a:solidFill>
              </a:rPr>
              <a:t>Danışman Değerlendirmesi </a:t>
            </a:r>
          </a:p>
          <a:p>
            <a:pPr lvl="1"/>
            <a:r>
              <a:rPr lang="tr-TR" sz="2000" dirty="0" smtClean="0"/>
              <a:t>Tasarımın başarısı,</a:t>
            </a:r>
          </a:p>
          <a:p>
            <a:pPr lvl="1"/>
            <a:r>
              <a:rPr lang="tr-TR" sz="2000" dirty="0" smtClean="0"/>
              <a:t>Maliyet analizi, </a:t>
            </a:r>
          </a:p>
          <a:p>
            <a:pPr lvl="1"/>
            <a:r>
              <a:rPr lang="tr-TR" sz="2000" dirty="0" smtClean="0"/>
              <a:t>Güvenlik, çevre ve diğer kısıtların dikkate alınışı</a:t>
            </a:r>
          </a:p>
          <a:p>
            <a:pPr lvl="1"/>
            <a:r>
              <a:rPr lang="tr-TR" sz="2000" dirty="0" smtClean="0"/>
              <a:t>Takım toplantılarına katılım ve iletişim</a:t>
            </a:r>
          </a:p>
          <a:p>
            <a:pPr lvl="1"/>
            <a:r>
              <a:rPr lang="tr-TR" sz="2000" dirty="0" smtClean="0"/>
              <a:t>Ara ve Sonuç Raporları</a:t>
            </a:r>
            <a:endParaRPr lang="en-US" sz="2000" dirty="0"/>
          </a:p>
          <a:p>
            <a:pPr>
              <a:lnSpc>
                <a:spcPct val="90000"/>
              </a:lnSpc>
              <a:buNone/>
            </a:pPr>
            <a:r>
              <a:rPr lang="tr-TR" sz="2000" b="1" dirty="0" smtClean="0">
                <a:solidFill>
                  <a:srgbClr val="920000"/>
                </a:solidFill>
              </a:rPr>
              <a:t>Jüri Değerlendirmesi</a:t>
            </a:r>
          </a:p>
          <a:p>
            <a:pPr lvl="1"/>
            <a:r>
              <a:rPr lang="tr-TR" sz="2000" dirty="0" smtClean="0"/>
              <a:t>Tasarımın başarısı,</a:t>
            </a:r>
          </a:p>
          <a:p>
            <a:pPr lvl="1"/>
            <a:r>
              <a:rPr lang="tr-TR" sz="2000" dirty="0" smtClean="0"/>
              <a:t>Maliyet analizi, </a:t>
            </a:r>
          </a:p>
          <a:p>
            <a:pPr lvl="1"/>
            <a:r>
              <a:rPr lang="tr-TR" sz="2000" dirty="0" smtClean="0"/>
              <a:t>Güvenlik, çevre ve diğer kısıtların dikkate alınışı</a:t>
            </a:r>
          </a:p>
          <a:p>
            <a:pPr lvl="1"/>
            <a:r>
              <a:rPr lang="tr-TR" sz="2000" dirty="0" smtClean="0"/>
              <a:t>Takım toplantılarına katılım ve iletişim</a:t>
            </a:r>
          </a:p>
          <a:p>
            <a:pPr lvl="1"/>
            <a:r>
              <a:rPr lang="tr-TR" sz="2000" dirty="0" smtClean="0"/>
              <a:t>Sunulan Proje Dosyası </a:t>
            </a:r>
          </a:p>
          <a:p>
            <a:pPr lvl="1"/>
            <a:r>
              <a:rPr lang="tr-TR" sz="2000" dirty="0" smtClean="0"/>
              <a:t>Sözlü Sunum ve sorulara verilen yanıtlar</a:t>
            </a:r>
          </a:p>
          <a:p>
            <a:pPr>
              <a:buNone/>
            </a:pPr>
            <a:endParaRPr lang="tr-TR" sz="2400" dirty="0" smtClean="0"/>
          </a:p>
          <a:p>
            <a:pPr>
              <a:buNone/>
            </a:pPr>
            <a:endParaRPr lang="tr-TR" sz="2400" dirty="0" smtClean="0"/>
          </a:p>
          <a:p>
            <a:pPr>
              <a:buNone/>
            </a:pPr>
            <a:endParaRPr lang="tr-TR" sz="2400" dirty="0" smtClean="0"/>
          </a:p>
        </p:txBody>
      </p:sp>
      <p:sp>
        <p:nvSpPr>
          <p:cNvPr id="5"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4" name="3 Altbilgi Yer Tutucusu"/>
          <p:cNvSpPr>
            <a:spLocks noGrp="1"/>
          </p:cNvSpPr>
          <p:nvPr>
            <p:ph type="ftr" sz="quarter" idx="11"/>
          </p:nvPr>
        </p:nvSpPr>
        <p:spPr/>
        <p:txBody>
          <a:bodyPr/>
          <a:lstStyle/>
          <a:p>
            <a:pPr>
              <a:defRPr/>
            </a:pPr>
            <a:r>
              <a:rPr lang="tr-TR" altLang="ja-JP" smtClean="0"/>
              <a:t>22. MÜHENDİSLİK DEKANLARI KONSEYİ TOPLANTISI  27-28 Mayıs 2011, Yüzüncü Yıl Üniversitesi Mühendislik Mimarlık Fakültesi</a:t>
            </a:r>
            <a:endParaRPr lang="tr-TR"/>
          </a:p>
        </p:txBody>
      </p:sp>
      <p:pic>
        <p:nvPicPr>
          <p:cNvPr id="5" name="4 İçerik Yer Tutucusu" descr="http://www.mmo.org.tr/resimler/bizden/orj/16306_13_56_17.jpg"/>
          <p:cNvPicPr>
            <a:picLocks noGrp="1"/>
          </p:cNvPicPr>
          <p:nvPr>
            <p:ph idx="1"/>
          </p:nvPr>
        </p:nvPicPr>
        <p:blipFill>
          <a:blip r:embed="rId2" cstate="print"/>
          <a:srcRect/>
          <a:stretch>
            <a:fillRect/>
          </a:stretch>
        </p:blipFill>
        <p:spPr bwMode="auto">
          <a:xfrm>
            <a:off x="0" y="0"/>
            <a:ext cx="4355976" cy="6930008"/>
          </a:xfrm>
          <a:prstGeom prst="rect">
            <a:avLst/>
          </a:prstGeom>
          <a:noFill/>
          <a:ln w="9525">
            <a:noFill/>
            <a:miter lim="800000"/>
            <a:headEnd/>
            <a:tailEnd/>
          </a:ln>
        </p:spPr>
      </p:pic>
      <p:pic>
        <p:nvPicPr>
          <p:cNvPr id="6" name="5 Resim" descr="145_15_23_17.jpg"/>
          <p:cNvPicPr>
            <a:picLocks noChangeAspect="1"/>
          </p:cNvPicPr>
          <p:nvPr/>
        </p:nvPicPr>
        <p:blipFill>
          <a:blip r:embed="rId3" cstate="print"/>
          <a:stretch>
            <a:fillRect/>
          </a:stretch>
        </p:blipFill>
        <p:spPr>
          <a:xfrm>
            <a:off x="4245937" y="0"/>
            <a:ext cx="4898571" cy="6858000"/>
          </a:xfrm>
          <a:prstGeom prst="rect">
            <a:avLst/>
          </a:prstGeo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Altbilgi Yer Tutucusu"/>
          <p:cNvSpPr>
            <a:spLocks noGrp="1"/>
          </p:cNvSpPr>
          <p:nvPr>
            <p:ph type="ftr" sz="quarter" idx="11"/>
          </p:nvPr>
        </p:nvSpPr>
        <p:spPr/>
        <p:txBody>
          <a:bodyPr/>
          <a:lstStyle/>
          <a:p>
            <a:pPr>
              <a:defRPr/>
            </a:pPr>
            <a:r>
              <a:rPr lang="tr-TR" altLang="ja-JP" smtClean="0"/>
              <a:t>22. MÜHENDİSLİK DEKANLARI KONSEYİ TOPLANTISI  27-28 Mayıs 2011, Yüzüncü Yıl Üniversitesi Mühendislik Mimarlık Fakültesi</a:t>
            </a:r>
            <a:endParaRPr lang="tr-TR"/>
          </a:p>
        </p:txBody>
      </p:sp>
      <p:graphicFrame>
        <p:nvGraphicFramePr>
          <p:cNvPr id="5" name="4 İçerik Yer Tutucusu"/>
          <p:cNvGraphicFramePr>
            <a:graphicFrameLocks noChangeAspect="1"/>
          </p:cNvGraphicFramePr>
          <p:nvPr>
            <p:ph idx="1"/>
          </p:nvPr>
        </p:nvGraphicFramePr>
        <p:xfrm>
          <a:off x="72008" y="-1"/>
          <a:ext cx="8892480" cy="6871341"/>
        </p:xfrm>
        <a:graphic>
          <a:graphicData uri="http://schemas.openxmlformats.org/presentationml/2006/ole">
            <p:oleObj spid="_x0000_s227330" name="Acrobat Document" r:id="rId3" imgW="10058400" imgH="7784640" progId="AcroExch.Document.7">
              <p:embed/>
            </p:oleObj>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body" idx="4294967295"/>
          </p:nvPr>
        </p:nvSpPr>
        <p:spPr>
          <a:xfrm>
            <a:off x="467544" y="2708920"/>
            <a:ext cx="8208912" cy="2221707"/>
          </a:xfrm>
        </p:spPr>
        <p:txBody>
          <a:bodyPr/>
          <a:lstStyle/>
          <a:p>
            <a:pPr algn="ctr" eaLnBrk="1" hangingPunct="1">
              <a:buFontTx/>
              <a:buNone/>
              <a:defRPr/>
            </a:pPr>
            <a:endParaRPr lang="tr-TR" sz="2800" dirty="0"/>
          </a:p>
          <a:p>
            <a:pPr algn="ctr" eaLnBrk="1" hangingPunct="1">
              <a:buNone/>
              <a:defRPr/>
            </a:pPr>
            <a:r>
              <a:rPr lang="tr-TR" sz="2800" b="1" dirty="0" smtClean="0">
                <a:latin typeface="+mj-lt"/>
              </a:rPr>
              <a:t>Mevcut durum </a:t>
            </a:r>
            <a:endParaRPr lang="tr-TR" sz="2000" dirty="0">
              <a:latin typeface="+mj-lt"/>
            </a:endParaRPr>
          </a:p>
          <a:p>
            <a:pPr algn="ctr" eaLnBrk="1" hangingPunct="1">
              <a:buFontTx/>
              <a:buNone/>
              <a:defRPr/>
            </a:pPr>
            <a:endParaRPr lang="tr-TR" sz="2800" dirty="0">
              <a:latin typeface="+mj-lt"/>
            </a:endParaRPr>
          </a:p>
        </p:txBody>
      </p:sp>
      <p:pic>
        <p:nvPicPr>
          <p:cNvPr id="33797" name="Picture 6" descr="Header"/>
          <p:cNvPicPr>
            <a:picLocks noChangeAspect="1" noChangeArrowheads="1"/>
          </p:cNvPicPr>
          <p:nvPr/>
        </p:nvPicPr>
        <p:blipFill>
          <a:blip r:embed="rId3" cstate="print"/>
          <a:srcRect/>
          <a:stretch>
            <a:fillRect/>
          </a:stretch>
        </p:blipFill>
        <p:spPr bwMode="auto">
          <a:xfrm>
            <a:off x="142875" y="163513"/>
            <a:ext cx="8856663" cy="1104900"/>
          </a:xfrm>
          <a:prstGeom prst="rect">
            <a:avLst/>
          </a:prstGeom>
          <a:noFill/>
          <a:ln w="9525">
            <a:noFill/>
            <a:miter lim="800000"/>
            <a:headEnd/>
            <a:tailEnd/>
          </a:ln>
        </p:spPr>
      </p:pic>
      <p:sp>
        <p:nvSpPr>
          <p:cNvPr id="5"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body" idx="4294967295"/>
          </p:nvPr>
        </p:nvSpPr>
        <p:spPr>
          <a:xfrm>
            <a:off x="467544" y="2708920"/>
            <a:ext cx="8208912" cy="2221707"/>
          </a:xfrm>
        </p:spPr>
        <p:txBody>
          <a:bodyPr/>
          <a:lstStyle/>
          <a:p>
            <a:pPr algn="ctr" eaLnBrk="1" hangingPunct="1">
              <a:buFontTx/>
              <a:buNone/>
              <a:defRPr/>
            </a:pPr>
            <a:endParaRPr lang="tr-TR" sz="2800" dirty="0"/>
          </a:p>
          <a:p>
            <a:pPr algn="ctr" eaLnBrk="1" hangingPunct="1">
              <a:buNone/>
              <a:defRPr/>
            </a:pPr>
            <a:r>
              <a:rPr lang="tr-TR" sz="2800" b="1" smtClean="0">
                <a:latin typeface="+mj-lt"/>
              </a:rPr>
              <a:t>Sorular</a:t>
            </a:r>
            <a:endParaRPr lang="tr-TR" sz="2800" dirty="0">
              <a:latin typeface="+mj-lt"/>
            </a:endParaRPr>
          </a:p>
        </p:txBody>
      </p:sp>
      <p:pic>
        <p:nvPicPr>
          <p:cNvPr id="33797" name="Picture 6" descr="Header"/>
          <p:cNvPicPr>
            <a:picLocks noChangeAspect="1" noChangeArrowheads="1"/>
          </p:cNvPicPr>
          <p:nvPr/>
        </p:nvPicPr>
        <p:blipFill>
          <a:blip r:embed="rId3" cstate="print"/>
          <a:srcRect/>
          <a:stretch>
            <a:fillRect/>
          </a:stretch>
        </p:blipFill>
        <p:spPr bwMode="auto">
          <a:xfrm>
            <a:off x="142875" y="163513"/>
            <a:ext cx="8856663" cy="1104900"/>
          </a:xfrm>
          <a:prstGeom prst="rect">
            <a:avLst/>
          </a:prstGeom>
          <a:noFill/>
          <a:ln w="9525">
            <a:noFill/>
            <a:miter lim="800000"/>
            <a:headEnd/>
            <a:tailEnd/>
          </a:ln>
        </p:spPr>
      </p:pic>
      <p:sp>
        <p:nvSpPr>
          <p:cNvPr id="5"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body" idx="4294967295"/>
          </p:nvPr>
        </p:nvSpPr>
        <p:spPr>
          <a:xfrm>
            <a:off x="467544" y="2708920"/>
            <a:ext cx="8208912" cy="2221707"/>
          </a:xfrm>
        </p:spPr>
        <p:txBody>
          <a:bodyPr/>
          <a:lstStyle/>
          <a:p>
            <a:pPr algn="ctr" eaLnBrk="1" hangingPunct="1">
              <a:buFontTx/>
              <a:buNone/>
              <a:defRPr/>
            </a:pPr>
            <a:endParaRPr lang="tr-TR" sz="2800" dirty="0"/>
          </a:p>
          <a:p>
            <a:pPr algn="ctr" eaLnBrk="1" hangingPunct="1">
              <a:buNone/>
              <a:defRPr/>
            </a:pPr>
            <a:r>
              <a:rPr lang="tr-TR" sz="2800" b="1" dirty="0" smtClean="0">
                <a:solidFill>
                  <a:srgbClr val="920000"/>
                </a:solidFill>
                <a:latin typeface="+mj-lt"/>
              </a:rPr>
              <a:t>Teşekkürler</a:t>
            </a:r>
            <a:endParaRPr lang="en-US" sz="2800" dirty="0" smtClean="0">
              <a:solidFill>
                <a:srgbClr val="920000"/>
              </a:solidFill>
              <a:latin typeface="Comic Sans MS" pitchFamily="66" charset="0"/>
            </a:endParaRPr>
          </a:p>
          <a:p>
            <a:pPr algn="ctr" eaLnBrk="1" hangingPunct="1">
              <a:buFontTx/>
              <a:buNone/>
              <a:defRPr/>
            </a:pPr>
            <a:r>
              <a:rPr lang="tr-TR" sz="2000" dirty="0" smtClean="0">
                <a:latin typeface="+mj-lt"/>
              </a:rPr>
              <a:t>arana@</a:t>
            </a:r>
            <a:r>
              <a:rPr lang="tr-TR" sz="2000" dirty="0" err="1" smtClean="0">
                <a:latin typeface="+mj-lt"/>
              </a:rPr>
              <a:t>isikun</a:t>
            </a:r>
            <a:r>
              <a:rPr lang="tr-TR" sz="2000" dirty="0" smtClean="0">
                <a:latin typeface="+mj-lt"/>
              </a:rPr>
              <a:t>.edu.tr</a:t>
            </a:r>
          </a:p>
          <a:p>
            <a:pPr algn="ctr" eaLnBrk="1" hangingPunct="1">
              <a:buFontTx/>
              <a:buNone/>
              <a:defRPr/>
            </a:pPr>
            <a:r>
              <a:rPr lang="tr-TR" sz="2000" dirty="0" smtClean="0">
                <a:latin typeface="+mj-lt"/>
              </a:rPr>
              <a:t>http</a:t>
            </a:r>
            <a:r>
              <a:rPr lang="tr-TR" sz="2000" dirty="0">
                <a:latin typeface="+mj-lt"/>
              </a:rPr>
              <a:t>://www.</a:t>
            </a:r>
            <a:r>
              <a:rPr lang="tr-TR" sz="2000" dirty="0" err="1">
                <a:latin typeface="+mj-lt"/>
              </a:rPr>
              <a:t>mudek</a:t>
            </a:r>
            <a:r>
              <a:rPr lang="tr-TR" sz="2000" dirty="0">
                <a:latin typeface="+mj-lt"/>
              </a:rPr>
              <a:t>.</a:t>
            </a:r>
            <a:r>
              <a:rPr lang="tr-TR" sz="2000" dirty="0" err="1">
                <a:latin typeface="+mj-lt"/>
              </a:rPr>
              <a:t>org.tr</a:t>
            </a:r>
            <a:r>
              <a:rPr lang="tr-TR" sz="2000" dirty="0">
                <a:latin typeface="+mj-lt"/>
              </a:rPr>
              <a:t>/</a:t>
            </a:r>
          </a:p>
          <a:p>
            <a:pPr algn="ctr" eaLnBrk="1" hangingPunct="1">
              <a:buFontTx/>
              <a:buNone/>
              <a:defRPr/>
            </a:pPr>
            <a:endParaRPr lang="tr-TR" sz="2800" dirty="0">
              <a:latin typeface="+mj-lt"/>
            </a:endParaRPr>
          </a:p>
        </p:txBody>
      </p:sp>
      <p:pic>
        <p:nvPicPr>
          <p:cNvPr id="33797" name="Picture 6" descr="Header"/>
          <p:cNvPicPr>
            <a:picLocks noChangeAspect="1" noChangeArrowheads="1"/>
          </p:cNvPicPr>
          <p:nvPr/>
        </p:nvPicPr>
        <p:blipFill>
          <a:blip r:embed="rId3" cstate="print"/>
          <a:srcRect/>
          <a:stretch>
            <a:fillRect/>
          </a:stretch>
        </p:blipFill>
        <p:spPr bwMode="auto">
          <a:xfrm>
            <a:off x="142875" y="163513"/>
            <a:ext cx="8856663" cy="1104900"/>
          </a:xfrm>
          <a:prstGeom prst="rect">
            <a:avLst/>
          </a:prstGeom>
          <a:noFill/>
          <a:ln w="9525">
            <a:noFill/>
            <a:miter lim="800000"/>
            <a:headEnd/>
            <a:tailEnd/>
          </a:ln>
        </p:spPr>
      </p:pic>
      <p:sp>
        <p:nvSpPr>
          <p:cNvPr id="5" name="Footer Placeholder 2"/>
          <p:cNvSpPr txBox="1">
            <a:spLocks/>
          </p:cNvSpPr>
          <p:nvPr/>
        </p:nvSpPr>
        <p:spPr bwMode="auto">
          <a:xfrm>
            <a:off x="2159732" y="6273316"/>
            <a:ext cx="69484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24. MÜHENDİSLİK DEKANLARI KONSEYİ TOPLANTISI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altLang="ja-JP" sz="1200" b="1" i="0" u="none" strike="noStrike" kern="1200" cap="none" spc="0" normalizeH="0" baseline="0" noProof="0" dirty="0" smtClean="0">
                <a:ln>
                  <a:noFill/>
                </a:ln>
                <a:solidFill>
                  <a:srgbClr val="000099"/>
                </a:solidFill>
                <a:effectLst/>
                <a:uLnTx/>
                <a:uFillTx/>
                <a:latin typeface="Arial Narrow" pitchFamily="34" charset="0"/>
                <a:ea typeface="+mn-ea"/>
                <a:cs typeface="+mn-cs"/>
              </a:rPr>
              <a:t>11-12 Mayıs 2012, Ege Üniversitesi Mühendislik Fakültesi</a:t>
            </a:r>
            <a:endParaRPr kumimoji="0" lang="tr-TR" sz="1200" b="1" i="0" u="none" strike="noStrike" kern="1200" cap="none" spc="0" normalizeH="0" baseline="0" noProof="0" dirty="0" smtClean="0">
              <a:ln>
                <a:noFill/>
              </a:ln>
              <a:solidFill>
                <a:srgbClr val="000099"/>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Slayt Numarası Yer Tutucusu"/>
          <p:cNvSpPr>
            <a:spLocks noGrp="1"/>
          </p:cNvSpPr>
          <p:nvPr>
            <p:ph type="sldNum" sz="quarter" idx="12"/>
          </p:nvPr>
        </p:nvSpPr>
        <p:spPr/>
        <p:txBody>
          <a:bodyPr/>
          <a:lstStyle/>
          <a:p>
            <a:fld id="{3E89D570-7E09-47EF-9D6B-BF8F15FD3537}" type="slidenum">
              <a:rPr lang="tr-TR" altLang="en-US"/>
              <a:pPr/>
              <a:t>6</a:t>
            </a:fld>
            <a:endParaRPr lang="tr-TR" altLang="en-US"/>
          </a:p>
        </p:txBody>
      </p:sp>
      <p:sp>
        <p:nvSpPr>
          <p:cNvPr id="10242" name="Text Box 2"/>
          <p:cNvSpPr txBox="1">
            <a:spLocks noChangeArrowheads="1"/>
          </p:cNvSpPr>
          <p:nvPr/>
        </p:nvSpPr>
        <p:spPr bwMode="auto">
          <a:xfrm>
            <a:off x="503548" y="1340768"/>
            <a:ext cx="8316416" cy="4401205"/>
          </a:xfrm>
          <a:prstGeom prst="rect">
            <a:avLst/>
          </a:prstGeom>
          <a:noFill/>
          <a:ln w="9525">
            <a:noFill/>
            <a:miter lim="800000"/>
            <a:headEnd/>
            <a:tailEnd/>
          </a:ln>
          <a:effectLst/>
        </p:spPr>
        <p:txBody>
          <a:bodyPr wrap="square">
            <a:spAutoFit/>
          </a:bodyPr>
          <a:lstStyle/>
          <a:p>
            <a:endParaRPr lang="tr-TR" sz="2000" dirty="0" smtClean="0"/>
          </a:p>
          <a:p>
            <a:r>
              <a:rPr lang="tr-TR" sz="2000" b="1" dirty="0" smtClean="0">
                <a:latin typeface="Arial" pitchFamily="34" charset="0"/>
                <a:ea typeface="Times New Roman" pitchFamily="18" charset="0"/>
                <a:cs typeface="Times New Roman" pitchFamily="18" charset="0"/>
              </a:rPr>
              <a:t>Mühendislik tasarımı, ortaya çıkan bir gereksinimi karşılayacak bir </a:t>
            </a:r>
            <a:r>
              <a:rPr lang="tr-TR" sz="2000" b="1" dirty="0" smtClean="0">
                <a:solidFill>
                  <a:srgbClr val="920000"/>
                </a:solidFill>
                <a:latin typeface="Arial" pitchFamily="34" charset="0"/>
                <a:ea typeface="Times New Roman" pitchFamily="18" charset="0"/>
                <a:cs typeface="Times New Roman" pitchFamily="18" charset="0"/>
              </a:rPr>
              <a:t>sistemin</a:t>
            </a:r>
            <a:r>
              <a:rPr lang="tr-TR" sz="2000" b="1" dirty="0" smtClean="0">
                <a:latin typeface="Arial" pitchFamily="34" charset="0"/>
                <a:ea typeface="Times New Roman" pitchFamily="18" charset="0"/>
                <a:cs typeface="Times New Roman" pitchFamily="18" charset="0"/>
              </a:rPr>
              <a:t>, </a:t>
            </a:r>
            <a:r>
              <a:rPr lang="tr-TR" sz="2000" b="1" dirty="0" smtClean="0">
                <a:solidFill>
                  <a:srgbClr val="920000"/>
                </a:solidFill>
                <a:latin typeface="Arial" pitchFamily="34" charset="0"/>
                <a:ea typeface="Times New Roman" pitchFamily="18" charset="0"/>
                <a:cs typeface="Times New Roman" pitchFamily="18" charset="0"/>
              </a:rPr>
              <a:t>bileşenin</a:t>
            </a:r>
            <a:r>
              <a:rPr lang="tr-TR" sz="2000" b="1" dirty="0" smtClean="0">
                <a:latin typeface="Arial" pitchFamily="34" charset="0"/>
                <a:ea typeface="Times New Roman" pitchFamily="18" charset="0"/>
                <a:cs typeface="Times New Roman" pitchFamily="18" charset="0"/>
              </a:rPr>
              <a:t> veya </a:t>
            </a:r>
            <a:r>
              <a:rPr lang="tr-TR" sz="2000" b="1" dirty="0" smtClean="0">
                <a:solidFill>
                  <a:srgbClr val="920000"/>
                </a:solidFill>
                <a:latin typeface="Arial" pitchFamily="34" charset="0"/>
                <a:ea typeface="Times New Roman" pitchFamily="18" charset="0"/>
                <a:cs typeface="Times New Roman" pitchFamily="18" charset="0"/>
              </a:rPr>
              <a:t>sürecin</a:t>
            </a:r>
            <a:r>
              <a:rPr lang="tr-TR" sz="2000" b="1" dirty="0" smtClean="0">
                <a:latin typeface="Arial" pitchFamily="34" charset="0"/>
                <a:ea typeface="Times New Roman" pitchFamily="18" charset="0"/>
                <a:cs typeface="Times New Roman" pitchFamily="18" charset="0"/>
              </a:rPr>
              <a:t> oluşturulma veya geliştirilme sürecidir. </a:t>
            </a:r>
          </a:p>
          <a:p>
            <a:endParaRPr lang="tr-TR" sz="2000" b="1" dirty="0" smtClean="0">
              <a:latin typeface="Arial" pitchFamily="34" charset="0"/>
              <a:cs typeface="Times New Roman" pitchFamily="18" charset="0"/>
            </a:endParaRPr>
          </a:p>
          <a:p>
            <a:pPr>
              <a:buFont typeface="Arial" pitchFamily="34" charset="0"/>
              <a:buChar char="•"/>
            </a:pPr>
            <a:r>
              <a:rPr lang="tr-TR" sz="2000" dirty="0" smtClean="0">
                <a:latin typeface="Arial" pitchFamily="34" charset="0"/>
                <a:cs typeface="Times New Roman" pitchFamily="18" charset="0"/>
              </a:rPr>
              <a:t> T</a:t>
            </a:r>
            <a:r>
              <a:rPr lang="tr-TR" sz="2000" dirty="0" smtClean="0">
                <a:latin typeface="Arial" pitchFamily="34" charset="0"/>
                <a:ea typeface="Times New Roman" pitchFamily="18" charset="0"/>
                <a:cs typeface="Times New Roman" pitchFamily="18" charset="0"/>
              </a:rPr>
              <a:t>emel bilimler, matematik ve mühendislik bilimleri yardımıyla,  var olan kaynakların amaca ulaşmak için optimal kullanılmasına çalışıldığı, </a:t>
            </a:r>
            <a:r>
              <a:rPr lang="tr-TR" sz="2000" dirty="0" smtClean="0">
                <a:solidFill>
                  <a:srgbClr val="920000"/>
                </a:solidFill>
                <a:latin typeface="Arial" pitchFamily="34" charset="0"/>
                <a:ea typeface="Times New Roman" pitchFamily="18" charset="0"/>
                <a:cs typeface="Times New Roman" pitchFamily="18" charset="0"/>
              </a:rPr>
              <a:t>m</a:t>
            </a:r>
            <a:r>
              <a:rPr lang="tr-TR" sz="2000" dirty="0" smtClean="0">
                <a:solidFill>
                  <a:srgbClr val="920000"/>
                </a:solidFill>
              </a:rPr>
              <a:t>ühendislerin en yaratıcı işlevidir</a:t>
            </a:r>
            <a:r>
              <a:rPr lang="tr-TR" sz="2000" dirty="0" smtClean="0"/>
              <a:t>.</a:t>
            </a:r>
            <a:endParaRPr lang="tr-TR" sz="2000" dirty="0" smtClean="0">
              <a:latin typeface="Arial" pitchFamily="34" charset="0"/>
              <a:ea typeface="Times New Roman" pitchFamily="18" charset="0"/>
              <a:cs typeface="Times New Roman" pitchFamily="18" charset="0"/>
            </a:endParaRPr>
          </a:p>
          <a:p>
            <a:pPr>
              <a:buFontTx/>
              <a:buChar char="•"/>
            </a:pPr>
            <a:r>
              <a:rPr lang="tr-TR" sz="2000" dirty="0" smtClean="0"/>
              <a:t>  Farklı çözümlerin mümkün olduğu (</a:t>
            </a:r>
            <a:r>
              <a:rPr lang="tr-TR" sz="2000" dirty="0" smtClean="0">
                <a:solidFill>
                  <a:srgbClr val="920000"/>
                </a:solidFill>
              </a:rPr>
              <a:t>ucu açık</a:t>
            </a:r>
            <a:r>
              <a:rPr lang="tr-TR" sz="2000" dirty="0" smtClean="0"/>
              <a:t>) sorunlar içerir.</a:t>
            </a:r>
          </a:p>
          <a:p>
            <a:pPr>
              <a:buFontTx/>
              <a:buChar char="•"/>
            </a:pPr>
            <a:r>
              <a:rPr lang="tr-TR" sz="2000" dirty="0" smtClean="0"/>
              <a:t>  Modern tasarım teorisi ve metodolojilerinin uygulanmasını gerektiren, genellikle </a:t>
            </a:r>
            <a:r>
              <a:rPr lang="tr-TR" sz="2000" dirty="0" err="1" smtClean="0"/>
              <a:t>iteratif</a:t>
            </a:r>
            <a:r>
              <a:rPr lang="tr-TR" sz="2000" dirty="0" smtClean="0"/>
              <a:t> bir </a:t>
            </a:r>
            <a:r>
              <a:rPr lang="tr-TR" sz="2000" dirty="0" smtClean="0">
                <a:solidFill>
                  <a:srgbClr val="920000"/>
                </a:solidFill>
              </a:rPr>
              <a:t>karar verme sürecidir</a:t>
            </a:r>
            <a:r>
              <a:rPr lang="tr-TR" sz="2000" dirty="0" smtClean="0"/>
              <a:t>.</a:t>
            </a:r>
            <a:r>
              <a:rPr lang="en-AU" sz="2000" dirty="0" smtClean="0"/>
              <a:t> </a:t>
            </a:r>
            <a:endParaRPr lang="tr-TR" sz="2000" dirty="0" smtClean="0"/>
          </a:p>
          <a:p>
            <a:pPr>
              <a:buFontTx/>
              <a:buChar char="•"/>
            </a:pPr>
            <a:r>
              <a:rPr lang="tr-TR" sz="2000" dirty="0" smtClean="0"/>
              <a:t>  </a:t>
            </a:r>
          </a:p>
          <a:p>
            <a:pPr>
              <a:buNone/>
            </a:pPr>
            <a:endParaRPr lang="tr-TR" sz="2000" dirty="0" smtClean="0"/>
          </a:p>
          <a:p>
            <a:pPr>
              <a:buFontTx/>
              <a:buChar char="•"/>
            </a:pPr>
            <a:endParaRPr lang="tr-TR" sz="2000" dirty="0" smtClean="0"/>
          </a:p>
        </p:txBody>
      </p:sp>
      <p:sp>
        <p:nvSpPr>
          <p:cNvPr id="8" name="7 Dikdörtgen"/>
          <p:cNvSpPr/>
          <p:nvPr/>
        </p:nvSpPr>
        <p:spPr>
          <a:xfrm>
            <a:off x="287524" y="548680"/>
            <a:ext cx="8316924" cy="584775"/>
          </a:xfrm>
          <a:prstGeom prst="rect">
            <a:avLst/>
          </a:prstGeom>
        </p:spPr>
        <p:txBody>
          <a:bodyPr wrap="square">
            <a:spAutoFit/>
          </a:bodyPr>
          <a:lstStyle/>
          <a:p>
            <a:pPr algn="ctr"/>
            <a:r>
              <a:rPr lang="tr-TR" sz="3200" b="1" dirty="0" smtClean="0">
                <a:solidFill>
                  <a:srgbClr val="000099"/>
                </a:solidFill>
                <a:effectLst>
                  <a:outerShdw blurRad="38100" dist="38100" dir="2700000" algn="tl">
                    <a:srgbClr val="C0C0C0"/>
                  </a:outerShdw>
                </a:effectLst>
              </a:rPr>
              <a:t>Mühendislik Tasarımı </a:t>
            </a:r>
          </a:p>
        </p:txBody>
      </p:sp>
      <p:sp>
        <p:nvSpPr>
          <p:cNvPr id="7"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Slayt Numarası Yer Tutucusu"/>
          <p:cNvSpPr>
            <a:spLocks noGrp="1"/>
          </p:cNvSpPr>
          <p:nvPr>
            <p:ph type="sldNum" sz="quarter" idx="12"/>
          </p:nvPr>
        </p:nvSpPr>
        <p:spPr/>
        <p:txBody>
          <a:bodyPr/>
          <a:lstStyle/>
          <a:p>
            <a:fld id="{3E89D570-7E09-47EF-9D6B-BF8F15FD3537}" type="slidenum">
              <a:rPr lang="tr-TR" altLang="en-US"/>
              <a:pPr/>
              <a:t>7</a:t>
            </a:fld>
            <a:endParaRPr lang="tr-TR" altLang="en-US"/>
          </a:p>
        </p:txBody>
      </p:sp>
      <p:sp>
        <p:nvSpPr>
          <p:cNvPr id="10242" name="Text Box 2"/>
          <p:cNvSpPr txBox="1">
            <a:spLocks noChangeArrowheads="1"/>
          </p:cNvSpPr>
          <p:nvPr/>
        </p:nvSpPr>
        <p:spPr bwMode="auto">
          <a:xfrm>
            <a:off x="503548" y="1340768"/>
            <a:ext cx="8316416" cy="4708981"/>
          </a:xfrm>
          <a:prstGeom prst="rect">
            <a:avLst/>
          </a:prstGeom>
          <a:noFill/>
          <a:ln w="9525">
            <a:noFill/>
            <a:miter lim="800000"/>
            <a:headEnd/>
            <a:tailEnd/>
          </a:ln>
          <a:effectLst/>
        </p:spPr>
        <p:txBody>
          <a:bodyPr wrap="square">
            <a:spAutoFit/>
          </a:bodyPr>
          <a:lstStyle/>
          <a:p>
            <a:endParaRPr lang="tr-TR" sz="2000" dirty="0" smtClean="0"/>
          </a:p>
          <a:p>
            <a:r>
              <a:rPr lang="tr-TR" sz="2000" b="1" dirty="0" smtClean="0">
                <a:latin typeface="Arial" pitchFamily="34" charset="0"/>
                <a:ea typeface="Times New Roman" pitchFamily="18" charset="0"/>
                <a:cs typeface="Times New Roman" pitchFamily="18" charset="0"/>
              </a:rPr>
              <a:t>Mühendislik tasarımı, ortaya çıkan bir gereksinimi karşılayacak bir </a:t>
            </a:r>
            <a:r>
              <a:rPr lang="tr-TR" sz="2000" b="1" dirty="0" smtClean="0">
                <a:solidFill>
                  <a:srgbClr val="920000"/>
                </a:solidFill>
                <a:latin typeface="Arial" pitchFamily="34" charset="0"/>
                <a:ea typeface="Times New Roman" pitchFamily="18" charset="0"/>
                <a:cs typeface="Times New Roman" pitchFamily="18" charset="0"/>
              </a:rPr>
              <a:t>sistemin</a:t>
            </a:r>
            <a:r>
              <a:rPr lang="tr-TR" sz="2000" b="1" dirty="0" smtClean="0">
                <a:latin typeface="Arial" pitchFamily="34" charset="0"/>
                <a:ea typeface="Times New Roman" pitchFamily="18" charset="0"/>
                <a:cs typeface="Times New Roman" pitchFamily="18" charset="0"/>
              </a:rPr>
              <a:t>, </a:t>
            </a:r>
            <a:r>
              <a:rPr lang="tr-TR" sz="2000" b="1" dirty="0" smtClean="0">
                <a:solidFill>
                  <a:srgbClr val="920000"/>
                </a:solidFill>
                <a:latin typeface="Arial" pitchFamily="34" charset="0"/>
                <a:ea typeface="Times New Roman" pitchFamily="18" charset="0"/>
                <a:cs typeface="Times New Roman" pitchFamily="18" charset="0"/>
              </a:rPr>
              <a:t>bileşenin</a:t>
            </a:r>
            <a:r>
              <a:rPr lang="tr-TR" sz="2000" b="1" dirty="0" smtClean="0">
                <a:latin typeface="Arial" pitchFamily="34" charset="0"/>
                <a:ea typeface="Times New Roman" pitchFamily="18" charset="0"/>
                <a:cs typeface="Times New Roman" pitchFamily="18" charset="0"/>
              </a:rPr>
              <a:t> veya </a:t>
            </a:r>
            <a:r>
              <a:rPr lang="tr-TR" sz="2000" b="1" dirty="0" smtClean="0">
                <a:solidFill>
                  <a:srgbClr val="920000"/>
                </a:solidFill>
                <a:latin typeface="Arial" pitchFamily="34" charset="0"/>
                <a:ea typeface="Times New Roman" pitchFamily="18" charset="0"/>
                <a:cs typeface="Times New Roman" pitchFamily="18" charset="0"/>
              </a:rPr>
              <a:t>sürecin</a:t>
            </a:r>
            <a:r>
              <a:rPr lang="tr-TR" sz="2000" b="1" dirty="0" smtClean="0">
                <a:latin typeface="Arial" pitchFamily="34" charset="0"/>
                <a:ea typeface="Times New Roman" pitchFamily="18" charset="0"/>
                <a:cs typeface="Times New Roman" pitchFamily="18" charset="0"/>
              </a:rPr>
              <a:t> oluşturulma veya geliştirilme sürecidir. </a:t>
            </a:r>
          </a:p>
          <a:p>
            <a:endParaRPr lang="tr-TR" sz="2000" b="1" dirty="0" smtClean="0">
              <a:latin typeface="Arial" pitchFamily="34" charset="0"/>
              <a:cs typeface="Times New Roman" pitchFamily="18" charset="0"/>
            </a:endParaRPr>
          </a:p>
          <a:p>
            <a:pPr>
              <a:buFont typeface="Arial" pitchFamily="34" charset="0"/>
              <a:buChar char="•"/>
            </a:pPr>
            <a:r>
              <a:rPr lang="tr-TR" sz="2000" dirty="0" smtClean="0">
                <a:latin typeface="Arial" pitchFamily="34" charset="0"/>
                <a:cs typeface="Times New Roman" pitchFamily="18" charset="0"/>
              </a:rPr>
              <a:t> T</a:t>
            </a:r>
            <a:r>
              <a:rPr lang="tr-TR" sz="2000" dirty="0" smtClean="0">
                <a:latin typeface="Arial" pitchFamily="34" charset="0"/>
                <a:ea typeface="Times New Roman" pitchFamily="18" charset="0"/>
                <a:cs typeface="Times New Roman" pitchFamily="18" charset="0"/>
              </a:rPr>
              <a:t>emel bilimler, matematik ve mühendislik bilimleri yardımıyla,  var olan kaynakların amaca ulaşmak için optimal kullanılmasına çalışıldığı, </a:t>
            </a:r>
            <a:r>
              <a:rPr lang="tr-TR" sz="2000" dirty="0" smtClean="0">
                <a:solidFill>
                  <a:srgbClr val="920000"/>
                </a:solidFill>
                <a:latin typeface="Arial" pitchFamily="34" charset="0"/>
                <a:ea typeface="Times New Roman" pitchFamily="18" charset="0"/>
                <a:cs typeface="Times New Roman" pitchFamily="18" charset="0"/>
              </a:rPr>
              <a:t>m</a:t>
            </a:r>
            <a:r>
              <a:rPr lang="tr-TR" sz="2000" dirty="0" smtClean="0">
                <a:solidFill>
                  <a:srgbClr val="920000"/>
                </a:solidFill>
              </a:rPr>
              <a:t>ühendislerin en yaratıcı işlevidir</a:t>
            </a:r>
            <a:r>
              <a:rPr lang="tr-TR" sz="2000" dirty="0" smtClean="0"/>
              <a:t>.</a:t>
            </a:r>
            <a:endParaRPr lang="tr-TR" sz="2000" dirty="0" smtClean="0">
              <a:latin typeface="Arial" pitchFamily="34" charset="0"/>
              <a:ea typeface="Times New Roman" pitchFamily="18" charset="0"/>
              <a:cs typeface="Times New Roman" pitchFamily="18" charset="0"/>
            </a:endParaRPr>
          </a:p>
          <a:p>
            <a:pPr>
              <a:buFontTx/>
              <a:buChar char="•"/>
            </a:pPr>
            <a:r>
              <a:rPr lang="tr-TR" sz="2000" dirty="0" smtClean="0"/>
              <a:t>  Farklı çözümlerin mümkün olduğu (</a:t>
            </a:r>
            <a:r>
              <a:rPr lang="tr-TR" sz="2000" dirty="0" smtClean="0">
                <a:solidFill>
                  <a:srgbClr val="920000"/>
                </a:solidFill>
              </a:rPr>
              <a:t>ucu açık</a:t>
            </a:r>
            <a:r>
              <a:rPr lang="tr-TR" sz="2000" dirty="0" smtClean="0"/>
              <a:t>) sorunlar içerir.</a:t>
            </a:r>
          </a:p>
          <a:p>
            <a:pPr>
              <a:buFontTx/>
              <a:buChar char="•"/>
            </a:pPr>
            <a:r>
              <a:rPr lang="tr-TR" sz="2000" dirty="0" smtClean="0"/>
              <a:t>  Modern tasarım teorisi ve metodolojilerinin uygulanmasını gerektiren, genellikle </a:t>
            </a:r>
            <a:r>
              <a:rPr lang="tr-TR" sz="2000" dirty="0" err="1" smtClean="0"/>
              <a:t>iteratif</a:t>
            </a:r>
            <a:r>
              <a:rPr lang="tr-TR" sz="2000" dirty="0" smtClean="0"/>
              <a:t> bir </a:t>
            </a:r>
            <a:r>
              <a:rPr lang="tr-TR" sz="2000" dirty="0" smtClean="0">
                <a:solidFill>
                  <a:srgbClr val="920000"/>
                </a:solidFill>
              </a:rPr>
              <a:t>karar verme sürecidir</a:t>
            </a:r>
            <a:r>
              <a:rPr lang="tr-TR" sz="2000" dirty="0" smtClean="0"/>
              <a:t>.</a:t>
            </a:r>
            <a:r>
              <a:rPr lang="en-AU" sz="2000" dirty="0" smtClean="0"/>
              <a:t> </a:t>
            </a:r>
            <a:endParaRPr lang="tr-TR" sz="2000" dirty="0" smtClean="0"/>
          </a:p>
          <a:p>
            <a:pPr>
              <a:buFontTx/>
              <a:buChar char="•"/>
            </a:pPr>
            <a:r>
              <a:rPr lang="tr-TR" sz="2000" dirty="0" smtClean="0"/>
              <a:t>  Ekonomik, sağlık, güvenlik, çevre, estetik, etik, sosyal etki  gibi değişik </a:t>
            </a:r>
            <a:r>
              <a:rPr lang="tr-TR" sz="2000" dirty="0" smtClean="0">
                <a:solidFill>
                  <a:srgbClr val="920000"/>
                </a:solidFill>
              </a:rPr>
              <a:t>kısıtların</a:t>
            </a:r>
            <a:r>
              <a:rPr lang="tr-TR" sz="2000" dirty="0" smtClean="0"/>
              <a:t> dikkate alınması gerekir.</a:t>
            </a:r>
          </a:p>
          <a:p>
            <a:pPr>
              <a:buNone/>
            </a:pPr>
            <a:endParaRPr lang="tr-TR" sz="2000" dirty="0" smtClean="0"/>
          </a:p>
          <a:p>
            <a:pPr>
              <a:buFontTx/>
              <a:buChar char="•"/>
            </a:pPr>
            <a:endParaRPr lang="tr-TR" sz="2000" dirty="0" smtClean="0"/>
          </a:p>
        </p:txBody>
      </p:sp>
      <p:sp>
        <p:nvSpPr>
          <p:cNvPr id="8" name="7 Dikdörtgen"/>
          <p:cNvSpPr/>
          <p:nvPr/>
        </p:nvSpPr>
        <p:spPr>
          <a:xfrm>
            <a:off x="287524" y="548680"/>
            <a:ext cx="8316924" cy="584775"/>
          </a:xfrm>
          <a:prstGeom prst="rect">
            <a:avLst/>
          </a:prstGeom>
        </p:spPr>
        <p:txBody>
          <a:bodyPr wrap="square">
            <a:spAutoFit/>
          </a:bodyPr>
          <a:lstStyle/>
          <a:p>
            <a:pPr algn="ctr"/>
            <a:r>
              <a:rPr lang="tr-TR" sz="3200" b="1" dirty="0" smtClean="0">
                <a:solidFill>
                  <a:srgbClr val="000099"/>
                </a:solidFill>
                <a:effectLst>
                  <a:outerShdw blurRad="38100" dist="38100" dir="2700000" algn="tl">
                    <a:srgbClr val="C0C0C0"/>
                  </a:outerShdw>
                </a:effectLst>
              </a:rPr>
              <a:t>Mühendislik Tasarımı </a:t>
            </a:r>
          </a:p>
        </p:txBody>
      </p:sp>
      <p:sp>
        <p:nvSpPr>
          <p:cNvPr id="7"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Slayt Numarası Yer Tutucusu"/>
          <p:cNvSpPr>
            <a:spLocks noGrp="1"/>
          </p:cNvSpPr>
          <p:nvPr>
            <p:ph type="sldNum" sz="quarter" idx="12"/>
          </p:nvPr>
        </p:nvSpPr>
        <p:spPr/>
        <p:txBody>
          <a:bodyPr/>
          <a:lstStyle/>
          <a:p>
            <a:fld id="{3E89D570-7E09-47EF-9D6B-BF8F15FD3537}" type="slidenum">
              <a:rPr lang="tr-TR" altLang="en-US"/>
              <a:pPr/>
              <a:t>8</a:t>
            </a:fld>
            <a:endParaRPr lang="tr-TR" altLang="en-US"/>
          </a:p>
        </p:txBody>
      </p:sp>
      <p:sp>
        <p:nvSpPr>
          <p:cNvPr id="10242" name="Text Box 2"/>
          <p:cNvSpPr txBox="1">
            <a:spLocks noChangeArrowheads="1"/>
          </p:cNvSpPr>
          <p:nvPr/>
        </p:nvSpPr>
        <p:spPr bwMode="auto">
          <a:xfrm>
            <a:off x="503548" y="1340768"/>
            <a:ext cx="8316416" cy="5324535"/>
          </a:xfrm>
          <a:prstGeom prst="rect">
            <a:avLst/>
          </a:prstGeom>
          <a:noFill/>
          <a:ln w="9525">
            <a:noFill/>
            <a:miter lim="800000"/>
            <a:headEnd/>
            <a:tailEnd/>
          </a:ln>
          <a:effectLst/>
        </p:spPr>
        <p:txBody>
          <a:bodyPr wrap="square">
            <a:spAutoFit/>
          </a:bodyPr>
          <a:lstStyle/>
          <a:p>
            <a:endParaRPr lang="tr-TR" sz="2000" dirty="0" smtClean="0"/>
          </a:p>
          <a:p>
            <a:r>
              <a:rPr lang="tr-TR" sz="2000" b="1" dirty="0" smtClean="0">
                <a:latin typeface="Arial" pitchFamily="34" charset="0"/>
                <a:ea typeface="Times New Roman" pitchFamily="18" charset="0"/>
                <a:cs typeface="Times New Roman" pitchFamily="18" charset="0"/>
              </a:rPr>
              <a:t>Mühendislik tasarımı, ortaya çıkan bir gereksinimi karşılayacak bir </a:t>
            </a:r>
            <a:r>
              <a:rPr lang="tr-TR" sz="2000" b="1" dirty="0" smtClean="0">
                <a:solidFill>
                  <a:srgbClr val="920000"/>
                </a:solidFill>
                <a:latin typeface="Arial" pitchFamily="34" charset="0"/>
                <a:ea typeface="Times New Roman" pitchFamily="18" charset="0"/>
                <a:cs typeface="Times New Roman" pitchFamily="18" charset="0"/>
              </a:rPr>
              <a:t>sistemin</a:t>
            </a:r>
            <a:r>
              <a:rPr lang="tr-TR" sz="2000" b="1" dirty="0" smtClean="0">
                <a:latin typeface="Arial" pitchFamily="34" charset="0"/>
                <a:ea typeface="Times New Roman" pitchFamily="18" charset="0"/>
                <a:cs typeface="Times New Roman" pitchFamily="18" charset="0"/>
              </a:rPr>
              <a:t>, </a:t>
            </a:r>
            <a:r>
              <a:rPr lang="tr-TR" sz="2000" b="1" dirty="0" smtClean="0">
                <a:solidFill>
                  <a:srgbClr val="920000"/>
                </a:solidFill>
                <a:latin typeface="Arial" pitchFamily="34" charset="0"/>
                <a:ea typeface="Times New Roman" pitchFamily="18" charset="0"/>
                <a:cs typeface="Times New Roman" pitchFamily="18" charset="0"/>
              </a:rPr>
              <a:t>bileşenin</a:t>
            </a:r>
            <a:r>
              <a:rPr lang="tr-TR" sz="2000" b="1" dirty="0" smtClean="0">
                <a:latin typeface="Arial" pitchFamily="34" charset="0"/>
                <a:ea typeface="Times New Roman" pitchFamily="18" charset="0"/>
                <a:cs typeface="Times New Roman" pitchFamily="18" charset="0"/>
              </a:rPr>
              <a:t> veya </a:t>
            </a:r>
            <a:r>
              <a:rPr lang="tr-TR" sz="2000" b="1" dirty="0" smtClean="0">
                <a:solidFill>
                  <a:srgbClr val="920000"/>
                </a:solidFill>
                <a:latin typeface="Arial" pitchFamily="34" charset="0"/>
                <a:ea typeface="Times New Roman" pitchFamily="18" charset="0"/>
                <a:cs typeface="Times New Roman" pitchFamily="18" charset="0"/>
              </a:rPr>
              <a:t>sürecin</a:t>
            </a:r>
            <a:r>
              <a:rPr lang="tr-TR" sz="2000" b="1" dirty="0" smtClean="0">
                <a:latin typeface="Arial" pitchFamily="34" charset="0"/>
                <a:ea typeface="Times New Roman" pitchFamily="18" charset="0"/>
                <a:cs typeface="Times New Roman" pitchFamily="18" charset="0"/>
              </a:rPr>
              <a:t> oluşturulma veya geliştirilme sürecidir. </a:t>
            </a:r>
          </a:p>
          <a:p>
            <a:endParaRPr lang="tr-TR" sz="2000" b="1" dirty="0" smtClean="0">
              <a:latin typeface="Arial" pitchFamily="34" charset="0"/>
              <a:cs typeface="Times New Roman" pitchFamily="18" charset="0"/>
            </a:endParaRPr>
          </a:p>
          <a:p>
            <a:pPr>
              <a:buFont typeface="Arial" pitchFamily="34" charset="0"/>
              <a:buChar char="•"/>
            </a:pPr>
            <a:r>
              <a:rPr lang="tr-TR" sz="2000" dirty="0" smtClean="0">
                <a:latin typeface="Arial" pitchFamily="34" charset="0"/>
                <a:cs typeface="Times New Roman" pitchFamily="18" charset="0"/>
              </a:rPr>
              <a:t> T</a:t>
            </a:r>
            <a:r>
              <a:rPr lang="tr-TR" sz="2000" dirty="0" smtClean="0">
                <a:latin typeface="Arial" pitchFamily="34" charset="0"/>
                <a:ea typeface="Times New Roman" pitchFamily="18" charset="0"/>
                <a:cs typeface="Times New Roman" pitchFamily="18" charset="0"/>
              </a:rPr>
              <a:t>emel bilimler, matematik ve mühendislik bilimleri yardımıyla,  var olan kaynakların amaca ulaşmak için optimal kullanılmasına çalışıldığı, </a:t>
            </a:r>
            <a:r>
              <a:rPr lang="tr-TR" sz="2000" dirty="0" smtClean="0">
                <a:solidFill>
                  <a:srgbClr val="920000"/>
                </a:solidFill>
                <a:latin typeface="Arial" pitchFamily="34" charset="0"/>
                <a:ea typeface="Times New Roman" pitchFamily="18" charset="0"/>
                <a:cs typeface="Times New Roman" pitchFamily="18" charset="0"/>
              </a:rPr>
              <a:t>m</a:t>
            </a:r>
            <a:r>
              <a:rPr lang="tr-TR" sz="2000" dirty="0" smtClean="0">
                <a:solidFill>
                  <a:srgbClr val="920000"/>
                </a:solidFill>
              </a:rPr>
              <a:t>ühendislerin en yaratıcı işlevidir</a:t>
            </a:r>
            <a:r>
              <a:rPr lang="tr-TR" sz="2000" dirty="0" smtClean="0"/>
              <a:t>.</a:t>
            </a:r>
            <a:endParaRPr lang="tr-TR" sz="2000" dirty="0" smtClean="0">
              <a:latin typeface="Arial" pitchFamily="34" charset="0"/>
              <a:ea typeface="Times New Roman" pitchFamily="18" charset="0"/>
              <a:cs typeface="Times New Roman" pitchFamily="18" charset="0"/>
            </a:endParaRPr>
          </a:p>
          <a:p>
            <a:pPr>
              <a:buFontTx/>
              <a:buChar char="•"/>
            </a:pPr>
            <a:r>
              <a:rPr lang="tr-TR" sz="2000" dirty="0" smtClean="0"/>
              <a:t>  Farklı çözümlerin mümkün olduğu (</a:t>
            </a:r>
            <a:r>
              <a:rPr lang="tr-TR" sz="2000" dirty="0" smtClean="0">
                <a:solidFill>
                  <a:srgbClr val="920000"/>
                </a:solidFill>
              </a:rPr>
              <a:t>ucu açık</a:t>
            </a:r>
            <a:r>
              <a:rPr lang="tr-TR" sz="2000" dirty="0" smtClean="0"/>
              <a:t>) sorunlar içerir.</a:t>
            </a:r>
          </a:p>
          <a:p>
            <a:pPr>
              <a:buFontTx/>
              <a:buChar char="•"/>
            </a:pPr>
            <a:r>
              <a:rPr lang="tr-TR" sz="2000" dirty="0" smtClean="0"/>
              <a:t>  Modern tasarım teorisi ve metodolojilerinin uygulanmasını gerektiren, genellikle </a:t>
            </a:r>
            <a:r>
              <a:rPr lang="tr-TR" sz="2000" dirty="0" err="1" smtClean="0"/>
              <a:t>iteratif</a:t>
            </a:r>
            <a:r>
              <a:rPr lang="tr-TR" sz="2000" dirty="0" smtClean="0"/>
              <a:t> bir </a:t>
            </a:r>
            <a:r>
              <a:rPr lang="tr-TR" sz="2000" dirty="0" smtClean="0">
                <a:solidFill>
                  <a:srgbClr val="920000"/>
                </a:solidFill>
              </a:rPr>
              <a:t>karar verme sürecidir</a:t>
            </a:r>
            <a:r>
              <a:rPr lang="tr-TR" sz="2000" dirty="0" smtClean="0"/>
              <a:t>.</a:t>
            </a:r>
            <a:r>
              <a:rPr lang="en-AU" sz="2000" dirty="0" smtClean="0"/>
              <a:t> </a:t>
            </a:r>
            <a:endParaRPr lang="tr-TR" sz="2000" dirty="0" smtClean="0"/>
          </a:p>
          <a:p>
            <a:pPr>
              <a:buFontTx/>
              <a:buChar char="•"/>
            </a:pPr>
            <a:r>
              <a:rPr lang="tr-TR" sz="2000" dirty="0" smtClean="0"/>
              <a:t>  Ekonomik, sağlık, güvenlik, çevre, estetik, etik, sosyal etki  gibi değişik </a:t>
            </a:r>
            <a:r>
              <a:rPr lang="tr-TR" sz="2000" dirty="0" smtClean="0">
                <a:solidFill>
                  <a:srgbClr val="920000"/>
                </a:solidFill>
              </a:rPr>
              <a:t>kısıtların</a:t>
            </a:r>
            <a:r>
              <a:rPr lang="tr-TR" sz="2000" dirty="0" smtClean="0"/>
              <a:t> dikkate alınması gerekir.</a:t>
            </a:r>
          </a:p>
          <a:p>
            <a:pPr>
              <a:buFontTx/>
              <a:buChar char="•"/>
            </a:pPr>
            <a:r>
              <a:rPr lang="tr-TR" sz="2000" dirty="0" smtClean="0"/>
              <a:t>  Genellikle bir ekip çalışmasıdır ve </a:t>
            </a:r>
            <a:r>
              <a:rPr lang="tr-TR" sz="2000" dirty="0" smtClean="0">
                <a:solidFill>
                  <a:srgbClr val="920000"/>
                </a:solidFill>
              </a:rPr>
              <a:t>takım</a:t>
            </a:r>
            <a:r>
              <a:rPr lang="tr-TR" sz="2000" dirty="0" smtClean="0"/>
              <a:t> çalışmalarına yatkınlık önemlidir.</a:t>
            </a:r>
          </a:p>
          <a:p>
            <a:pPr>
              <a:buNone/>
            </a:pPr>
            <a:endParaRPr lang="tr-TR" sz="2000" dirty="0" smtClean="0"/>
          </a:p>
          <a:p>
            <a:pPr>
              <a:buFontTx/>
              <a:buChar char="•"/>
            </a:pPr>
            <a:endParaRPr lang="tr-TR" sz="2000" dirty="0" smtClean="0"/>
          </a:p>
        </p:txBody>
      </p:sp>
      <p:sp>
        <p:nvSpPr>
          <p:cNvPr id="8" name="7 Dikdörtgen"/>
          <p:cNvSpPr/>
          <p:nvPr/>
        </p:nvSpPr>
        <p:spPr>
          <a:xfrm>
            <a:off x="287524" y="548680"/>
            <a:ext cx="8316924" cy="584775"/>
          </a:xfrm>
          <a:prstGeom prst="rect">
            <a:avLst/>
          </a:prstGeom>
        </p:spPr>
        <p:txBody>
          <a:bodyPr wrap="square">
            <a:spAutoFit/>
          </a:bodyPr>
          <a:lstStyle/>
          <a:p>
            <a:pPr algn="ctr"/>
            <a:r>
              <a:rPr lang="tr-TR" sz="3200" b="1" dirty="0" smtClean="0">
                <a:solidFill>
                  <a:srgbClr val="000099"/>
                </a:solidFill>
                <a:effectLst>
                  <a:outerShdw blurRad="38100" dist="38100" dir="2700000" algn="tl">
                    <a:srgbClr val="C0C0C0"/>
                  </a:outerShdw>
                </a:effectLst>
              </a:rPr>
              <a:t>Mühendislik Tasarımı </a:t>
            </a:r>
          </a:p>
        </p:txBody>
      </p:sp>
      <p:sp>
        <p:nvSpPr>
          <p:cNvPr id="7"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0" y="188913"/>
            <a:ext cx="9144000" cy="1139825"/>
          </a:xfrm>
        </p:spPr>
        <p:txBody>
          <a:bodyPr anchorCtr="1"/>
          <a:lstStyle/>
          <a:p>
            <a:r>
              <a:rPr lang="tr-TR" sz="3200" b="1" dirty="0" smtClean="0">
                <a:solidFill>
                  <a:srgbClr val="000099"/>
                </a:solidFill>
                <a:effectLst>
                  <a:outerShdw blurRad="38100" dist="38100" dir="2700000" algn="tl">
                    <a:srgbClr val="000000">
                      <a:alpha val="43137"/>
                    </a:srgbClr>
                  </a:outerShdw>
                </a:effectLst>
              </a:rPr>
              <a:t>Mühendislik Tasarımı Öğretimi</a:t>
            </a:r>
            <a:endParaRPr lang="en-US" sz="3200" b="1" dirty="0" smtClean="0">
              <a:solidFill>
                <a:srgbClr val="000099"/>
              </a:solidFill>
              <a:effectLst>
                <a:outerShdw blurRad="38100" dist="38100" dir="2700000" algn="tl">
                  <a:srgbClr val="000000">
                    <a:alpha val="43137"/>
                  </a:srgbClr>
                </a:outerShdw>
              </a:effectLst>
            </a:endParaRPr>
          </a:p>
        </p:txBody>
      </p:sp>
      <p:sp>
        <p:nvSpPr>
          <p:cNvPr id="3075" name="Rectangle 2"/>
          <p:cNvSpPr>
            <a:spLocks noGrp="1" noChangeArrowheads="1"/>
          </p:cNvSpPr>
          <p:nvPr>
            <p:ph idx="1"/>
          </p:nvPr>
        </p:nvSpPr>
        <p:spPr>
          <a:xfrm>
            <a:off x="467544" y="1520788"/>
            <a:ext cx="8219256" cy="4169060"/>
          </a:xfrm>
        </p:spPr>
        <p:txBody>
          <a:bodyPr/>
          <a:lstStyle/>
          <a:p>
            <a:pPr>
              <a:buNone/>
            </a:pPr>
            <a:r>
              <a:rPr lang="tr-TR" sz="2000" b="1" dirty="0" smtClean="0"/>
              <a:t>Her mühendislik programı, öğrencinin kendi alanına uygun bir mühendislik tasarım becerisi kazanmasını sağlamalıdır.  </a:t>
            </a:r>
          </a:p>
        </p:txBody>
      </p:sp>
      <p:sp>
        <p:nvSpPr>
          <p:cNvPr id="5" name="Footer Placeholder 2"/>
          <p:cNvSpPr>
            <a:spLocks noGrp="1"/>
          </p:cNvSpPr>
          <p:nvPr>
            <p:ph type="ftr" sz="quarter" idx="11"/>
          </p:nvPr>
        </p:nvSpPr>
        <p:spPr>
          <a:xfrm>
            <a:off x="2160016" y="6273316"/>
            <a:ext cx="6948488" cy="476250"/>
          </a:xfrm>
          <a:noFill/>
        </p:spPr>
        <p:txBody>
          <a:bodyPr/>
          <a:lstStyle/>
          <a:p>
            <a:r>
              <a:rPr lang="tr-TR" altLang="ja-JP" sz="1200" dirty="0" smtClean="0">
                <a:solidFill>
                  <a:srgbClr val="000099"/>
                </a:solidFill>
                <a:latin typeface="Arial Narrow" pitchFamily="34" charset="0"/>
              </a:rPr>
              <a:t>24. MÜHENDİSLİK DEKANLARI KONSEYİ TOPLANTISI </a:t>
            </a:r>
          </a:p>
          <a:p>
            <a:r>
              <a:rPr lang="tr-TR" altLang="ja-JP" sz="1200" dirty="0" smtClean="0">
                <a:solidFill>
                  <a:srgbClr val="000099"/>
                </a:solidFill>
                <a:latin typeface="Arial Narrow" pitchFamily="34" charset="0"/>
              </a:rPr>
              <a:t>11-12 Mayıs 2012, Ege Üniversitesi Mühendislik Fakültesi</a:t>
            </a:r>
            <a:endParaRPr lang="tr-TR" sz="1200" dirty="0" smtClean="0">
              <a:solidFill>
                <a:srgbClr val="000099"/>
              </a:solidFill>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lnDef>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13506</TotalTime>
  <Words>3791</Words>
  <Application>Microsoft Office PowerPoint</Application>
  <PresentationFormat>Ekran Gösterisi (4:3)</PresentationFormat>
  <Paragraphs>463</Paragraphs>
  <Slides>56</Slides>
  <Notes>38</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56</vt:i4>
      </vt:variant>
    </vt:vector>
  </HeadingPairs>
  <TitlesOfParts>
    <vt:vector size="58" baseType="lpstr">
      <vt:lpstr>Varsayılan Tasarım</vt:lpstr>
      <vt:lpstr>Acrobat Document</vt:lpstr>
      <vt:lpstr>Slayt 1</vt:lpstr>
      <vt:lpstr>Sunum İçeriği</vt:lpstr>
      <vt:lpstr>Slayt 3</vt:lpstr>
      <vt:lpstr>Slayt 4</vt:lpstr>
      <vt:lpstr>Slayt 5</vt:lpstr>
      <vt:lpstr>Slayt 6</vt:lpstr>
      <vt:lpstr>Slayt 7</vt:lpstr>
      <vt:lpstr>Slayt 8</vt:lpstr>
      <vt:lpstr>Mühendislik Tasarımı Öğretimi</vt:lpstr>
      <vt:lpstr>Mühendislik Tasarımı Öğretimi</vt:lpstr>
      <vt:lpstr>Mühendislik Tasarımı Öğretimi</vt:lpstr>
      <vt:lpstr>Mühendislik  Tasarımı Öğretimi</vt:lpstr>
      <vt:lpstr>Mühendislik  Tasarımı Öğretimi</vt:lpstr>
      <vt:lpstr>Mühendislik  Tasarımı Öğretimi</vt:lpstr>
      <vt:lpstr>Mühendislik  Tasarımı Öğretimi</vt:lpstr>
      <vt:lpstr>Mühendislik  Tasarımı Öğretimi</vt:lpstr>
      <vt:lpstr>Mühendislik  Tasarımı Öğretimi</vt:lpstr>
      <vt:lpstr>Mühendislik Tasarımı Öğretimi</vt:lpstr>
      <vt:lpstr>Mühendislik Tasarımı Öğretimi</vt:lpstr>
      <vt:lpstr>Slayt 20</vt:lpstr>
      <vt:lpstr>Slayt 21</vt:lpstr>
      <vt:lpstr>Slayt 22</vt:lpstr>
      <vt:lpstr>Slayt 23</vt:lpstr>
      <vt:lpstr>Slayt 24</vt:lpstr>
      <vt:lpstr>Slayt 25</vt:lpstr>
      <vt:lpstr>Slayt 26</vt:lpstr>
      <vt:lpstr>Slayt 27</vt:lpstr>
      <vt:lpstr>Slayt 28</vt:lpstr>
      <vt:lpstr>Öğrencileri, lisans öğrenimleri boyunca edindikleri bilgi ve becerileri kullanacakları, mühendislik standartlarını ve gerçekçi koşulları içerecek bir ana tasarım deneyimiyle mühendislik uygulamasına hazır hale getirmek.     </vt:lpstr>
      <vt:lpstr>Bu Amaca Ulaşmak İçin Geliştirilmesi  Gereken Bilgi ve Beceriler (Çıktılar)</vt:lpstr>
      <vt:lpstr>Bu Amaca Ulaşmak İçin Geliştirilmesi  Gereken Bilgi ve Beceriler (Çıktılar)</vt:lpstr>
      <vt:lpstr>Bu Amaca Ulaşmak İçin Geliştirilmesi  Gereken Bilgi ve Beceriler (Çıktılar)</vt:lpstr>
      <vt:lpstr>Bu Amaca Ulaşmak İçin Geliştirilmesi  Gereken Bilgi ve Beceriler (Çıktılar)</vt:lpstr>
      <vt:lpstr>Bu Amaca Ulaşmak İçin Geliştirilmesi  Gereken Bilgi ve Beceriler (Çıktılar)</vt:lpstr>
      <vt:lpstr>Bu Amaca Ulaşmak İçin Geliştirilmesi  Gereken Bilgi ve Beceriler (Çıktılar)</vt:lpstr>
      <vt:lpstr>Bu Amaca Ulaşmak İçin Geliştirilmesi  Gereken Bilgi ve Beceriler (Çıktılar)</vt:lpstr>
      <vt:lpstr>Bu Amaca Ulaşmak İçin Geliştirilmesi  Gereken Bilgi ve Beceriler (Çıktılar)</vt:lpstr>
      <vt:lpstr>Bu Amaca Ulaşmak İçin Geliştirilmesi  Gereken Bilgi ve Beceriler (Çıktılar)</vt:lpstr>
      <vt:lpstr>Bunları Sağlayabilecek Projeler (ideal!)</vt:lpstr>
      <vt:lpstr>Bunları Sağlayabilecek Projeler (ideal!)</vt:lpstr>
      <vt:lpstr>Bunları Sağlayabilecek Projeler (ideal!)</vt:lpstr>
      <vt:lpstr>Bunları Sağlayabilecek Projeler (ideal!)</vt:lpstr>
      <vt:lpstr>Bunları Sağlayabilecek Projeler (ideal!)</vt:lpstr>
      <vt:lpstr>Bunları Sağlayabilecek Projeler (ideal!)</vt:lpstr>
      <vt:lpstr>Bunları Sağlayabilecek Projeler (ideal!)</vt:lpstr>
      <vt:lpstr>Uygulamada</vt:lpstr>
      <vt:lpstr>Uygulamada</vt:lpstr>
      <vt:lpstr>Uygulamada</vt:lpstr>
      <vt:lpstr>Uygulamada</vt:lpstr>
      <vt:lpstr>Değerlendirme</vt:lpstr>
      <vt:lpstr>Değerlendirme</vt:lpstr>
      <vt:lpstr>Slayt 52</vt:lpstr>
      <vt:lpstr>Slayt 53</vt:lpstr>
      <vt:lpstr>Slayt 54</vt:lpstr>
      <vt:lpstr>Slayt 55</vt:lpstr>
      <vt:lpstr>Slayt 56</vt:lpstr>
    </vt:vector>
  </TitlesOfParts>
  <Company>MÜDEK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 MDK Toplantısı, 27-28.05.2011, Yüzüncü Yıl Üniversitesi, Van</dc:title>
  <dc:subject>MÜDEK Sunumu</dc:subject>
  <dc:creator>Yavuz Ercil</dc:creator>
  <cp:lastModifiedBy>ARAN</cp:lastModifiedBy>
  <cp:revision>1190</cp:revision>
  <dcterms:created xsi:type="dcterms:W3CDTF">2003-10-09T07:49:16Z</dcterms:created>
  <dcterms:modified xsi:type="dcterms:W3CDTF">2012-05-11T05:55:59Z</dcterms:modified>
</cp:coreProperties>
</file>