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49"/>
  </p:notesMasterIdLst>
  <p:handoutMasterIdLst>
    <p:handoutMasterId r:id="rId50"/>
  </p:handoutMasterIdLst>
  <p:sldIdLst>
    <p:sldId id="256" r:id="rId2"/>
    <p:sldId id="260" r:id="rId3"/>
    <p:sldId id="263" r:id="rId4"/>
    <p:sldId id="264" r:id="rId5"/>
    <p:sldId id="265" r:id="rId6"/>
    <p:sldId id="266" r:id="rId7"/>
    <p:sldId id="319" r:id="rId8"/>
    <p:sldId id="267" r:id="rId9"/>
    <p:sldId id="318" r:id="rId10"/>
    <p:sldId id="268" r:id="rId11"/>
    <p:sldId id="273" r:id="rId12"/>
    <p:sldId id="306" r:id="rId13"/>
    <p:sldId id="307" r:id="rId14"/>
    <p:sldId id="308" r:id="rId15"/>
    <p:sldId id="309" r:id="rId16"/>
    <p:sldId id="310" r:id="rId17"/>
    <p:sldId id="311" r:id="rId18"/>
    <p:sldId id="312" r:id="rId19"/>
    <p:sldId id="313" r:id="rId20"/>
    <p:sldId id="314" r:id="rId21"/>
    <p:sldId id="315" r:id="rId22"/>
    <p:sldId id="316" r:id="rId23"/>
    <p:sldId id="320" r:id="rId24"/>
    <p:sldId id="321" r:id="rId25"/>
    <p:sldId id="322" r:id="rId26"/>
    <p:sldId id="323" r:id="rId27"/>
    <p:sldId id="324" r:id="rId28"/>
    <p:sldId id="325" r:id="rId29"/>
    <p:sldId id="327" r:id="rId30"/>
    <p:sldId id="326" r:id="rId31"/>
    <p:sldId id="328" r:id="rId32"/>
    <p:sldId id="329" r:id="rId33"/>
    <p:sldId id="330" r:id="rId34"/>
    <p:sldId id="331" r:id="rId35"/>
    <p:sldId id="332" r:id="rId36"/>
    <p:sldId id="333" r:id="rId37"/>
    <p:sldId id="334" r:id="rId38"/>
    <p:sldId id="335" r:id="rId39"/>
    <p:sldId id="336" r:id="rId40"/>
    <p:sldId id="337" r:id="rId41"/>
    <p:sldId id="338" r:id="rId42"/>
    <p:sldId id="339" r:id="rId43"/>
    <p:sldId id="340" r:id="rId44"/>
    <p:sldId id="341" r:id="rId45"/>
    <p:sldId id="342" r:id="rId46"/>
    <p:sldId id="343" r:id="rId47"/>
    <p:sldId id="344" r:id="rId4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FF"/>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4ADBD-B3CD-485C-92C0-9B8AF10CCD9C}" type="datetimeFigureOut">
              <a:rPr lang="tr-TR" smtClean="0"/>
              <a:pPr/>
              <a:t>25.10.2010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A.Eris, </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5875D4-57AD-487B-94B6-ED800532F456}" type="slidenum">
              <a:rPr lang="tr-TR" smtClean="0"/>
              <a:pPr/>
              <a:t>‹#›</a:t>
            </a:fld>
            <a:endParaRPr lang="tr-T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347A5D-D8E4-4E7C-8288-39BFC49A961A}" type="datetimeFigureOut">
              <a:rPr lang="tr-TR" smtClean="0"/>
              <a:pPr/>
              <a:t>25.10.2010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A.Eris, </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AE61DF-155D-4422-9EF0-37B3B87593B9}" type="slidenum">
              <a:rPr lang="tr-TR" smtClean="0"/>
              <a:pPr/>
              <a:t>‹#›</a:t>
            </a:fld>
            <a:endParaRPr lang="tr-TR"/>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7AE61DF-155D-4422-9EF0-37B3B87593B9}" type="slidenum">
              <a:rPr lang="tr-TR" smtClean="0"/>
              <a:pPr/>
              <a:t>36</a:t>
            </a:fld>
            <a:endParaRPr lang="tr-TR"/>
          </a:p>
        </p:txBody>
      </p:sp>
      <p:sp>
        <p:nvSpPr>
          <p:cNvPr id="5" name="4 Altbilgi Yer Tutucusu"/>
          <p:cNvSpPr>
            <a:spLocks noGrp="1"/>
          </p:cNvSpPr>
          <p:nvPr>
            <p:ph type="ftr" sz="quarter" idx="11"/>
          </p:nvPr>
        </p:nvSpPr>
        <p:spPr/>
        <p:txBody>
          <a:bodyPr/>
          <a:lstStyle/>
          <a:p>
            <a:r>
              <a:rPr lang="tr-TR" smtClean="0"/>
              <a:t>A.Eris, </a:t>
            </a:r>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1FB7450-DC9A-426A-A179-EB59302BA308}"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
        <p:nvSpPr>
          <p:cNvPr id="6" name="5 Slayt Numarası Yer Tutucusu"/>
          <p:cNvSpPr>
            <a:spLocks noGrp="1"/>
          </p:cNvSpPr>
          <p:nvPr>
            <p:ph type="sldNum" sz="quarter" idx="12"/>
          </p:nvPr>
        </p:nvSpPr>
        <p:spPr/>
        <p:txBody>
          <a:bodyPr/>
          <a:lstStyle/>
          <a:p>
            <a:fld id="{81A539D4-3564-46F0-8198-2252C63C7A5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09E8CF8-1515-41CF-BFAD-030E930E57AF}"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
        <p:nvSpPr>
          <p:cNvPr id="6" name="5 Slayt Numarası Yer Tutucusu"/>
          <p:cNvSpPr>
            <a:spLocks noGrp="1"/>
          </p:cNvSpPr>
          <p:nvPr>
            <p:ph type="sldNum" sz="quarter" idx="12"/>
          </p:nvPr>
        </p:nvSpPr>
        <p:spPr/>
        <p:txBody>
          <a:bodyPr/>
          <a:lstStyle/>
          <a:p>
            <a:fld id="{81A539D4-3564-46F0-8198-2252C63C7A5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0698455-EE11-4F28-BB20-53289542DC93}"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
        <p:nvSpPr>
          <p:cNvPr id="6" name="5 Slayt Numarası Yer Tutucusu"/>
          <p:cNvSpPr>
            <a:spLocks noGrp="1"/>
          </p:cNvSpPr>
          <p:nvPr>
            <p:ph type="sldNum" sz="quarter" idx="12"/>
          </p:nvPr>
        </p:nvSpPr>
        <p:spPr/>
        <p:txBody>
          <a:bodyPr/>
          <a:lstStyle/>
          <a:p>
            <a:fld id="{81A539D4-3564-46F0-8198-2252C63C7A5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02D44ED-D4EF-46CB-8EFD-54CC74A26126}"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
        <p:nvSpPr>
          <p:cNvPr id="6" name="5 Slayt Numarası Yer Tutucusu"/>
          <p:cNvSpPr>
            <a:spLocks noGrp="1"/>
          </p:cNvSpPr>
          <p:nvPr>
            <p:ph type="sldNum" sz="quarter" idx="12"/>
          </p:nvPr>
        </p:nvSpPr>
        <p:spPr/>
        <p:txBody>
          <a:bodyPr/>
          <a:lstStyle/>
          <a:p>
            <a:fld id="{81A539D4-3564-46F0-8198-2252C63C7A5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D247312-65C1-4473-AD0F-EB7F951BEC83}"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
        <p:nvSpPr>
          <p:cNvPr id="6" name="5 Slayt Numarası Yer Tutucusu"/>
          <p:cNvSpPr>
            <a:spLocks noGrp="1"/>
          </p:cNvSpPr>
          <p:nvPr>
            <p:ph type="sldNum" sz="quarter" idx="12"/>
          </p:nvPr>
        </p:nvSpPr>
        <p:spPr/>
        <p:txBody>
          <a:bodyPr/>
          <a:lstStyle/>
          <a:p>
            <a:fld id="{81A539D4-3564-46F0-8198-2252C63C7A5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670D9D1-6005-4C13-80F2-95DFC530D367}" type="datetime1">
              <a:rPr lang="tr-TR" smtClean="0"/>
              <a:pPr/>
              <a:t>25.10.2010</a:t>
            </a:fld>
            <a:endParaRPr lang="tr-TR"/>
          </a:p>
        </p:txBody>
      </p:sp>
      <p:sp>
        <p:nvSpPr>
          <p:cNvPr id="6" name="5 Altbilgi Yer Tutucusu"/>
          <p:cNvSpPr>
            <a:spLocks noGrp="1"/>
          </p:cNvSpPr>
          <p:nvPr>
            <p:ph type="ftr" sz="quarter" idx="11"/>
          </p:nvPr>
        </p:nvSpPr>
        <p:spPr/>
        <p:txBody>
          <a:bodyPr/>
          <a:lstStyle/>
          <a:p>
            <a:r>
              <a:rPr lang="tr-TR" smtClean="0"/>
              <a:t>A.Eris</a:t>
            </a:r>
            <a:endParaRPr lang="tr-TR"/>
          </a:p>
        </p:txBody>
      </p:sp>
      <p:sp>
        <p:nvSpPr>
          <p:cNvPr id="7" name="6 Slayt Numarası Yer Tutucusu"/>
          <p:cNvSpPr>
            <a:spLocks noGrp="1"/>
          </p:cNvSpPr>
          <p:nvPr>
            <p:ph type="sldNum" sz="quarter" idx="12"/>
          </p:nvPr>
        </p:nvSpPr>
        <p:spPr/>
        <p:txBody>
          <a:bodyPr/>
          <a:lstStyle/>
          <a:p>
            <a:fld id="{81A539D4-3564-46F0-8198-2252C63C7A5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2DB879F-171F-4DC6-B6C1-626B2FA4DCFF}" type="datetime1">
              <a:rPr lang="tr-TR" smtClean="0"/>
              <a:pPr/>
              <a:t>25.10.2010</a:t>
            </a:fld>
            <a:endParaRPr lang="tr-TR"/>
          </a:p>
        </p:txBody>
      </p:sp>
      <p:sp>
        <p:nvSpPr>
          <p:cNvPr id="8" name="7 Altbilgi Yer Tutucusu"/>
          <p:cNvSpPr>
            <a:spLocks noGrp="1"/>
          </p:cNvSpPr>
          <p:nvPr>
            <p:ph type="ftr" sz="quarter" idx="11"/>
          </p:nvPr>
        </p:nvSpPr>
        <p:spPr/>
        <p:txBody>
          <a:bodyPr/>
          <a:lstStyle/>
          <a:p>
            <a:r>
              <a:rPr lang="tr-TR" smtClean="0"/>
              <a:t>A.Eris</a:t>
            </a:r>
            <a:endParaRPr lang="tr-TR"/>
          </a:p>
        </p:txBody>
      </p:sp>
      <p:sp>
        <p:nvSpPr>
          <p:cNvPr id="9" name="8 Slayt Numarası Yer Tutucusu"/>
          <p:cNvSpPr>
            <a:spLocks noGrp="1"/>
          </p:cNvSpPr>
          <p:nvPr>
            <p:ph type="sldNum" sz="quarter" idx="12"/>
          </p:nvPr>
        </p:nvSpPr>
        <p:spPr/>
        <p:txBody>
          <a:bodyPr/>
          <a:lstStyle/>
          <a:p>
            <a:fld id="{81A539D4-3564-46F0-8198-2252C63C7A5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BD5EE84-CCE3-466E-B9D5-78948886BF5F}" type="datetime1">
              <a:rPr lang="tr-TR" smtClean="0"/>
              <a:pPr/>
              <a:t>25.10.2010</a:t>
            </a:fld>
            <a:endParaRPr lang="tr-TR"/>
          </a:p>
        </p:txBody>
      </p:sp>
      <p:sp>
        <p:nvSpPr>
          <p:cNvPr id="4" name="3 Altbilgi Yer Tutucusu"/>
          <p:cNvSpPr>
            <a:spLocks noGrp="1"/>
          </p:cNvSpPr>
          <p:nvPr>
            <p:ph type="ftr" sz="quarter" idx="11"/>
          </p:nvPr>
        </p:nvSpPr>
        <p:spPr/>
        <p:txBody>
          <a:bodyPr/>
          <a:lstStyle/>
          <a:p>
            <a:r>
              <a:rPr lang="tr-TR" smtClean="0"/>
              <a:t>A.Eris</a:t>
            </a:r>
            <a:endParaRPr lang="tr-TR"/>
          </a:p>
        </p:txBody>
      </p:sp>
      <p:sp>
        <p:nvSpPr>
          <p:cNvPr id="5" name="4 Slayt Numarası Yer Tutucusu"/>
          <p:cNvSpPr>
            <a:spLocks noGrp="1"/>
          </p:cNvSpPr>
          <p:nvPr>
            <p:ph type="sldNum" sz="quarter" idx="12"/>
          </p:nvPr>
        </p:nvSpPr>
        <p:spPr/>
        <p:txBody>
          <a:bodyPr/>
          <a:lstStyle/>
          <a:p>
            <a:fld id="{81A539D4-3564-46F0-8198-2252C63C7A5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F176B4E-A956-48F6-9173-A5FF026B50A7}" type="datetime1">
              <a:rPr lang="tr-TR" smtClean="0"/>
              <a:pPr/>
              <a:t>25.10.2010</a:t>
            </a:fld>
            <a:endParaRPr lang="tr-TR"/>
          </a:p>
        </p:txBody>
      </p:sp>
      <p:sp>
        <p:nvSpPr>
          <p:cNvPr id="3" name="2 Altbilgi Yer Tutucusu"/>
          <p:cNvSpPr>
            <a:spLocks noGrp="1"/>
          </p:cNvSpPr>
          <p:nvPr>
            <p:ph type="ftr" sz="quarter" idx="11"/>
          </p:nvPr>
        </p:nvSpPr>
        <p:spPr/>
        <p:txBody>
          <a:bodyPr/>
          <a:lstStyle/>
          <a:p>
            <a:r>
              <a:rPr lang="tr-TR" smtClean="0"/>
              <a:t>A.Eris</a:t>
            </a:r>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414CDAF-18EA-42DA-B4F5-75BEF68AC324}" type="datetime1">
              <a:rPr lang="tr-TR" smtClean="0"/>
              <a:pPr/>
              <a:t>25.10.2010</a:t>
            </a:fld>
            <a:endParaRPr lang="tr-TR"/>
          </a:p>
        </p:txBody>
      </p:sp>
      <p:sp>
        <p:nvSpPr>
          <p:cNvPr id="6" name="5 Altbilgi Yer Tutucusu"/>
          <p:cNvSpPr>
            <a:spLocks noGrp="1"/>
          </p:cNvSpPr>
          <p:nvPr>
            <p:ph type="ftr" sz="quarter" idx="11"/>
          </p:nvPr>
        </p:nvSpPr>
        <p:spPr/>
        <p:txBody>
          <a:bodyPr/>
          <a:lstStyle/>
          <a:p>
            <a:r>
              <a:rPr lang="tr-TR" smtClean="0"/>
              <a:t>A.Eris</a:t>
            </a:r>
            <a:endParaRPr lang="tr-TR"/>
          </a:p>
        </p:txBody>
      </p:sp>
      <p:sp>
        <p:nvSpPr>
          <p:cNvPr id="7" name="6 Slayt Numarası Yer Tutucusu"/>
          <p:cNvSpPr>
            <a:spLocks noGrp="1"/>
          </p:cNvSpPr>
          <p:nvPr>
            <p:ph type="sldNum" sz="quarter" idx="12"/>
          </p:nvPr>
        </p:nvSpPr>
        <p:spPr/>
        <p:txBody>
          <a:bodyPr/>
          <a:lstStyle/>
          <a:p>
            <a:fld id="{81A539D4-3564-46F0-8198-2252C63C7A5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455732C-AE1E-46DC-A3EA-9F429B9BA9B7}" type="datetime1">
              <a:rPr lang="tr-TR" smtClean="0"/>
              <a:pPr/>
              <a:t>25.10.2010</a:t>
            </a:fld>
            <a:endParaRPr lang="tr-TR"/>
          </a:p>
        </p:txBody>
      </p:sp>
      <p:sp>
        <p:nvSpPr>
          <p:cNvPr id="6" name="5 Altbilgi Yer Tutucusu"/>
          <p:cNvSpPr>
            <a:spLocks noGrp="1"/>
          </p:cNvSpPr>
          <p:nvPr>
            <p:ph type="ftr" sz="quarter" idx="11"/>
          </p:nvPr>
        </p:nvSpPr>
        <p:spPr/>
        <p:txBody>
          <a:bodyPr/>
          <a:lstStyle/>
          <a:p>
            <a:r>
              <a:rPr lang="tr-TR" smtClean="0"/>
              <a:t>A.Eris</a:t>
            </a:r>
            <a:endParaRPr lang="tr-TR"/>
          </a:p>
        </p:txBody>
      </p:sp>
      <p:sp>
        <p:nvSpPr>
          <p:cNvPr id="7" name="6 Slayt Numarası Yer Tutucusu"/>
          <p:cNvSpPr>
            <a:spLocks noGrp="1"/>
          </p:cNvSpPr>
          <p:nvPr>
            <p:ph type="sldNum" sz="quarter" idx="12"/>
          </p:nvPr>
        </p:nvSpPr>
        <p:spPr/>
        <p:txBody>
          <a:bodyPr/>
          <a:lstStyle/>
          <a:p>
            <a:fld id="{81A539D4-3564-46F0-8198-2252C63C7A5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9BBC1-DE1B-4CB5-A49A-A80CF8E5C5A7}" type="datetime1">
              <a:rPr lang="tr-TR" smtClean="0"/>
              <a:pPr/>
              <a:t>25.10.2010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A.Eris</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A539D4-3564-46F0-8198-2252C63C7A5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043608" y="1114872"/>
            <a:ext cx="7020272"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40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ea typeface="Calibri" pitchFamily="34" charset="0"/>
                <a:cs typeface="Arial" pitchFamily="34" charset="0"/>
              </a:rPr>
              <a:t>DÜNYA’DA VE TÜRKİYE’DE YÜKSEKÖĞRETİM NEREDEN NEREYE?</a:t>
            </a:r>
          </a:p>
          <a:p>
            <a:pPr marL="0" marR="0" lvl="0" indent="0" algn="ctr" defTabSz="914400" rtl="0" eaLnBrk="1" fontAlgn="base" latinLnBrk="0" hangingPunct="1">
              <a:lnSpc>
                <a:spcPct val="100000"/>
              </a:lnSpc>
              <a:spcBef>
                <a:spcPct val="0"/>
              </a:spcBef>
              <a:spcAft>
                <a:spcPct val="0"/>
              </a:spcAft>
              <a:buClrTx/>
              <a:buSzTx/>
              <a:buFontTx/>
              <a:buNone/>
              <a:tabLst/>
            </a:pPr>
            <a:endParaRPr lang="tr-TR" sz="2000"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tr-TR" sz="2000"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0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tr-TR" sz="2000"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rPr>
              <a:t>PROF. DR. ATİLLA ERİŞ</a:t>
            </a:r>
          </a:p>
          <a:p>
            <a:pPr marL="0" marR="0" lvl="0" indent="0" algn="ctr" defTabSz="914400" rtl="0" eaLnBrk="1" fontAlgn="base" latinLnBrk="0" hangingPunct="1">
              <a:lnSpc>
                <a:spcPct val="100000"/>
              </a:lnSpc>
              <a:spcBef>
                <a:spcPct val="0"/>
              </a:spcBef>
              <a:spcAft>
                <a:spcPct val="0"/>
              </a:spcAft>
              <a:buClrTx/>
              <a:buSzTx/>
              <a:buFontTx/>
              <a:buNone/>
              <a:tabLst/>
            </a:pPr>
            <a:r>
              <a:rPr lang="tr-TR" sz="20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YÖK - YÜRÜTME KURULU ÜYESİ</a:t>
            </a:r>
            <a:endParaRPr kumimoji="0" lang="tr-TR" sz="2000"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6 Veri Yer Tutucusu"/>
          <p:cNvSpPr>
            <a:spLocks noGrp="1"/>
          </p:cNvSpPr>
          <p:nvPr>
            <p:ph type="dt" sz="half" idx="10"/>
          </p:nvPr>
        </p:nvSpPr>
        <p:spPr/>
        <p:txBody>
          <a:bodyPr/>
          <a:lstStyle/>
          <a:p>
            <a:fld id="{89EF9242-BDD6-44C1-B909-FF515621A9FE}" type="datetime1">
              <a:rPr lang="tr-TR" smtClean="0"/>
              <a:pPr/>
              <a:t>25.10.2010</a:t>
            </a:fld>
            <a:endParaRPr lang="tr-TR"/>
          </a:p>
        </p:txBody>
      </p:sp>
      <p:sp>
        <p:nvSpPr>
          <p:cNvPr id="8" name="7 Slayt Numarası Yer Tutucusu"/>
          <p:cNvSpPr>
            <a:spLocks noGrp="1"/>
          </p:cNvSpPr>
          <p:nvPr>
            <p:ph type="sldNum" sz="quarter" idx="12"/>
          </p:nvPr>
        </p:nvSpPr>
        <p:spPr/>
        <p:txBody>
          <a:bodyPr/>
          <a:lstStyle/>
          <a:p>
            <a:fld id="{81A539D4-3564-46F0-8198-2252C63C7A58}" type="slidenum">
              <a:rPr lang="tr-TR" smtClean="0"/>
              <a:pPr/>
              <a:t>1</a:t>
            </a:fld>
            <a:endParaRPr lang="tr-TR"/>
          </a:p>
        </p:txBody>
      </p:sp>
      <p:sp>
        <p:nvSpPr>
          <p:cNvPr id="9" name="8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5A2963B8-C7D6-413B-A50F-D8B54DBC78DC}" type="slidenum">
              <a:rPr lang="en-US"/>
              <a:pPr>
                <a:defRPr/>
              </a:pPr>
              <a:t>10</a:t>
            </a:fld>
            <a:endParaRPr lang="en-US"/>
          </a:p>
        </p:txBody>
      </p:sp>
      <p:sp>
        <p:nvSpPr>
          <p:cNvPr id="6146" name="Text Box 2"/>
          <p:cNvSpPr txBox="1">
            <a:spLocks noChangeArrowheads="1"/>
          </p:cNvSpPr>
          <p:nvPr/>
        </p:nvSpPr>
        <p:spPr bwMode="auto">
          <a:xfrm>
            <a:off x="533400" y="457200"/>
            <a:ext cx="8153400" cy="5262979"/>
          </a:xfrm>
          <a:prstGeom prst="rect">
            <a:avLst/>
          </a:prstGeom>
          <a:noFill/>
          <a:ln w="9525">
            <a:noFill/>
            <a:miter lim="800000"/>
            <a:headEnd/>
            <a:tailEnd/>
          </a:ln>
          <a:effectLst/>
        </p:spPr>
        <p:txBody>
          <a:bodyPr>
            <a:spAutoFit/>
          </a:bodyPr>
          <a:lstStyle/>
          <a:p>
            <a:pPr algn="ctr">
              <a:spcBef>
                <a:spcPct val="50000"/>
              </a:spcBef>
              <a:defRPr/>
            </a:pPr>
            <a:r>
              <a:rPr lang="tr-TR" sz="3200" dirty="0">
                <a:solidFill>
                  <a:srgbClr val="0000FF"/>
                </a:solidFill>
                <a:latin typeface="Arial" charset="0"/>
              </a:rPr>
              <a:t>AVRUPA ÜNİVERSİTELERİNDEKİ “AKADEMİK KALİTE” YAKLAŞIMININ TEMELİ 1986’DA “MAGNA CHARTA” FİKRİNİN ORTAYA ATILMASI İLE BİRLİKTE BAŞLAMIŞTIR. DAHA SONRA BOLOGNA SÜRECİ BU YAKLAŞIMI KUVVETLENDİRMİŞTİR.  </a:t>
            </a:r>
          </a:p>
          <a:p>
            <a:pPr algn="ctr">
              <a:spcBef>
                <a:spcPct val="50000"/>
              </a:spcBef>
              <a:defRPr/>
            </a:pPr>
            <a:r>
              <a:rPr lang="tr-TR" sz="3200" dirty="0" smtClean="0">
                <a:solidFill>
                  <a:srgbClr val="0000FF"/>
                </a:solidFill>
                <a:latin typeface="Arial" charset="0"/>
              </a:rPr>
              <a:t>DOLAYISIYLE, YÜKSEKÖĞRETİMDE “AKADEMİK KALİTE” OLMAZSA OLMAZ BİR KOŞUL OLARAK KABUL EDİLMİŞTİR. </a:t>
            </a:r>
            <a:endParaRPr lang="en-US" sz="3200" dirty="0">
              <a:solidFill>
                <a:srgbClr val="0000FF"/>
              </a:solidFill>
              <a:latin typeface="Arial" charset="0"/>
            </a:endParaRPr>
          </a:p>
        </p:txBody>
      </p:sp>
      <p:sp>
        <p:nvSpPr>
          <p:cNvPr id="5" name="4 Veri Yer Tutucusu"/>
          <p:cNvSpPr>
            <a:spLocks noGrp="1"/>
          </p:cNvSpPr>
          <p:nvPr>
            <p:ph type="dt" sz="half" idx="10"/>
          </p:nvPr>
        </p:nvSpPr>
        <p:spPr/>
        <p:txBody>
          <a:bodyPr/>
          <a:lstStyle/>
          <a:p>
            <a:fld id="{C0F36C5C-D819-4B74-BD73-06F93D618EE4}" type="datetime1">
              <a:rPr lang="tr-TR" smtClean="0"/>
              <a:pPr/>
              <a:t>25.10.2010</a:t>
            </a:fld>
            <a:endParaRPr lang="tr-TR"/>
          </a:p>
        </p:txBody>
      </p:sp>
      <p:sp>
        <p:nvSpPr>
          <p:cNvPr id="6" name="5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6D57132F-A5FE-4436-9ADF-FD0DC499EF22}" type="slidenum">
              <a:rPr lang="en-US"/>
              <a:pPr>
                <a:defRPr/>
              </a:pPr>
              <a:t>11</a:t>
            </a:fld>
            <a:endParaRPr lang="en-US"/>
          </a:p>
        </p:txBody>
      </p:sp>
      <p:sp>
        <p:nvSpPr>
          <p:cNvPr id="13314" name="Text Box 2"/>
          <p:cNvSpPr txBox="1">
            <a:spLocks noChangeArrowheads="1"/>
          </p:cNvSpPr>
          <p:nvPr/>
        </p:nvSpPr>
        <p:spPr bwMode="auto">
          <a:xfrm>
            <a:off x="228600" y="228600"/>
            <a:ext cx="8686800" cy="5967788"/>
          </a:xfrm>
          <a:prstGeom prst="rect">
            <a:avLst/>
          </a:prstGeom>
          <a:noFill/>
          <a:ln w="9525">
            <a:noFill/>
            <a:miter lim="800000"/>
            <a:headEnd/>
            <a:tailEnd/>
          </a:ln>
          <a:effectLst/>
        </p:spPr>
        <p:txBody>
          <a:bodyPr>
            <a:spAutoFit/>
          </a:bodyPr>
          <a:lstStyle/>
          <a:p>
            <a:pPr algn="ctr" eaLnBrk="1" hangingPunct="1">
              <a:spcBef>
                <a:spcPct val="50000"/>
              </a:spcBef>
              <a:defRPr/>
            </a:pPr>
            <a:r>
              <a:rPr lang="tr-TR" sz="3200" b="1" u="sng" dirty="0">
                <a:solidFill>
                  <a:srgbClr val="FF0000"/>
                </a:solidFill>
                <a:effectLst>
                  <a:outerShdw blurRad="38100" dist="38100" dir="2700000" algn="tl">
                    <a:srgbClr val="000000"/>
                  </a:outerShdw>
                </a:effectLst>
                <a:latin typeface="Arial" charset="0"/>
              </a:rPr>
              <a:t>“MAGNA CHARTA”NIN TEMEL İLKELERİ:</a:t>
            </a:r>
            <a:r>
              <a:rPr lang="tr-TR" sz="3200" b="1" dirty="0">
                <a:solidFill>
                  <a:srgbClr val="FF0000"/>
                </a:solidFill>
                <a:effectLst>
                  <a:outerShdw blurRad="38100" dist="38100" dir="2700000" algn="tl">
                    <a:srgbClr val="000000"/>
                  </a:outerShdw>
                </a:effectLst>
                <a:latin typeface="Arial" charset="0"/>
              </a:rPr>
              <a:t> </a:t>
            </a:r>
          </a:p>
          <a:p>
            <a:pPr algn="just" eaLnBrk="1" hangingPunct="1">
              <a:spcBef>
                <a:spcPct val="50000"/>
              </a:spcBef>
              <a:defRPr/>
            </a:pPr>
            <a:endParaRPr lang="tr-TR" sz="1000" b="1" dirty="0">
              <a:effectLst>
                <a:outerShdw blurRad="38100" dist="38100" dir="2700000" algn="tl">
                  <a:srgbClr val="000000"/>
                </a:outerShdw>
              </a:effectLst>
              <a:latin typeface="Arial" charset="0"/>
            </a:endParaRPr>
          </a:p>
          <a:p>
            <a:pPr eaLnBrk="1" hangingPunct="1">
              <a:spcBef>
                <a:spcPct val="30000"/>
              </a:spcBef>
              <a:spcAft>
                <a:spcPct val="25000"/>
              </a:spcAft>
              <a:buClr>
                <a:srgbClr val="FF0000"/>
              </a:buClr>
              <a:buFont typeface="Wingdings" pitchFamily="2" charset="2"/>
              <a:buChar char="è"/>
              <a:defRPr/>
            </a:pPr>
            <a:r>
              <a:rPr lang="tr-TR" sz="2400" b="1" dirty="0">
                <a:effectLst>
                  <a:outerShdw blurRad="38100" dist="38100" dir="2700000" algn="tl">
                    <a:srgbClr val="000000"/>
                  </a:outerShdw>
                </a:effectLst>
                <a:latin typeface="Arial" charset="0"/>
              </a:rPr>
              <a:t> </a:t>
            </a:r>
            <a:r>
              <a:rPr lang="tr-TR" sz="2400" dirty="0">
                <a:latin typeface="Arial" charset="0"/>
              </a:rPr>
              <a:t>ÜNİVERSİTELER HER TÜRLÜ POLİTİK VE EKONOMİK 	YAKLAŞIMLARDAN ÖZERK KURULUŞLARDIR. </a:t>
            </a:r>
          </a:p>
          <a:p>
            <a:pPr eaLnBrk="1" hangingPunct="1">
              <a:spcBef>
                <a:spcPct val="30000"/>
              </a:spcBef>
              <a:spcAft>
                <a:spcPct val="25000"/>
              </a:spcAft>
              <a:buClr>
                <a:srgbClr val="FF0000"/>
              </a:buClr>
              <a:buFont typeface="Wingdings" pitchFamily="2" charset="2"/>
              <a:buChar char="è"/>
              <a:defRPr/>
            </a:pPr>
            <a:r>
              <a:rPr lang="tr-TR" sz="2400" dirty="0">
                <a:latin typeface="Arial" charset="0"/>
              </a:rPr>
              <a:t> ÖĞRETİM VE ARAŞTIRMA AYRILMAZ BİR 	BÜTÜNDÜR. </a:t>
            </a:r>
          </a:p>
          <a:p>
            <a:pPr eaLnBrk="1" hangingPunct="1">
              <a:spcBef>
                <a:spcPct val="30000"/>
              </a:spcBef>
              <a:spcAft>
                <a:spcPct val="25000"/>
              </a:spcAft>
              <a:buClr>
                <a:srgbClr val="FF0000"/>
              </a:buClr>
              <a:buFont typeface="Wingdings" pitchFamily="2" charset="2"/>
              <a:buChar char="è"/>
              <a:defRPr/>
            </a:pPr>
            <a:r>
              <a:rPr lang="tr-TR" sz="2400" dirty="0">
                <a:latin typeface="Arial" charset="0"/>
              </a:rPr>
              <a:t> ARAŞTIRMA VE EĞİTİMDEKİ ÖZERKLİK 	ÜNİVERSİTER 	YAŞAMIN TEMEL İLKELERİDİR; HÜKÜMETLER VE 	ÜNİVERSİTELER BU ÖZERKLİĞE SAYGI DUYMALI 	VE KORUMALIDIRLAR. TOLERANS BİLGİNİN 	GELİŞTİRİLMESİNE ZEMİN HAZIRLAR.   </a:t>
            </a:r>
          </a:p>
          <a:p>
            <a:pPr eaLnBrk="1" hangingPunct="1">
              <a:spcBef>
                <a:spcPct val="30000"/>
              </a:spcBef>
              <a:spcAft>
                <a:spcPct val="25000"/>
              </a:spcAft>
              <a:buClr>
                <a:srgbClr val="FF0000"/>
              </a:buClr>
              <a:buFont typeface="Wingdings" pitchFamily="2" charset="2"/>
              <a:buChar char="è"/>
              <a:defRPr/>
            </a:pPr>
            <a:r>
              <a:rPr lang="tr-TR" sz="2400" dirty="0">
                <a:latin typeface="Arial" charset="0"/>
              </a:rPr>
              <a:t> ÜNİVERSİTE İNSANCIL GELENEKLERLE EVRENSEL 	BİLGİYE ULAŞMAYI AMAÇLAR; İŞLEVİNİ 	GERÇEKLEŞTİRMEDE, TÜM POLİTİK VE 	COĞRAFİ SINIRLARI AŞAR.  </a:t>
            </a:r>
            <a:endParaRPr lang="en-US" sz="2400" dirty="0">
              <a:latin typeface="Arial" charset="0"/>
            </a:endParaRPr>
          </a:p>
        </p:txBody>
      </p:sp>
      <p:sp>
        <p:nvSpPr>
          <p:cNvPr id="4" name="3 Veri Yer Tutucusu"/>
          <p:cNvSpPr>
            <a:spLocks noGrp="1"/>
          </p:cNvSpPr>
          <p:nvPr>
            <p:ph type="dt" sz="half" idx="10"/>
          </p:nvPr>
        </p:nvSpPr>
        <p:spPr/>
        <p:txBody>
          <a:bodyPr/>
          <a:lstStyle/>
          <a:p>
            <a:fld id="{F7C6C36C-CB20-4F23-BCEE-7E89830B17A3}"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21BCAA78-5287-45B0-B803-1951CB8A3CC0}" type="slidenum">
              <a:rPr lang="en-US"/>
              <a:pPr>
                <a:defRPr/>
              </a:pPr>
              <a:t>12</a:t>
            </a:fld>
            <a:endParaRPr lang="en-US"/>
          </a:p>
        </p:txBody>
      </p:sp>
      <p:sp>
        <p:nvSpPr>
          <p:cNvPr id="158724" name="Text Box 4"/>
          <p:cNvSpPr txBox="1">
            <a:spLocks noChangeArrowheads="1"/>
          </p:cNvSpPr>
          <p:nvPr/>
        </p:nvSpPr>
        <p:spPr bwMode="auto">
          <a:xfrm>
            <a:off x="228600" y="304800"/>
            <a:ext cx="8686800" cy="4893647"/>
          </a:xfrm>
          <a:prstGeom prst="rect">
            <a:avLst/>
          </a:prstGeom>
          <a:noFill/>
          <a:ln w="9525">
            <a:noFill/>
            <a:miter lim="800000"/>
            <a:headEnd/>
            <a:tailEnd/>
          </a:ln>
          <a:effectLst/>
        </p:spPr>
        <p:txBody>
          <a:bodyPr>
            <a:spAutoFit/>
          </a:bodyPr>
          <a:lstStyle/>
          <a:p>
            <a:pPr algn="ctr">
              <a:spcBef>
                <a:spcPct val="50000"/>
              </a:spcBef>
              <a:defRPr/>
            </a:pPr>
            <a:r>
              <a:rPr lang="tr-TR" sz="2400" b="1" u="sng" dirty="0">
                <a:solidFill>
                  <a:srgbClr val="FF0000"/>
                </a:solidFill>
                <a:latin typeface="Arial" pitchFamily="34" charset="0"/>
                <a:cs typeface="Arial" pitchFamily="34" charset="0"/>
              </a:rPr>
              <a:t>ÜNİVERSİTE ÖZERKLİĞİ</a:t>
            </a:r>
            <a:r>
              <a:rPr lang="tr-TR" sz="2400" b="1" dirty="0">
                <a:solidFill>
                  <a:srgbClr val="FF0000"/>
                </a:solidFill>
                <a:latin typeface="Arial" pitchFamily="34" charset="0"/>
                <a:cs typeface="Arial" pitchFamily="34" charset="0"/>
              </a:rPr>
              <a:t> </a:t>
            </a:r>
          </a:p>
          <a:p>
            <a:pPr algn="ctr">
              <a:spcBef>
                <a:spcPct val="50000"/>
              </a:spcBef>
              <a:defRPr/>
            </a:pPr>
            <a:r>
              <a:rPr lang="tr-TR" sz="2400" b="1" dirty="0">
                <a:solidFill>
                  <a:schemeClr val="tx2"/>
                </a:solidFill>
                <a:latin typeface="Arial" pitchFamily="34" charset="0"/>
                <a:cs typeface="Arial" pitchFamily="34" charset="0"/>
              </a:rPr>
              <a:t>TEMEL OLARAK,</a:t>
            </a:r>
          </a:p>
          <a:p>
            <a:pPr algn="ctr">
              <a:spcBef>
                <a:spcPct val="50000"/>
              </a:spcBef>
              <a:defRPr/>
            </a:pPr>
            <a:r>
              <a:rPr lang="tr-TR" sz="2400" b="1" dirty="0">
                <a:solidFill>
                  <a:srgbClr val="FF0000"/>
                </a:solidFill>
                <a:effectLst>
                  <a:outerShdw blurRad="38100" dist="38100" dir="2700000" algn="tl">
                    <a:srgbClr val="000000"/>
                  </a:outerShdw>
                </a:effectLst>
                <a:latin typeface="Arial" pitchFamily="34" charset="0"/>
                <a:cs typeface="Arial" pitchFamily="34" charset="0"/>
              </a:rPr>
              <a:t>BİLİMSEL &amp; İDARİ &amp; MALİ ÖZERKLİK </a:t>
            </a:r>
          </a:p>
          <a:p>
            <a:pPr algn="ctr">
              <a:spcBef>
                <a:spcPct val="50000"/>
              </a:spcBef>
              <a:defRPr/>
            </a:pPr>
            <a:r>
              <a:rPr lang="tr-TR" sz="2400" b="1" dirty="0">
                <a:solidFill>
                  <a:schemeClr val="tx2"/>
                </a:solidFill>
                <a:latin typeface="Arial" pitchFamily="34" charset="0"/>
                <a:cs typeface="Arial" pitchFamily="34" charset="0"/>
              </a:rPr>
              <a:t>İLE ANLAM KAZANIR.</a:t>
            </a:r>
          </a:p>
          <a:p>
            <a:pPr algn="ctr">
              <a:spcBef>
                <a:spcPct val="50000"/>
              </a:spcBef>
              <a:defRPr/>
            </a:pPr>
            <a:r>
              <a:rPr lang="tr-TR" sz="2400" b="1" dirty="0">
                <a:solidFill>
                  <a:schemeClr val="tx2"/>
                </a:solidFill>
                <a:latin typeface="Arial" pitchFamily="34" charset="0"/>
                <a:cs typeface="Arial" pitchFamily="34" charset="0"/>
              </a:rPr>
              <a:t>TÜM DÜNYADA ÜNİVERSİTER YAPININ OLMAZSA OLMAZ KOŞULU OLARAK KABUL EDİLMİŞTİR. </a:t>
            </a:r>
            <a:endParaRPr lang="tr-TR" sz="2400" b="1" dirty="0" smtClean="0">
              <a:solidFill>
                <a:schemeClr val="tx2"/>
              </a:solidFill>
              <a:latin typeface="Arial" pitchFamily="34" charset="0"/>
              <a:cs typeface="Arial" pitchFamily="34" charset="0"/>
            </a:endParaRPr>
          </a:p>
          <a:p>
            <a:pPr algn="ctr">
              <a:spcBef>
                <a:spcPct val="50000"/>
              </a:spcBef>
              <a:defRPr/>
            </a:pPr>
            <a:r>
              <a:rPr lang="tr-TR" sz="2400" b="1" dirty="0" smtClean="0">
                <a:solidFill>
                  <a:schemeClr val="tx2"/>
                </a:solidFill>
                <a:latin typeface="Arial" pitchFamily="34" charset="0"/>
                <a:cs typeface="Arial" pitchFamily="34" charset="0"/>
              </a:rPr>
              <a:t>ANCAK,</a:t>
            </a:r>
          </a:p>
          <a:p>
            <a:pPr algn="ctr">
              <a:spcBef>
                <a:spcPct val="50000"/>
              </a:spcBef>
              <a:defRPr/>
            </a:pPr>
            <a:r>
              <a:rPr lang="tr-TR" sz="2400" b="1" dirty="0" smtClean="0">
                <a:solidFill>
                  <a:schemeClr val="tx2"/>
                </a:solidFill>
                <a:latin typeface="Arial" pitchFamily="34" charset="0"/>
                <a:cs typeface="Arial" pitchFamily="34" charset="0"/>
              </a:rPr>
              <a:t>BURADAKİ ÖZERKLİK KAVRAMI HİÇ BİR AMAN KEYFİLİK ANLAMINDA DEĞİL; TAM TERSİ </a:t>
            </a:r>
            <a:r>
              <a:rPr lang="tr-TR" sz="2400" b="1" dirty="0" smtClean="0">
                <a:solidFill>
                  <a:srgbClr val="FF0000"/>
                </a:solidFill>
                <a:latin typeface="Arial" pitchFamily="34" charset="0"/>
                <a:cs typeface="Arial" pitchFamily="34" charset="0"/>
              </a:rPr>
              <a:t>HESAP VEREBİLİR</a:t>
            </a:r>
            <a:r>
              <a:rPr lang="tr-TR" sz="2400" b="1" dirty="0" smtClean="0">
                <a:solidFill>
                  <a:schemeClr val="tx2"/>
                </a:solidFill>
                <a:latin typeface="Arial" pitchFamily="34" charset="0"/>
                <a:cs typeface="Arial" pitchFamily="34" charset="0"/>
              </a:rPr>
              <a:t> BİR ÖZERKLİKTİR.</a:t>
            </a:r>
            <a:endParaRPr lang="tr-TR" sz="2400" b="1" dirty="0">
              <a:solidFill>
                <a:schemeClr val="tx2"/>
              </a:solidFill>
              <a:latin typeface="Arial" pitchFamily="34" charset="0"/>
              <a:cs typeface="Arial" pitchFamily="34" charset="0"/>
            </a:endParaRPr>
          </a:p>
        </p:txBody>
      </p:sp>
      <p:sp>
        <p:nvSpPr>
          <p:cNvPr id="4" name="3 Veri Yer Tutucusu"/>
          <p:cNvSpPr>
            <a:spLocks noGrp="1"/>
          </p:cNvSpPr>
          <p:nvPr>
            <p:ph type="dt" sz="half" idx="10"/>
          </p:nvPr>
        </p:nvSpPr>
        <p:spPr/>
        <p:txBody>
          <a:bodyPr/>
          <a:lstStyle/>
          <a:p>
            <a:fld id="{43E31BA9-B34E-4636-99E9-2A6436416886}"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639CE58E-A092-426F-B090-86A41959E47B}" type="slidenum">
              <a:rPr lang="en-US"/>
              <a:pPr>
                <a:defRPr/>
              </a:pPr>
              <a:t>13</a:t>
            </a:fld>
            <a:endParaRPr lang="en-US"/>
          </a:p>
        </p:txBody>
      </p:sp>
      <p:sp>
        <p:nvSpPr>
          <p:cNvPr id="161796" name="Text Box 4"/>
          <p:cNvSpPr txBox="1">
            <a:spLocks noChangeArrowheads="1"/>
          </p:cNvSpPr>
          <p:nvPr/>
        </p:nvSpPr>
        <p:spPr bwMode="auto">
          <a:xfrm>
            <a:off x="251520" y="404664"/>
            <a:ext cx="8610600" cy="6063198"/>
          </a:xfrm>
          <a:prstGeom prst="rect">
            <a:avLst/>
          </a:prstGeom>
          <a:noFill/>
          <a:ln w="9525">
            <a:noFill/>
            <a:miter lim="800000"/>
            <a:headEnd/>
            <a:tailEnd/>
          </a:ln>
          <a:effectLst/>
        </p:spPr>
        <p:txBody>
          <a:bodyPr>
            <a:spAutoFit/>
          </a:bodyPr>
          <a:lstStyle/>
          <a:p>
            <a:pPr algn="ctr">
              <a:spcBef>
                <a:spcPts val="600"/>
              </a:spcBef>
              <a:spcAft>
                <a:spcPts val="600"/>
              </a:spcAft>
              <a:defRPr/>
            </a:pPr>
            <a:r>
              <a:rPr lang="tr-TR" sz="2800" b="1" u="sng" dirty="0">
                <a:solidFill>
                  <a:srgbClr val="0000FF"/>
                </a:solidFill>
                <a:latin typeface="Arial" pitchFamily="34" charset="0"/>
                <a:cs typeface="Arial" pitchFamily="34" charset="0"/>
              </a:rPr>
              <a:t>BİLİMSEL ÖZERKLİK</a:t>
            </a:r>
            <a:r>
              <a:rPr lang="tr-TR" sz="2800" b="1" dirty="0">
                <a:solidFill>
                  <a:srgbClr val="0000FF"/>
                </a:solidFill>
                <a:latin typeface="Arial" pitchFamily="34" charset="0"/>
                <a:cs typeface="Arial" pitchFamily="34" charset="0"/>
              </a:rPr>
              <a:t> </a:t>
            </a:r>
            <a:endParaRPr lang="en-US" sz="2800" b="1" dirty="0">
              <a:solidFill>
                <a:srgbClr val="0000FF"/>
              </a:solidFill>
              <a:latin typeface="Arial" pitchFamily="34" charset="0"/>
              <a:cs typeface="Arial" pitchFamily="34" charset="0"/>
            </a:endParaRPr>
          </a:p>
          <a:p>
            <a:pPr algn="ctr">
              <a:spcBef>
                <a:spcPts val="600"/>
              </a:spcBef>
              <a:spcAft>
                <a:spcPts val="600"/>
              </a:spcAft>
              <a:defRPr/>
            </a:pPr>
            <a:endParaRPr lang="tr-TR" sz="1000" dirty="0">
              <a:latin typeface="Arial" pitchFamily="34" charset="0"/>
              <a:cs typeface="Arial" pitchFamily="34" charset="0"/>
            </a:endParaRPr>
          </a:p>
          <a:p>
            <a:pPr>
              <a:spcBef>
                <a:spcPts val="600"/>
              </a:spcBef>
              <a:spcAft>
                <a:spcPts val="600"/>
              </a:spcAft>
              <a:buClr>
                <a:srgbClr val="FF0000"/>
              </a:buClr>
              <a:buFont typeface="Wingdings" pitchFamily="2" charset="2"/>
              <a:buChar char="è"/>
              <a:defRPr/>
            </a:pPr>
            <a:r>
              <a:rPr lang="tr-TR" sz="2600" dirty="0">
                <a:latin typeface="Arial" pitchFamily="34" charset="0"/>
                <a:cs typeface="Arial" pitchFamily="34" charset="0"/>
              </a:rPr>
              <a:t> </a:t>
            </a:r>
            <a:r>
              <a:rPr lang="tr-TR" sz="2500" dirty="0" err="1">
                <a:latin typeface="Arial" pitchFamily="34" charset="0"/>
                <a:cs typeface="Arial" pitchFamily="34" charset="0"/>
              </a:rPr>
              <a:t>Önlisans</a:t>
            </a:r>
            <a:r>
              <a:rPr lang="tr-TR" sz="2500" dirty="0">
                <a:latin typeface="Arial" pitchFamily="34" charset="0"/>
                <a:cs typeface="Arial" pitchFamily="34" charset="0"/>
              </a:rPr>
              <a:t>, Lisans ve Lisansüstü </a:t>
            </a:r>
            <a:r>
              <a:rPr lang="tr-TR" sz="2500" dirty="0" smtClean="0">
                <a:latin typeface="Arial" pitchFamily="34" charset="0"/>
                <a:cs typeface="Arial" pitchFamily="34" charset="0"/>
              </a:rPr>
              <a:t>programların </a:t>
            </a:r>
            <a:r>
              <a:rPr lang="tr-TR" sz="2500" dirty="0">
                <a:latin typeface="Arial" pitchFamily="34" charset="0"/>
                <a:cs typeface="Arial" pitchFamily="34" charset="0"/>
              </a:rPr>
              <a:t>	belirlenmesi, açılması, </a:t>
            </a:r>
            <a:r>
              <a:rPr lang="tr-TR" sz="2500" dirty="0" smtClean="0">
                <a:latin typeface="Arial" pitchFamily="34" charset="0"/>
                <a:cs typeface="Arial" pitchFamily="34" charset="0"/>
              </a:rPr>
              <a:t>kapanması</a:t>
            </a:r>
            <a:r>
              <a:rPr lang="tr-TR" sz="2500" dirty="0">
                <a:latin typeface="Arial" pitchFamily="34" charset="0"/>
                <a:cs typeface="Arial" pitchFamily="34" charset="0"/>
              </a:rPr>
              <a:t>; </a:t>
            </a:r>
          </a:p>
          <a:p>
            <a:pPr>
              <a:spcBef>
                <a:spcPts val="600"/>
              </a:spcBef>
              <a:spcAft>
                <a:spcPts val="600"/>
              </a:spcAft>
              <a:buClr>
                <a:srgbClr val="FF0000"/>
              </a:buClr>
              <a:buFont typeface="Wingdings" pitchFamily="2" charset="2"/>
              <a:buChar char="è"/>
              <a:defRPr/>
            </a:pPr>
            <a:r>
              <a:rPr lang="tr-TR" sz="2500" dirty="0">
                <a:latin typeface="Arial" pitchFamily="34" charset="0"/>
                <a:cs typeface="Arial" pitchFamily="34" charset="0"/>
              </a:rPr>
              <a:t> Programlara göre derslerin tespiti, içerik ve 	kredilerinin belirlenmesi; </a:t>
            </a:r>
          </a:p>
          <a:p>
            <a:pPr>
              <a:spcBef>
                <a:spcPts val="600"/>
              </a:spcBef>
              <a:spcAft>
                <a:spcPts val="600"/>
              </a:spcAft>
              <a:buClr>
                <a:srgbClr val="FF0000"/>
              </a:buClr>
              <a:buFont typeface="Wingdings" pitchFamily="2" charset="2"/>
              <a:buChar char="è"/>
              <a:defRPr/>
            </a:pPr>
            <a:r>
              <a:rPr lang="tr-TR" sz="2500" dirty="0">
                <a:latin typeface="Arial" pitchFamily="34" charset="0"/>
                <a:cs typeface="Arial" pitchFamily="34" charset="0"/>
              </a:rPr>
              <a:t> Üniversiteye başvuran öğrencilerin seçilmesi ve 	kabulü;</a:t>
            </a:r>
          </a:p>
          <a:p>
            <a:pPr>
              <a:spcBef>
                <a:spcPts val="600"/>
              </a:spcBef>
              <a:spcAft>
                <a:spcPts val="600"/>
              </a:spcAft>
              <a:buClr>
                <a:srgbClr val="FF0000"/>
              </a:buClr>
              <a:buFont typeface="Wingdings" pitchFamily="2" charset="2"/>
              <a:buChar char="è"/>
              <a:defRPr/>
            </a:pPr>
            <a:r>
              <a:rPr lang="tr-TR" sz="2500" dirty="0">
                <a:latin typeface="Arial" pitchFamily="34" charset="0"/>
                <a:cs typeface="Arial" pitchFamily="34" charset="0"/>
              </a:rPr>
              <a:t> Akademik ve idari personel ihtiyacının tespiti ve 	alımı; </a:t>
            </a:r>
          </a:p>
          <a:p>
            <a:pPr>
              <a:spcBef>
                <a:spcPts val="600"/>
              </a:spcBef>
              <a:spcAft>
                <a:spcPts val="600"/>
              </a:spcAft>
              <a:buClr>
                <a:srgbClr val="FF0000"/>
              </a:buClr>
              <a:buFont typeface="Wingdings" pitchFamily="2" charset="2"/>
              <a:buChar char="è"/>
              <a:defRPr/>
            </a:pPr>
            <a:r>
              <a:rPr lang="tr-TR" sz="2500" dirty="0">
                <a:latin typeface="Arial" pitchFamily="34" charset="0"/>
                <a:cs typeface="Arial" pitchFamily="34" charset="0"/>
              </a:rPr>
              <a:t> Araştırma projelerinin destek ve teşviki;</a:t>
            </a:r>
          </a:p>
          <a:p>
            <a:pPr>
              <a:spcBef>
                <a:spcPts val="600"/>
              </a:spcBef>
              <a:spcAft>
                <a:spcPts val="600"/>
              </a:spcAft>
              <a:buClr>
                <a:srgbClr val="FF0000"/>
              </a:buClr>
              <a:buFont typeface="Wingdings" pitchFamily="2" charset="2"/>
              <a:buChar char="è"/>
              <a:defRPr/>
            </a:pPr>
            <a:r>
              <a:rPr lang="tr-TR" sz="2500" dirty="0">
                <a:latin typeface="Arial" pitchFamily="34" charset="0"/>
                <a:cs typeface="Arial" pitchFamily="34" charset="0"/>
              </a:rPr>
              <a:t> Akademik her alanda, etik ve akademik </a:t>
            </a:r>
            <a:r>
              <a:rPr lang="tr-TR" sz="2500" dirty="0" smtClean="0">
                <a:latin typeface="Arial" pitchFamily="34" charset="0"/>
                <a:cs typeface="Arial" pitchFamily="34" charset="0"/>
              </a:rPr>
              <a:t>kurallar 	çerçevesinde</a:t>
            </a:r>
            <a:r>
              <a:rPr lang="tr-TR" sz="2500" dirty="0">
                <a:latin typeface="Arial" pitchFamily="34" charset="0"/>
                <a:cs typeface="Arial" pitchFamily="34" charset="0"/>
              </a:rPr>
              <a:t>, düşünce ve ifade 	özgürlüğü</a:t>
            </a:r>
          </a:p>
          <a:p>
            <a:pPr>
              <a:spcBef>
                <a:spcPts val="600"/>
              </a:spcBef>
              <a:spcAft>
                <a:spcPts val="600"/>
              </a:spcAft>
              <a:buClr>
                <a:srgbClr val="FF0000"/>
              </a:buClr>
              <a:buFont typeface="Wingdings" pitchFamily="2" charset="2"/>
              <a:buNone/>
              <a:defRPr/>
            </a:pPr>
            <a:endParaRPr lang="tr-TR" sz="1000" dirty="0">
              <a:latin typeface="Arial" pitchFamily="34" charset="0"/>
              <a:cs typeface="Arial" pitchFamily="34" charset="0"/>
            </a:endParaRPr>
          </a:p>
          <a:p>
            <a:pPr>
              <a:spcBef>
                <a:spcPts val="600"/>
              </a:spcBef>
              <a:spcAft>
                <a:spcPts val="600"/>
              </a:spcAft>
              <a:buClr>
                <a:srgbClr val="FF0000"/>
              </a:buClr>
              <a:buFont typeface="Wingdings" pitchFamily="2" charset="2"/>
              <a:buNone/>
              <a:defRPr/>
            </a:pPr>
            <a:r>
              <a:rPr lang="tr-TR" dirty="0">
                <a:latin typeface="Arial" pitchFamily="34" charset="0"/>
                <a:cs typeface="Arial" pitchFamily="34" charset="0"/>
              </a:rPr>
              <a:t>	</a:t>
            </a:r>
            <a:r>
              <a:rPr lang="tr-TR" sz="2400" dirty="0">
                <a:solidFill>
                  <a:srgbClr val="0000FF"/>
                </a:solidFill>
                <a:latin typeface="Arial" pitchFamily="34" charset="0"/>
                <a:cs typeface="Arial" pitchFamily="34" charset="0"/>
              </a:rPr>
              <a:t>benzeri tüm akademik faaliyetlerdeki </a:t>
            </a:r>
            <a:r>
              <a:rPr lang="tr-TR" sz="2400" dirty="0" smtClean="0">
                <a:solidFill>
                  <a:srgbClr val="0000FF"/>
                </a:solidFill>
                <a:latin typeface="Arial" pitchFamily="34" charset="0"/>
                <a:cs typeface="Arial" pitchFamily="34" charset="0"/>
              </a:rPr>
              <a:t>özerkliği </a:t>
            </a:r>
            <a:r>
              <a:rPr lang="tr-TR" sz="2400" dirty="0">
                <a:solidFill>
                  <a:srgbClr val="0000FF"/>
                </a:solidFill>
                <a:latin typeface="Arial" pitchFamily="34" charset="0"/>
                <a:cs typeface="Arial" pitchFamily="34" charset="0"/>
              </a:rPr>
              <a:t>kapsar.</a:t>
            </a:r>
            <a:endParaRPr lang="en-US" sz="2400" dirty="0">
              <a:solidFill>
                <a:srgbClr val="0000FF"/>
              </a:solidFill>
              <a:latin typeface="Arial" pitchFamily="34" charset="0"/>
              <a:cs typeface="Arial" pitchFamily="34" charset="0"/>
            </a:endParaRPr>
          </a:p>
        </p:txBody>
      </p:sp>
      <p:sp>
        <p:nvSpPr>
          <p:cNvPr id="4" name="3 Veri Yer Tutucusu"/>
          <p:cNvSpPr>
            <a:spLocks noGrp="1"/>
          </p:cNvSpPr>
          <p:nvPr>
            <p:ph type="dt" sz="half" idx="10"/>
          </p:nvPr>
        </p:nvSpPr>
        <p:spPr/>
        <p:txBody>
          <a:bodyPr/>
          <a:lstStyle/>
          <a:p>
            <a:fld id="{7E8621B0-C296-494D-B79A-AFDFF8629D60}"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718985E4-4C11-4E41-9F79-561B9BA0053A}" type="slidenum">
              <a:rPr lang="en-US"/>
              <a:pPr>
                <a:defRPr/>
              </a:pPr>
              <a:t>14</a:t>
            </a:fld>
            <a:endParaRPr lang="en-US"/>
          </a:p>
        </p:txBody>
      </p:sp>
      <p:sp>
        <p:nvSpPr>
          <p:cNvPr id="162820" name="Text Box 4"/>
          <p:cNvSpPr txBox="1">
            <a:spLocks noChangeArrowheads="1"/>
          </p:cNvSpPr>
          <p:nvPr/>
        </p:nvSpPr>
        <p:spPr bwMode="auto">
          <a:xfrm>
            <a:off x="228600" y="309563"/>
            <a:ext cx="8686800" cy="5693866"/>
          </a:xfrm>
          <a:prstGeom prst="rect">
            <a:avLst/>
          </a:prstGeom>
          <a:noFill/>
          <a:ln w="9525">
            <a:noFill/>
            <a:miter lim="800000"/>
            <a:headEnd/>
            <a:tailEnd/>
          </a:ln>
          <a:effectLst/>
        </p:spPr>
        <p:txBody>
          <a:bodyPr>
            <a:spAutoFit/>
          </a:bodyPr>
          <a:lstStyle/>
          <a:p>
            <a:pPr algn="ctr">
              <a:spcBef>
                <a:spcPct val="50000"/>
              </a:spcBef>
              <a:defRPr/>
            </a:pPr>
            <a:r>
              <a:rPr lang="tr-TR" sz="2800" b="1" u="sng" dirty="0">
                <a:solidFill>
                  <a:srgbClr val="0000FF"/>
                </a:solidFill>
                <a:latin typeface="Arial" pitchFamily="34" charset="0"/>
                <a:cs typeface="Arial" pitchFamily="34" charset="0"/>
              </a:rPr>
              <a:t>İDARİ ÖZERKLİK</a:t>
            </a:r>
          </a:p>
          <a:p>
            <a:pPr>
              <a:spcBef>
                <a:spcPct val="50000"/>
              </a:spcBef>
              <a:buClr>
                <a:srgbClr val="FF0000"/>
              </a:buClr>
              <a:buFont typeface="Wingdings" pitchFamily="2" charset="2"/>
              <a:buChar char="è"/>
              <a:defRPr/>
            </a:pPr>
            <a:r>
              <a:rPr lang="tr-TR" sz="2400" b="1" dirty="0">
                <a:solidFill>
                  <a:schemeClr val="tx2"/>
                </a:solidFill>
                <a:effectLst>
                  <a:outerShdw blurRad="38100" dist="38100" dir="2700000" algn="tl">
                    <a:srgbClr val="000000"/>
                  </a:outerShdw>
                </a:effectLst>
                <a:latin typeface="Arial" pitchFamily="34" charset="0"/>
                <a:cs typeface="Arial" pitchFamily="34" charset="0"/>
              </a:rPr>
              <a:t> </a:t>
            </a:r>
            <a:r>
              <a:rPr lang="tr-TR" sz="2400" dirty="0">
                <a:latin typeface="Arial" pitchFamily="34" charset="0"/>
                <a:cs typeface="Arial" pitchFamily="34" charset="0"/>
              </a:rPr>
              <a:t>Üniversite yönetim kademelerindeki görevlerin </a:t>
            </a:r>
            <a:r>
              <a:rPr lang="tr-TR" sz="2400" dirty="0" smtClean="0">
                <a:latin typeface="Arial" pitchFamily="34" charset="0"/>
                <a:cs typeface="Arial" pitchFamily="34" charset="0"/>
              </a:rPr>
              <a:t>herhangi </a:t>
            </a:r>
            <a:r>
              <a:rPr lang="tr-TR" sz="2400" dirty="0">
                <a:latin typeface="Arial" pitchFamily="34" charset="0"/>
                <a:cs typeface="Arial" pitchFamily="34" charset="0"/>
              </a:rPr>
              <a:t>bir </a:t>
            </a:r>
            <a:r>
              <a:rPr lang="tr-TR" sz="2400" dirty="0" smtClean="0">
                <a:latin typeface="Arial" pitchFamily="34" charset="0"/>
                <a:cs typeface="Arial" pitchFamily="34" charset="0"/>
              </a:rPr>
              <a:t>	dış </a:t>
            </a:r>
            <a:r>
              <a:rPr lang="tr-TR" sz="2400" dirty="0">
                <a:latin typeface="Arial" pitchFamily="34" charset="0"/>
                <a:cs typeface="Arial" pitchFamily="34" charset="0"/>
              </a:rPr>
              <a:t>etki olmaksızın, akademik ve 	idari </a:t>
            </a:r>
            <a:r>
              <a:rPr lang="tr-TR" sz="2400" dirty="0" smtClean="0">
                <a:latin typeface="Arial" pitchFamily="34" charset="0"/>
                <a:cs typeface="Arial" pitchFamily="34" charset="0"/>
              </a:rPr>
              <a:t>liyakat </a:t>
            </a:r>
            <a:r>
              <a:rPr lang="tr-TR" sz="2400" dirty="0">
                <a:latin typeface="Arial" pitchFamily="34" charset="0"/>
                <a:cs typeface="Arial" pitchFamily="34" charset="0"/>
              </a:rPr>
              <a:t>temeline </a:t>
            </a:r>
            <a:r>
              <a:rPr lang="tr-TR" sz="2400" dirty="0" smtClean="0">
                <a:latin typeface="Arial" pitchFamily="34" charset="0"/>
                <a:cs typeface="Arial" pitchFamily="34" charset="0"/>
              </a:rPr>
              <a:t>	göre</a:t>
            </a:r>
            <a:r>
              <a:rPr lang="tr-TR" sz="2400" dirty="0">
                <a:latin typeface="Arial" pitchFamily="34" charset="0"/>
                <a:cs typeface="Arial" pitchFamily="34" charset="0"/>
              </a:rPr>
              <a:t>, üniversitenin kendi </a:t>
            </a:r>
            <a:r>
              <a:rPr lang="tr-TR" sz="2400" dirty="0" smtClean="0">
                <a:latin typeface="Arial" pitchFamily="34" charset="0"/>
                <a:cs typeface="Arial" pitchFamily="34" charset="0"/>
              </a:rPr>
              <a:t>öz yönetimi tarafından 	belirlenmesi</a:t>
            </a:r>
            <a:r>
              <a:rPr lang="tr-TR" sz="2400" dirty="0">
                <a:latin typeface="Arial" pitchFamily="34" charset="0"/>
                <a:cs typeface="Arial" pitchFamily="34" charset="0"/>
              </a:rPr>
              <a:t>;  </a:t>
            </a:r>
          </a:p>
          <a:p>
            <a:pPr>
              <a:spcBef>
                <a:spcPct val="50000"/>
              </a:spcBef>
              <a:buClr>
                <a:srgbClr val="FF0000"/>
              </a:buClr>
              <a:buFont typeface="Wingdings" pitchFamily="2" charset="2"/>
              <a:buChar char="è"/>
              <a:defRPr/>
            </a:pPr>
            <a:r>
              <a:rPr lang="tr-TR" sz="2400" dirty="0">
                <a:latin typeface="Arial" pitchFamily="34" charset="0"/>
                <a:cs typeface="Arial" pitchFamily="34" charset="0"/>
              </a:rPr>
              <a:t> Yönetim kademelerindeki kurullarda akademik ve 	idari </a:t>
            </a:r>
            <a:r>
              <a:rPr lang="tr-TR" sz="2400" dirty="0" smtClean="0">
                <a:latin typeface="Arial" pitchFamily="34" charset="0"/>
                <a:cs typeface="Arial" pitchFamily="34" charset="0"/>
              </a:rPr>
              <a:t>	personel </a:t>
            </a:r>
            <a:r>
              <a:rPr lang="tr-TR" sz="2400" dirty="0">
                <a:latin typeface="Arial" pitchFamily="34" charset="0"/>
                <a:cs typeface="Arial" pitchFamily="34" charset="0"/>
              </a:rPr>
              <a:t>ile öğrencilerin </a:t>
            </a:r>
            <a:r>
              <a:rPr lang="tr-TR" sz="2400" dirty="0" smtClean="0">
                <a:latin typeface="Arial" pitchFamily="34" charset="0"/>
                <a:cs typeface="Arial" pitchFamily="34" charset="0"/>
              </a:rPr>
              <a:t>ve </a:t>
            </a:r>
            <a:r>
              <a:rPr lang="tr-TR" sz="2400" dirty="0">
                <a:latin typeface="Arial" pitchFamily="34" charset="0"/>
                <a:cs typeface="Arial" pitchFamily="34" charset="0"/>
              </a:rPr>
              <a:t>diğer </a:t>
            </a:r>
            <a:r>
              <a:rPr lang="tr-TR" sz="2400" dirty="0" smtClean="0">
                <a:latin typeface="Arial" pitchFamily="34" charset="0"/>
                <a:cs typeface="Arial" pitchFamily="34" charset="0"/>
              </a:rPr>
              <a:t>paydaşların </a:t>
            </a:r>
            <a:r>
              <a:rPr lang="tr-TR" sz="2400" dirty="0">
                <a:latin typeface="Arial" pitchFamily="34" charset="0"/>
                <a:cs typeface="Arial" pitchFamily="34" charset="0"/>
              </a:rPr>
              <a:t>temsili; </a:t>
            </a:r>
          </a:p>
          <a:p>
            <a:pPr>
              <a:spcBef>
                <a:spcPct val="50000"/>
              </a:spcBef>
              <a:buClr>
                <a:srgbClr val="FF0000"/>
              </a:buClr>
              <a:buFont typeface="Wingdings" pitchFamily="2" charset="2"/>
              <a:buChar char="è"/>
              <a:defRPr/>
            </a:pPr>
            <a:r>
              <a:rPr lang="tr-TR" sz="2400" dirty="0">
                <a:latin typeface="Arial" pitchFamily="34" charset="0"/>
                <a:cs typeface="Arial" pitchFamily="34" charset="0"/>
              </a:rPr>
              <a:t> Akademik ve idari kadroların kullanımı;</a:t>
            </a:r>
          </a:p>
          <a:p>
            <a:pPr>
              <a:spcBef>
                <a:spcPct val="50000"/>
              </a:spcBef>
              <a:buClr>
                <a:srgbClr val="FF0000"/>
              </a:buClr>
              <a:buFont typeface="Wingdings" pitchFamily="2" charset="2"/>
              <a:buChar char="è"/>
              <a:defRPr/>
            </a:pPr>
            <a:r>
              <a:rPr lang="tr-TR" sz="2400" dirty="0">
                <a:latin typeface="Arial" pitchFamily="34" charset="0"/>
                <a:cs typeface="Arial" pitchFamily="34" charset="0"/>
              </a:rPr>
              <a:t> </a:t>
            </a:r>
            <a:r>
              <a:rPr lang="tr-TR" sz="2400" dirty="0" err="1">
                <a:latin typeface="Arial" pitchFamily="34" charset="0"/>
                <a:cs typeface="Arial" pitchFamily="34" charset="0"/>
              </a:rPr>
              <a:t>Kurumlararası</a:t>
            </a:r>
            <a:r>
              <a:rPr lang="tr-TR" sz="2400" dirty="0">
                <a:latin typeface="Arial" pitchFamily="34" charset="0"/>
                <a:cs typeface="Arial" pitchFamily="34" charset="0"/>
              </a:rPr>
              <a:t> ilişkiler;</a:t>
            </a:r>
          </a:p>
          <a:p>
            <a:pPr>
              <a:spcBef>
                <a:spcPct val="50000"/>
              </a:spcBef>
              <a:buClr>
                <a:srgbClr val="FF0000"/>
              </a:buClr>
              <a:buFont typeface="Wingdings" pitchFamily="2" charset="2"/>
              <a:buChar char="è"/>
              <a:defRPr/>
            </a:pPr>
            <a:r>
              <a:rPr lang="tr-TR" sz="2400" dirty="0">
                <a:latin typeface="Arial" pitchFamily="34" charset="0"/>
                <a:cs typeface="Arial" pitchFamily="34" charset="0"/>
              </a:rPr>
              <a:t> Yatırım kararları;</a:t>
            </a:r>
          </a:p>
          <a:p>
            <a:pPr>
              <a:spcBef>
                <a:spcPct val="50000"/>
              </a:spcBef>
              <a:buClr>
                <a:srgbClr val="FF0000"/>
              </a:buClr>
              <a:buFont typeface="Wingdings" pitchFamily="2" charset="2"/>
              <a:buNone/>
              <a:defRPr/>
            </a:pPr>
            <a:r>
              <a:rPr lang="tr-TR" sz="2400" dirty="0">
                <a:solidFill>
                  <a:schemeClr val="tx2"/>
                </a:solidFill>
                <a:latin typeface="Arial" pitchFamily="34" charset="0"/>
                <a:cs typeface="Arial" pitchFamily="34" charset="0"/>
              </a:rPr>
              <a:t>	</a:t>
            </a:r>
            <a:r>
              <a:rPr lang="tr-TR" sz="2400" dirty="0">
                <a:solidFill>
                  <a:srgbClr val="0000FF"/>
                </a:solidFill>
                <a:latin typeface="Arial" pitchFamily="34" charset="0"/>
                <a:cs typeface="Arial" pitchFamily="34" charset="0"/>
              </a:rPr>
              <a:t>benzeri üniversite yönetimine ilişkin tüm 	faaliyetlerdeki </a:t>
            </a:r>
            <a:r>
              <a:rPr lang="tr-TR" sz="2400" dirty="0" smtClean="0">
                <a:solidFill>
                  <a:srgbClr val="0000FF"/>
                </a:solidFill>
                <a:latin typeface="Arial" pitchFamily="34" charset="0"/>
                <a:cs typeface="Arial" pitchFamily="34" charset="0"/>
              </a:rPr>
              <a:t>	özerkliği </a:t>
            </a:r>
            <a:r>
              <a:rPr lang="tr-TR" sz="2400" dirty="0">
                <a:solidFill>
                  <a:srgbClr val="0000FF"/>
                </a:solidFill>
                <a:latin typeface="Arial" pitchFamily="34" charset="0"/>
                <a:cs typeface="Arial" pitchFamily="34" charset="0"/>
              </a:rPr>
              <a:t>kapsar.</a:t>
            </a:r>
            <a:endParaRPr lang="en-US" sz="2400" dirty="0">
              <a:solidFill>
                <a:srgbClr val="0000FF"/>
              </a:solidFill>
              <a:latin typeface="Arial" pitchFamily="34" charset="0"/>
              <a:cs typeface="Arial" pitchFamily="34" charset="0"/>
            </a:endParaRPr>
          </a:p>
        </p:txBody>
      </p:sp>
      <p:sp>
        <p:nvSpPr>
          <p:cNvPr id="4" name="3 Veri Yer Tutucusu"/>
          <p:cNvSpPr>
            <a:spLocks noGrp="1"/>
          </p:cNvSpPr>
          <p:nvPr>
            <p:ph type="dt" sz="half" idx="10"/>
          </p:nvPr>
        </p:nvSpPr>
        <p:spPr/>
        <p:txBody>
          <a:bodyPr/>
          <a:lstStyle/>
          <a:p>
            <a:fld id="{83EA5D3E-737B-4880-8A49-4687C20EB299}"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73CFA3B6-AAEE-49FA-9966-C97801A094FB}" type="slidenum">
              <a:rPr lang="en-US"/>
              <a:pPr>
                <a:defRPr/>
              </a:pPr>
              <a:t>15</a:t>
            </a:fld>
            <a:endParaRPr lang="en-US"/>
          </a:p>
        </p:txBody>
      </p:sp>
      <p:sp>
        <p:nvSpPr>
          <p:cNvPr id="163844" name="Text Box 4"/>
          <p:cNvSpPr txBox="1">
            <a:spLocks noChangeArrowheads="1"/>
          </p:cNvSpPr>
          <p:nvPr/>
        </p:nvSpPr>
        <p:spPr bwMode="auto">
          <a:xfrm>
            <a:off x="457200" y="533400"/>
            <a:ext cx="8305800" cy="6494085"/>
          </a:xfrm>
          <a:prstGeom prst="rect">
            <a:avLst/>
          </a:prstGeom>
          <a:noFill/>
          <a:ln w="9525">
            <a:noFill/>
            <a:miter lim="800000"/>
            <a:headEnd/>
            <a:tailEnd/>
          </a:ln>
          <a:effectLst/>
        </p:spPr>
        <p:txBody>
          <a:bodyPr>
            <a:spAutoFit/>
          </a:bodyPr>
          <a:lstStyle/>
          <a:p>
            <a:pPr algn="ctr">
              <a:spcBef>
                <a:spcPts val="600"/>
              </a:spcBef>
              <a:spcAft>
                <a:spcPts val="600"/>
              </a:spcAft>
              <a:defRPr/>
            </a:pPr>
            <a:r>
              <a:rPr lang="tr-TR" sz="2800" b="1" u="sng" dirty="0">
                <a:solidFill>
                  <a:srgbClr val="0000FF"/>
                </a:solidFill>
                <a:latin typeface="Arial" pitchFamily="34" charset="0"/>
                <a:cs typeface="Arial" pitchFamily="34" charset="0"/>
              </a:rPr>
              <a:t>MALİ ÖZERKLİK</a:t>
            </a:r>
            <a:endParaRPr lang="tr-TR" sz="2800" b="1" dirty="0">
              <a:solidFill>
                <a:srgbClr val="0000FF"/>
              </a:solidFill>
              <a:latin typeface="Arial" pitchFamily="34" charset="0"/>
              <a:cs typeface="Arial" pitchFamily="34" charset="0"/>
            </a:endParaRPr>
          </a:p>
          <a:p>
            <a:pPr>
              <a:spcBef>
                <a:spcPts val="600"/>
              </a:spcBef>
              <a:spcAft>
                <a:spcPts val="600"/>
              </a:spcAft>
              <a:defRPr/>
            </a:pPr>
            <a:endParaRPr lang="tr-TR" dirty="0">
              <a:latin typeface="Arial" pitchFamily="34" charset="0"/>
              <a:cs typeface="Arial" pitchFamily="34" charset="0"/>
            </a:endParaRPr>
          </a:p>
          <a:p>
            <a:pPr>
              <a:spcBef>
                <a:spcPts val="600"/>
              </a:spcBef>
              <a:spcAft>
                <a:spcPts val="600"/>
              </a:spcAft>
              <a:buClr>
                <a:srgbClr val="FF0000"/>
              </a:buClr>
              <a:buFont typeface="Wingdings" pitchFamily="2" charset="2"/>
              <a:buChar char="è"/>
              <a:defRPr/>
            </a:pPr>
            <a:r>
              <a:rPr lang="tr-TR" sz="2400" dirty="0">
                <a:latin typeface="Arial" pitchFamily="34" charset="0"/>
                <a:cs typeface="Arial" pitchFamily="34" charset="0"/>
              </a:rPr>
              <a:t> </a:t>
            </a:r>
            <a:r>
              <a:rPr lang="tr-TR" sz="2500" dirty="0">
                <a:latin typeface="Arial" pitchFamily="34" charset="0"/>
                <a:cs typeface="Arial" pitchFamily="34" charset="0"/>
              </a:rPr>
              <a:t>Bütçe hazırlanması ve kullanımı;  </a:t>
            </a:r>
          </a:p>
          <a:p>
            <a:pPr>
              <a:spcBef>
                <a:spcPts val="600"/>
              </a:spcBef>
              <a:spcAft>
                <a:spcPts val="600"/>
              </a:spcAft>
              <a:buClr>
                <a:srgbClr val="FF0000"/>
              </a:buClr>
              <a:buFont typeface="Wingdings" pitchFamily="2" charset="2"/>
              <a:buChar char="è"/>
              <a:defRPr/>
            </a:pPr>
            <a:r>
              <a:rPr lang="tr-TR" sz="2500" dirty="0">
                <a:latin typeface="Arial" pitchFamily="34" charset="0"/>
                <a:cs typeface="Arial" pitchFamily="34" charset="0"/>
              </a:rPr>
              <a:t> Öğrenci katkı paylarının belirlenmesi;</a:t>
            </a:r>
          </a:p>
          <a:p>
            <a:pPr>
              <a:spcBef>
                <a:spcPts val="600"/>
              </a:spcBef>
              <a:spcAft>
                <a:spcPts val="600"/>
              </a:spcAft>
              <a:buClr>
                <a:srgbClr val="FF0000"/>
              </a:buClr>
              <a:buFont typeface="Wingdings" pitchFamily="2" charset="2"/>
              <a:buChar char="è"/>
              <a:defRPr/>
            </a:pPr>
            <a:r>
              <a:rPr lang="tr-TR" sz="2500" dirty="0">
                <a:latin typeface="Arial" pitchFamily="34" charset="0"/>
                <a:cs typeface="Arial" pitchFamily="34" charset="0"/>
              </a:rPr>
              <a:t> Akademik ve idari personelin ücretlerinin 	tespiti;</a:t>
            </a:r>
          </a:p>
          <a:p>
            <a:pPr>
              <a:spcBef>
                <a:spcPts val="600"/>
              </a:spcBef>
              <a:spcAft>
                <a:spcPts val="600"/>
              </a:spcAft>
              <a:buClr>
                <a:srgbClr val="FF0000"/>
              </a:buClr>
              <a:buFont typeface="Wingdings" pitchFamily="2" charset="2"/>
              <a:buChar char="è"/>
              <a:defRPr/>
            </a:pPr>
            <a:r>
              <a:rPr lang="tr-TR" sz="2500" dirty="0">
                <a:latin typeface="Arial" pitchFamily="34" charset="0"/>
                <a:cs typeface="Arial" pitchFamily="34" charset="0"/>
              </a:rPr>
              <a:t> Öğrencilere burs ve destekler; </a:t>
            </a:r>
          </a:p>
          <a:p>
            <a:pPr>
              <a:spcBef>
                <a:spcPts val="600"/>
              </a:spcBef>
              <a:spcAft>
                <a:spcPts val="600"/>
              </a:spcAft>
              <a:buClr>
                <a:srgbClr val="FF0000"/>
              </a:buClr>
              <a:buFont typeface="Wingdings" pitchFamily="2" charset="2"/>
              <a:buChar char="è"/>
              <a:defRPr/>
            </a:pPr>
            <a:r>
              <a:rPr lang="tr-TR" sz="2500" dirty="0">
                <a:latin typeface="Arial" pitchFamily="34" charset="0"/>
                <a:cs typeface="Arial" pitchFamily="34" charset="0"/>
              </a:rPr>
              <a:t> Ek-Kaynak oluşturma ve kullanılması; </a:t>
            </a:r>
          </a:p>
          <a:p>
            <a:pPr>
              <a:spcBef>
                <a:spcPts val="600"/>
              </a:spcBef>
              <a:spcAft>
                <a:spcPts val="600"/>
              </a:spcAft>
              <a:buClr>
                <a:srgbClr val="FF0000"/>
              </a:buClr>
              <a:buFont typeface="Wingdings" pitchFamily="2" charset="2"/>
              <a:buNone/>
              <a:defRPr/>
            </a:pPr>
            <a:endParaRPr lang="tr-TR" sz="2500" dirty="0">
              <a:latin typeface="Arial" pitchFamily="34" charset="0"/>
              <a:cs typeface="Arial" pitchFamily="34" charset="0"/>
            </a:endParaRPr>
          </a:p>
          <a:p>
            <a:pPr>
              <a:spcBef>
                <a:spcPts val="600"/>
              </a:spcBef>
              <a:spcAft>
                <a:spcPts val="600"/>
              </a:spcAft>
              <a:buClr>
                <a:srgbClr val="FF0000"/>
              </a:buClr>
              <a:buFont typeface="Wingdings" pitchFamily="2" charset="2"/>
              <a:buNone/>
              <a:defRPr/>
            </a:pPr>
            <a:r>
              <a:rPr lang="tr-TR" sz="2500" dirty="0">
                <a:latin typeface="Arial" pitchFamily="34" charset="0"/>
                <a:cs typeface="Arial" pitchFamily="34" charset="0"/>
              </a:rPr>
              <a:t>  	</a:t>
            </a:r>
            <a:r>
              <a:rPr lang="tr-TR" sz="2500" dirty="0">
                <a:solidFill>
                  <a:srgbClr val="0000FF"/>
                </a:solidFill>
                <a:latin typeface="Arial" pitchFamily="34" charset="0"/>
                <a:cs typeface="Arial" pitchFamily="34" charset="0"/>
              </a:rPr>
              <a:t>benzeri üniversitenin mali yönetimine 	ilişkin özerkliği kapsar.</a:t>
            </a:r>
            <a:endParaRPr lang="en-US" sz="2500" u="sng" dirty="0">
              <a:solidFill>
                <a:srgbClr val="0000FF"/>
              </a:solidFill>
              <a:effectLst>
                <a:outerShdw blurRad="38100" dist="38100" dir="2700000" algn="tl">
                  <a:srgbClr val="000000"/>
                </a:outerShdw>
              </a:effectLst>
              <a:latin typeface="Arial" pitchFamily="34" charset="0"/>
              <a:cs typeface="Arial" pitchFamily="34" charset="0"/>
            </a:endParaRPr>
          </a:p>
          <a:p>
            <a:pPr>
              <a:buClr>
                <a:srgbClr val="FF0000"/>
              </a:buClr>
              <a:buFont typeface="Wingdings" pitchFamily="2" charset="2"/>
              <a:buNone/>
              <a:defRPr/>
            </a:pPr>
            <a:endParaRPr lang="tr-TR" sz="2500" b="1" dirty="0">
              <a:solidFill>
                <a:srgbClr val="FFFF00"/>
              </a:solidFill>
              <a:latin typeface="Tahoma" charset="0"/>
            </a:endParaRPr>
          </a:p>
          <a:p>
            <a:pPr>
              <a:buClr>
                <a:srgbClr val="FF0000"/>
              </a:buClr>
              <a:buFont typeface="Wingdings" pitchFamily="2" charset="2"/>
              <a:buNone/>
              <a:defRPr/>
            </a:pPr>
            <a:r>
              <a:rPr lang="tr-TR" sz="2400" b="1" dirty="0">
                <a:solidFill>
                  <a:srgbClr val="FFFF00"/>
                </a:solidFill>
                <a:latin typeface="Tahoma" charset="0"/>
              </a:rPr>
              <a:t> </a:t>
            </a:r>
          </a:p>
          <a:p>
            <a:pPr>
              <a:spcBef>
                <a:spcPct val="50000"/>
              </a:spcBef>
              <a:defRPr/>
            </a:pPr>
            <a:endParaRPr lang="en-US" sz="2400" b="1" dirty="0">
              <a:latin typeface="Tahoma" charset="0"/>
            </a:endParaRPr>
          </a:p>
        </p:txBody>
      </p:sp>
      <p:sp>
        <p:nvSpPr>
          <p:cNvPr id="4" name="3 Veri Yer Tutucusu"/>
          <p:cNvSpPr>
            <a:spLocks noGrp="1"/>
          </p:cNvSpPr>
          <p:nvPr>
            <p:ph type="dt" sz="half" idx="10"/>
          </p:nvPr>
        </p:nvSpPr>
        <p:spPr/>
        <p:txBody>
          <a:bodyPr/>
          <a:lstStyle/>
          <a:p>
            <a:fld id="{FBAD569B-59F6-416A-97A3-3DB81BC94B6B}"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94E4207C-591C-4EC2-BAA5-581B10D1B0BC}" type="slidenum">
              <a:rPr lang="en-US"/>
              <a:pPr>
                <a:defRPr/>
              </a:pPr>
              <a:t>16</a:t>
            </a:fld>
            <a:endParaRPr lang="en-US"/>
          </a:p>
        </p:txBody>
      </p:sp>
      <p:sp>
        <p:nvSpPr>
          <p:cNvPr id="159748" name="Text Box 4"/>
          <p:cNvSpPr txBox="1">
            <a:spLocks noChangeArrowheads="1"/>
          </p:cNvSpPr>
          <p:nvPr/>
        </p:nvSpPr>
        <p:spPr bwMode="auto">
          <a:xfrm>
            <a:off x="304800" y="457200"/>
            <a:ext cx="8610600" cy="5139869"/>
          </a:xfrm>
          <a:prstGeom prst="rect">
            <a:avLst/>
          </a:prstGeom>
          <a:noFill/>
          <a:ln w="9525">
            <a:noFill/>
            <a:miter lim="800000"/>
            <a:headEnd/>
            <a:tailEnd/>
          </a:ln>
          <a:effectLst/>
        </p:spPr>
        <p:txBody>
          <a:bodyPr>
            <a:spAutoFit/>
          </a:bodyPr>
          <a:lstStyle/>
          <a:p>
            <a:pPr algn="ctr">
              <a:spcBef>
                <a:spcPct val="50000"/>
              </a:spcBef>
              <a:defRPr/>
            </a:pPr>
            <a:r>
              <a:rPr lang="tr-TR" sz="2800" b="1" u="sng" dirty="0">
                <a:solidFill>
                  <a:srgbClr val="0000FF"/>
                </a:solidFill>
                <a:latin typeface="Arial" pitchFamily="34" charset="0"/>
                <a:cs typeface="Arial" pitchFamily="34" charset="0"/>
              </a:rPr>
              <a:t>HESAP VERME SORUMLULUĞU</a:t>
            </a:r>
          </a:p>
          <a:p>
            <a:pPr algn="ctr">
              <a:spcBef>
                <a:spcPct val="50000"/>
              </a:spcBef>
              <a:defRPr/>
            </a:pPr>
            <a:endParaRPr lang="tr-TR" sz="800" dirty="0">
              <a:effectLst>
                <a:outerShdw blurRad="38100" dist="38100" dir="2700000" algn="tl">
                  <a:srgbClr val="000000"/>
                </a:outerShdw>
              </a:effectLst>
              <a:latin typeface="Arial" pitchFamily="34" charset="0"/>
              <a:cs typeface="Arial" pitchFamily="34" charset="0"/>
            </a:endParaRPr>
          </a:p>
          <a:p>
            <a:pPr algn="ctr">
              <a:spcBef>
                <a:spcPct val="50000"/>
              </a:spcBef>
              <a:defRPr/>
            </a:pPr>
            <a:r>
              <a:rPr lang="tr-TR" sz="2400" dirty="0">
                <a:latin typeface="Arial" pitchFamily="34" charset="0"/>
                <a:cs typeface="Arial" pitchFamily="34" charset="0"/>
              </a:rPr>
              <a:t>BU ÖZERKLİK KAPSAMINDAKİ “AKADEMİK TOLERANS” BİLGİNİN, YENİLİĞİN VE  YARATICILIĞIN GELİŞTİRİLMESİNE ZEMİN HAZIRLAR. </a:t>
            </a:r>
          </a:p>
          <a:p>
            <a:pPr algn="ctr">
              <a:spcBef>
                <a:spcPct val="50000"/>
              </a:spcBef>
              <a:defRPr/>
            </a:pPr>
            <a:r>
              <a:rPr lang="tr-TR" sz="2400" dirty="0">
                <a:latin typeface="Arial" pitchFamily="34" charset="0"/>
                <a:cs typeface="Arial" pitchFamily="34" charset="0"/>
              </a:rPr>
              <a:t>KONU OLAN ÜNİVERSİTER ÖZERKLİK, SORUMSUZLUK VE DENETİMSİZLİK ANLAMINI TAŞIMAZ.</a:t>
            </a:r>
          </a:p>
          <a:p>
            <a:pPr algn="ctr">
              <a:spcBef>
                <a:spcPct val="50000"/>
              </a:spcBef>
              <a:defRPr/>
            </a:pPr>
            <a:r>
              <a:rPr lang="tr-TR" sz="2400" dirty="0">
                <a:latin typeface="Arial" pitchFamily="34" charset="0"/>
                <a:cs typeface="Arial" pitchFamily="34" charset="0"/>
              </a:rPr>
              <a:t>TAM TERSİ, AKADEMİK, İDARİ VE MALİ AÇILARDAN TAM BİR DENETİM VE ŞEFFAFLIK GEREKTİRİR.</a:t>
            </a:r>
          </a:p>
          <a:p>
            <a:pPr algn="ctr">
              <a:spcBef>
                <a:spcPct val="50000"/>
              </a:spcBef>
              <a:defRPr/>
            </a:pPr>
            <a:r>
              <a:rPr lang="tr-TR" sz="2400" dirty="0">
                <a:latin typeface="Arial" pitchFamily="34" charset="0"/>
                <a:cs typeface="Arial" pitchFamily="34" charset="0"/>
              </a:rPr>
              <a:t>DOLAYISIYLA, AKADEMİK KALİTE DEĞERLENDİRİLMESİ, İDARİ VE MALİ AÇILARDAN HESAP VERME SORUMLULUĞU BELLİ KURALLAR İÇİNDE İŞLEMELİDİR.  </a:t>
            </a:r>
            <a:endParaRPr lang="en-US" sz="2400" dirty="0">
              <a:solidFill>
                <a:schemeClr val="tx2"/>
              </a:solidFill>
              <a:latin typeface="Arial" pitchFamily="34" charset="0"/>
              <a:cs typeface="Arial" pitchFamily="34" charset="0"/>
            </a:endParaRPr>
          </a:p>
        </p:txBody>
      </p:sp>
      <p:sp>
        <p:nvSpPr>
          <p:cNvPr id="4" name="3 Veri Yer Tutucusu"/>
          <p:cNvSpPr>
            <a:spLocks noGrp="1"/>
          </p:cNvSpPr>
          <p:nvPr>
            <p:ph type="dt" sz="half" idx="10"/>
          </p:nvPr>
        </p:nvSpPr>
        <p:spPr/>
        <p:txBody>
          <a:bodyPr/>
          <a:lstStyle/>
          <a:p>
            <a:fld id="{F77BE8D8-379B-4F3F-9386-4BA6656F71CE}"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dirty="0" smtClean="0"/>
              <a:t>A.</a:t>
            </a:r>
            <a:r>
              <a:rPr lang="tr-TR" dirty="0" err="1" smtClean="0"/>
              <a:t>Eris</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F03CAA7C-9691-4B2B-B5A9-6A207B9EBC16}" type="slidenum">
              <a:rPr lang="en-US"/>
              <a:pPr>
                <a:defRPr/>
              </a:pPr>
              <a:t>17</a:t>
            </a:fld>
            <a:endParaRPr lang="en-US" dirty="0"/>
          </a:p>
        </p:txBody>
      </p:sp>
      <p:sp>
        <p:nvSpPr>
          <p:cNvPr id="157700" name="Text Box 4"/>
          <p:cNvSpPr txBox="1">
            <a:spLocks noChangeArrowheads="1"/>
          </p:cNvSpPr>
          <p:nvPr/>
        </p:nvSpPr>
        <p:spPr bwMode="auto">
          <a:xfrm>
            <a:off x="609600" y="990600"/>
            <a:ext cx="8077200" cy="4486275"/>
          </a:xfrm>
          <a:prstGeom prst="rect">
            <a:avLst/>
          </a:prstGeom>
          <a:noFill/>
          <a:ln w="9525">
            <a:noFill/>
            <a:miter lim="800000"/>
            <a:headEnd/>
            <a:tailEnd/>
          </a:ln>
          <a:effectLst/>
        </p:spPr>
        <p:txBody>
          <a:bodyPr>
            <a:spAutoFit/>
          </a:bodyPr>
          <a:lstStyle/>
          <a:p>
            <a:pPr algn="ctr">
              <a:spcBef>
                <a:spcPct val="50000"/>
              </a:spcBef>
              <a:defRPr/>
            </a:pPr>
            <a:r>
              <a:rPr lang="tr-TR" sz="3600" b="1" dirty="0">
                <a:solidFill>
                  <a:srgbClr val="0000FF"/>
                </a:solidFill>
                <a:latin typeface="Arial" charset="0"/>
              </a:rPr>
              <a:t>TÜM YUKARIDA AÇIKLANAN GERÇEKLER VE DÜNYADAKİ GELİŞMELER DİKKATE ALINDIĞINDA, </a:t>
            </a:r>
          </a:p>
          <a:p>
            <a:pPr algn="ctr">
              <a:spcBef>
                <a:spcPct val="50000"/>
              </a:spcBef>
              <a:defRPr/>
            </a:pPr>
            <a:r>
              <a:rPr lang="tr-TR" sz="3600" b="1" dirty="0">
                <a:solidFill>
                  <a:srgbClr val="0000FF"/>
                </a:solidFill>
                <a:latin typeface="Arial" charset="0"/>
              </a:rPr>
              <a:t>TÜRKİYE’DE  YÜKSEKÖĞRETİMİN YENİDEN YAPILANMASI </a:t>
            </a:r>
          </a:p>
          <a:p>
            <a:pPr algn="ctr">
              <a:spcBef>
                <a:spcPct val="50000"/>
              </a:spcBef>
              <a:defRPr/>
            </a:pPr>
            <a:r>
              <a:rPr lang="tr-TR" sz="3600" b="1" dirty="0">
                <a:solidFill>
                  <a:srgbClr val="0000FF"/>
                </a:solidFill>
                <a:latin typeface="Arial" charset="0"/>
              </a:rPr>
              <a:t>NASIL OLMALIDIR?</a:t>
            </a:r>
            <a:endParaRPr lang="en-US" sz="3600" b="1" dirty="0">
              <a:solidFill>
                <a:srgbClr val="0000FF"/>
              </a:solidFill>
              <a:latin typeface="Arial" charset="0"/>
            </a:endParaRPr>
          </a:p>
        </p:txBody>
      </p:sp>
      <p:sp>
        <p:nvSpPr>
          <p:cNvPr id="4" name="3 Veri Yer Tutucusu"/>
          <p:cNvSpPr>
            <a:spLocks noGrp="1"/>
          </p:cNvSpPr>
          <p:nvPr>
            <p:ph type="dt" sz="half" idx="10"/>
          </p:nvPr>
        </p:nvSpPr>
        <p:spPr/>
        <p:txBody>
          <a:bodyPr/>
          <a:lstStyle/>
          <a:p>
            <a:fld id="{24AB090E-6F9E-4BE5-930B-2E385C39D164}"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3B8B9C21-76ED-4DC8-9671-826210DA6A55}" type="slidenum">
              <a:rPr lang="en-US"/>
              <a:pPr>
                <a:defRPr/>
              </a:pPr>
              <a:t>18</a:t>
            </a:fld>
            <a:endParaRPr lang="en-US" dirty="0"/>
          </a:p>
        </p:txBody>
      </p:sp>
      <p:sp>
        <p:nvSpPr>
          <p:cNvPr id="167940" name="Text Box 4"/>
          <p:cNvSpPr txBox="1">
            <a:spLocks noChangeArrowheads="1"/>
          </p:cNvSpPr>
          <p:nvPr/>
        </p:nvSpPr>
        <p:spPr bwMode="auto">
          <a:xfrm>
            <a:off x="533400" y="533400"/>
            <a:ext cx="8153400" cy="5354638"/>
          </a:xfrm>
          <a:prstGeom prst="rect">
            <a:avLst/>
          </a:prstGeom>
          <a:noFill/>
          <a:ln w="9525">
            <a:noFill/>
            <a:miter lim="800000"/>
            <a:headEnd/>
            <a:tailEnd/>
          </a:ln>
          <a:effectLst/>
        </p:spPr>
        <p:txBody>
          <a:bodyPr>
            <a:spAutoFit/>
          </a:bodyPr>
          <a:lstStyle/>
          <a:p>
            <a:pPr algn="ctr">
              <a:spcBef>
                <a:spcPct val="50000"/>
              </a:spcBef>
              <a:defRPr/>
            </a:pPr>
            <a:r>
              <a:rPr lang="tr-TR" sz="2800" dirty="0">
                <a:solidFill>
                  <a:srgbClr val="0000FF"/>
                </a:solidFill>
                <a:latin typeface="Arial" pitchFamily="34" charset="0"/>
                <a:cs typeface="Arial" pitchFamily="34" charset="0"/>
              </a:rPr>
              <a:t>BUGÜN TÜRKİYE’DE “MAGNA CHARTA” İLKELERİ KAPSAMINDA VE BATI ÜNİVERSİTELERİNDEKİ ANLAMDA “</a:t>
            </a:r>
            <a:r>
              <a:rPr lang="tr-TR" sz="2800" u="sng" dirty="0">
                <a:solidFill>
                  <a:srgbClr val="0000FF"/>
                </a:solidFill>
                <a:latin typeface="Arial" pitchFamily="34" charset="0"/>
                <a:cs typeface="Arial" pitchFamily="34" charset="0"/>
              </a:rPr>
              <a:t>ÜNİVERSİTER ÖZERKLİK</a:t>
            </a:r>
            <a:r>
              <a:rPr lang="tr-TR" sz="2800" dirty="0">
                <a:solidFill>
                  <a:srgbClr val="0000FF"/>
                </a:solidFill>
                <a:latin typeface="Arial" pitchFamily="34" charset="0"/>
                <a:cs typeface="Arial" pitchFamily="34" charset="0"/>
              </a:rPr>
              <a:t>” YOKTUR.</a:t>
            </a:r>
          </a:p>
          <a:p>
            <a:pPr algn="ctr">
              <a:spcBef>
                <a:spcPct val="50000"/>
              </a:spcBef>
              <a:defRPr/>
            </a:pPr>
            <a:r>
              <a:rPr lang="tr-TR" sz="2400" dirty="0">
                <a:latin typeface="Arial" pitchFamily="34" charset="0"/>
                <a:cs typeface="Arial" pitchFamily="34" charset="0"/>
              </a:rPr>
              <a:t>GEREK KURUMSAL, GEREK AKADEMİK AÇILARDAN MERKEZİ OTORİTELERİN (HÜKÜMETLER VE YÖK) ÜNİVERSİTELERE AŞIRI MÜDAHALECİ YETKİ VE YAKLAŞIMLARI GERÇEK ANLAMDAKİ ÜNİVERSİTER ÖZERKLİĞE MEYDAN VERMEMEKTEDİR.</a:t>
            </a:r>
          </a:p>
          <a:p>
            <a:pPr algn="ctr">
              <a:spcBef>
                <a:spcPct val="50000"/>
              </a:spcBef>
              <a:defRPr/>
            </a:pPr>
            <a:r>
              <a:rPr lang="tr-TR" sz="2800" dirty="0">
                <a:solidFill>
                  <a:srgbClr val="0000FF"/>
                </a:solidFill>
                <a:latin typeface="Arial" pitchFamily="34" charset="0"/>
                <a:cs typeface="Arial" pitchFamily="34" charset="0"/>
              </a:rPr>
              <a:t>BU DURUM İSE, TÜRKİYE’DEKİ ÜNİVERSİTELERİN BİR ÇOK AÇIDAN ÖNÜNÜ TIKAMAKTADIR.  </a:t>
            </a:r>
            <a:endParaRPr lang="en-US" sz="2800" dirty="0">
              <a:solidFill>
                <a:srgbClr val="0000FF"/>
              </a:solidFill>
              <a:latin typeface="Arial" pitchFamily="34" charset="0"/>
              <a:cs typeface="Arial" pitchFamily="34" charset="0"/>
            </a:endParaRPr>
          </a:p>
        </p:txBody>
      </p:sp>
      <p:sp>
        <p:nvSpPr>
          <p:cNvPr id="4" name="3 Veri Yer Tutucusu"/>
          <p:cNvSpPr>
            <a:spLocks noGrp="1"/>
          </p:cNvSpPr>
          <p:nvPr>
            <p:ph type="dt" sz="half" idx="10"/>
          </p:nvPr>
        </p:nvSpPr>
        <p:spPr/>
        <p:txBody>
          <a:bodyPr/>
          <a:lstStyle/>
          <a:p>
            <a:fld id="{9700E699-F5A0-4E07-876F-6A1C500A5B7B}"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766285F9-9587-4344-83AF-06D60A417FBD}" type="slidenum">
              <a:rPr lang="en-US"/>
              <a:pPr>
                <a:defRPr/>
              </a:pPr>
              <a:t>19</a:t>
            </a:fld>
            <a:endParaRPr lang="en-US" dirty="0"/>
          </a:p>
        </p:txBody>
      </p:sp>
      <p:sp>
        <p:nvSpPr>
          <p:cNvPr id="57347" name="Text Box 4"/>
          <p:cNvSpPr txBox="1">
            <a:spLocks noChangeArrowheads="1"/>
          </p:cNvSpPr>
          <p:nvPr/>
        </p:nvSpPr>
        <p:spPr bwMode="auto">
          <a:xfrm>
            <a:off x="228600" y="304800"/>
            <a:ext cx="8686800" cy="6370975"/>
          </a:xfrm>
          <a:prstGeom prst="rect">
            <a:avLst/>
          </a:prstGeom>
          <a:noFill/>
          <a:ln w="9525">
            <a:noFill/>
            <a:miter lim="800000"/>
            <a:headEnd/>
            <a:tailEnd/>
          </a:ln>
        </p:spPr>
        <p:txBody>
          <a:bodyPr>
            <a:spAutoFit/>
          </a:bodyPr>
          <a:lstStyle/>
          <a:p>
            <a:pPr algn="ctr">
              <a:spcBef>
                <a:spcPct val="50000"/>
              </a:spcBef>
            </a:pPr>
            <a:r>
              <a:rPr lang="tr-TR" sz="2400" dirty="0">
                <a:latin typeface="Arial" pitchFamily="34" charset="0"/>
                <a:cs typeface="Arial" pitchFamily="34" charset="0"/>
              </a:rPr>
              <a:t>ANAYASANIN 42. MADDESİ İTİBARİYLE, “KİMSE, EĞİTİM VE ÖĞRENİM HAKKINDAN YOKSUN BIRAKILAMAZ”.  </a:t>
            </a:r>
            <a:r>
              <a:rPr lang="tr-TR" sz="2400" dirty="0" smtClean="0">
                <a:latin typeface="Arial" pitchFamily="34" charset="0"/>
                <a:cs typeface="Arial" pitchFamily="34" charset="0"/>
              </a:rPr>
              <a:t>ASLINDA BU YAKLAŞIM İNSAN HAKLARI EVRENSEL BİLDİRGESİNDE DE ÇOK AÇIKTIR (MADDE 26)</a:t>
            </a:r>
            <a:endParaRPr lang="tr-TR" sz="2400" dirty="0">
              <a:latin typeface="Arial" pitchFamily="34" charset="0"/>
              <a:cs typeface="Arial" pitchFamily="34" charset="0"/>
            </a:endParaRPr>
          </a:p>
          <a:p>
            <a:pPr algn="ctr">
              <a:spcBef>
                <a:spcPct val="50000"/>
              </a:spcBef>
            </a:pPr>
            <a:r>
              <a:rPr lang="tr-TR" sz="2400" dirty="0">
                <a:solidFill>
                  <a:srgbClr val="0000FF"/>
                </a:solidFill>
                <a:latin typeface="Arial" pitchFamily="34" charset="0"/>
                <a:cs typeface="Arial" pitchFamily="34" charset="0"/>
              </a:rPr>
              <a:t>YÜKSEKÖĞRETİM DE ORTA ÖĞRENİMİNİ TAMAMLAYANLARA SUNULMASI GEREKEN BİR KAMUSAL HİZMETTİR. </a:t>
            </a:r>
          </a:p>
          <a:p>
            <a:pPr algn="ctr">
              <a:spcBef>
                <a:spcPct val="50000"/>
              </a:spcBef>
            </a:pPr>
            <a:r>
              <a:rPr lang="tr-TR" sz="2400" dirty="0">
                <a:latin typeface="Arial" pitchFamily="34" charset="0"/>
                <a:cs typeface="Arial" pitchFamily="34" charset="0"/>
              </a:rPr>
              <a:t>YÜKSEKÖĞRETİME GİRİŞ KONUSUNDA MERKEZİ SINAVLA ÖĞRENCİLERİ YÜKSEKÖĞRETİM KURUMLARINA YERLEŞTİRME YAKLAŞIMI YERİNE, BİR ÇOK GELİŞMİŞ ÜLKEDE OLDUĞU GİBİ, ZAMAN İÇİNDE </a:t>
            </a:r>
            <a:r>
              <a:rPr lang="tr-TR" sz="2400" dirty="0">
                <a:solidFill>
                  <a:srgbClr val="FF3300"/>
                </a:solidFill>
                <a:latin typeface="Arial" pitchFamily="34" charset="0"/>
                <a:cs typeface="Arial" pitchFamily="34" charset="0"/>
              </a:rPr>
              <a:t>“ÜNİVERSİTENİN ÖĞRENCİSİNİ SEÇME” </a:t>
            </a:r>
            <a:r>
              <a:rPr lang="tr-TR" sz="2400" dirty="0">
                <a:latin typeface="Arial" pitchFamily="34" charset="0"/>
                <a:cs typeface="Arial" pitchFamily="34" charset="0"/>
              </a:rPr>
              <a:t>VE </a:t>
            </a:r>
            <a:r>
              <a:rPr lang="tr-TR" sz="2400" dirty="0">
                <a:solidFill>
                  <a:srgbClr val="FF3300"/>
                </a:solidFill>
                <a:latin typeface="Arial" pitchFamily="34" charset="0"/>
                <a:cs typeface="Arial" pitchFamily="34" charset="0"/>
              </a:rPr>
              <a:t>“ÖĞRENCİNİN DE ÜNİVERSİTESİNİ SEÇME” </a:t>
            </a:r>
            <a:r>
              <a:rPr lang="tr-TR" sz="2400" dirty="0">
                <a:latin typeface="Arial" pitchFamily="34" charset="0"/>
                <a:cs typeface="Arial" pitchFamily="34" charset="0"/>
              </a:rPr>
              <a:t>SİSTEMİNİ HAYATA GEÇİRECEK UYGULAMALARIN PLANLANMASI VE “ÜNİVERSİTE ÖZERKLİĞİ”NİN TAM OLARAK OLUŞTURULMASI ÜTOPYA DEĞİLDİR.</a:t>
            </a:r>
            <a:r>
              <a:rPr lang="en-US" sz="2400" dirty="0">
                <a:latin typeface="Arial" pitchFamily="34" charset="0"/>
                <a:cs typeface="Arial" pitchFamily="34" charset="0"/>
              </a:rPr>
              <a:t> </a:t>
            </a:r>
          </a:p>
        </p:txBody>
      </p:sp>
      <p:sp>
        <p:nvSpPr>
          <p:cNvPr id="4" name="3 Veri Yer Tutucusu"/>
          <p:cNvSpPr>
            <a:spLocks noGrp="1"/>
          </p:cNvSpPr>
          <p:nvPr>
            <p:ph type="dt" sz="half" idx="10"/>
          </p:nvPr>
        </p:nvSpPr>
        <p:spPr/>
        <p:txBody>
          <a:bodyPr/>
          <a:lstStyle/>
          <a:p>
            <a:fld id="{209CD0CA-9DBB-4AA7-9016-82971D1644FF}"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A2F89345-C0C1-4E48-9F50-4F9A5C599DBA}" type="slidenum">
              <a:rPr lang="en-US"/>
              <a:pPr>
                <a:defRPr/>
              </a:pPr>
              <a:t>2</a:t>
            </a:fld>
            <a:endParaRPr lang="en-US"/>
          </a:p>
        </p:txBody>
      </p:sp>
      <p:sp>
        <p:nvSpPr>
          <p:cNvPr id="3075" name="Text Box 4"/>
          <p:cNvSpPr txBox="1">
            <a:spLocks noChangeArrowheads="1"/>
          </p:cNvSpPr>
          <p:nvPr/>
        </p:nvSpPr>
        <p:spPr bwMode="auto">
          <a:xfrm>
            <a:off x="228600" y="304800"/>
            <a:ext cx="8610600" cy="5816977"/>
          </a:xfrm>
          <a:prstGeom prst="rect">
            <a:avLst/>
          </a:prstGeom>
          <a:noFill/>
          <a:ln w="9525">
            <a:noFill/>
            <a:miter lim="800000"/>
            <a:headEnd/>
            <a:tailEnd/>
          </a:ln>
        </p:spPr>
        <p:txBody>
          <a:bodyPr>
            <a:spAutoFit/>
          </a:bodyPr>
          <a:lstStyle/>
          <a:p>
            <a:pPr algn="ctr">
              <a:spcBef>
                <a:spcPct val="50000"/>
              </a:spcBef>
            </a:pPr>
            <a:r>
              <a:rPr lang="tr-TR" sz="2400" b="1" dirty="0">
                <a:solidFill>
                  <a:srgbClr val="0000FF"/>
                </a:solidFill>
                <a:latin typeface="Arial" pitchFamily="34" charset="0"/>
              </a:rPr>
              <a:t>YAPILAN ARAŞTIRMA VE İNCELEMELER İTİBARİYLE DÜNYA’DA YÜKSEKÖĞRETİMİN TARİHÇESİ : </a:t>
            </a:r>
          </a:p>
          <a:p>
            <a:pPr>
              <a:spcBef>
                <a:spcPct val="50000"/>
              </a:spcBef>
              <a:buClr>
                <a:srgbClr val="FF0000"/>
              </a:buClr>
              <a:buFont typeface="Wingdings" pitchFamily="2" charset="2"/>
              <a:buChar char="è"/>
            </a:pPr>
            <a:r>
              <a:rPr lang="tr-TR" sz="2400" b="1" dirty="0">
                <a:latin typeface="Arial" pitchFamily="34" charset="0"/>
              </a:rPr>
              <a:t> </a:t>
            </a:r>
            <a:r>
              <a:rPr lang="tr-TR" sz="2400" dirty="0">
                <a:latin typeface="Arial" pitchFamily="34" charset="0"/>
              </a:rPr>
              <a:t>M.Ö. 400 YILLARINDAKİ EFLATUN’UN 	</a:t>
            </a:r>
            <a:r>
              <a:rPr lang="tr-TR" sz="2400" i="1" u="sng" dirty="0">
                <a:solidFill>
                  <a:srgbClr val="C00000"/>
                </a:solidFill>
                <a:latin typeface="Arial" pitchFamily="34" charset="0"/>
              </a:rPr>
              <a:t>ACADEMIA</a:t>
            </a:r>
            <a:r>
              <a:rPr lang="tr-TR" sz="2400" dirty="0">
                <a:latin typeface="Arial" pitchFamily="34" charset="0"/>
              </a:rPr>
              <a:t>’SINA KADAR UZANMAKTADIR. </a:t>
            </a:r>
          </a:p>
          <a:p>
            <a:pPr algn="ctr">
              <a:spcBef>
                <a:spcPct val="50000"/>
              </a:spcBef>
            </a:pPr>
            <a:r>
              <a:rPr lang="tr-TR" sz="2400" dirty="0">
                <a:solidFill>
                  <a:srgbClr val="0000FF"/>
                </a:solidFill>
                <a:latin typeface="Arial" pitchFamily="34" charset="0"/>
              </a:rPr>
              <a:t>DAHA SONRAKİ AŞAMALARDA </a:t>
            </a:r>
          </a:p>
          <a:p>
            <a:pPr>
              <a:spcBef>
                <a:spcPct val="50000"/>
              </a:spcBef>
              <a:buClr>
                <a:srgbClr val="FF0000"/>
              </a:buClr>
              <a:buFont typeface="Wingdings" pitchFamily="2" charset="2"/>
              <a:buChar char="è"/>
            </a:pPr>
            <a:r>
              <a:rPr lang="tr-TR" sz="2400" dirty="0">
                <a:latin typeface="Arial" pitchFamily="34" charset="0"/>
              </a:rPr>
              <a:t> ARİSTO’NUN </a:t>
            </a:r>
            <a:r>
              <a:rPr lang="tr-TR" sz="2400" i="1" u="sng" dirty="0">
                <a:solidFill>
                  <a:srgbClr val="C00000"/>
                </a:solidFill>
                <a:latin typeface="Arial" pitchFamily="34" charset="0"/>
              </a:rPr>
              <a:t>LYCEUM</a:t>
            </a:r>
            <a:r>
              <a:rPr lang="tr-TR" sz="2400" dirty="0">
                <a:latin typeface="Arial" pitchFamily="34" charset="0"/>
              </a:rPr>
              <a:t>’U (M.Ö. 387); </a:t>
            </a:r>
          </a:p>
          <a:p>
            <a:pPr>
              <a:spcBef>
                <a:spcPct val="50000"/>
              </a:spcBef>
              <a:buClr>
                <a:srgbClr val="FF0000"/>
              </a:buClr>
              <a:buFont typeface="Wingdings" pitchFamily="2" charset="2"/>
              <a:buChar char="è"/>
            </a:pPr>
            <a:r>
              <a:rPr lang="tr-TR" sz="2400" i="1" u="sng" dirty="0">
                <a:latin typeface="Arial" pitchFamily="34" charset="0"/>
              </a:rPr>
              <a:t> </a:t>
            </a:r>
            <a:r>
              <a:rPr lang="tr-TR" sz="2400" i="1" u="sng" dirty="0">
                <a:solidFill>
                  <a:srgbClr val="C00000"/>
                </a:solidFill>
                <a:latin typeface="Arial" pitchFamily="34" charset="0"/>
              </a:rPr>
              <a:t>İSKENDERİYE MÜZESİ</a:t>
            </a:r>
            <a:r>
              <a:rPr lang="tr-TR" sz="2400" dirty="0">
                <a:solidFill>
                  <a:srgbClr val="C00000"/>
                </a:solidFill>
                <a:latin typeface="Arial" pitchFamily="34" charset="0"/>
              </a:rPr>
              <a:t> </a:t>
            </a:r>
            <a:r>
              <a:rPr lang="tr-TR" sz="2400" dirty="0">
                <a:latin typeface="Arial" pitchFamily="34" charset="0"/>
              </a:rPr>
              <a:t>(M.Ö. 330-200); </a:t>
            </a:r>
          </a:p>
          <a:p>
            <a:pPr>
              <a:spcBef>
                <a:spcPct val="50000"/>
              </a:spcBef>
              <a:buClr>
                <a:srgbClr val="FF0000"/>
              </a:buClr>
              <a:buFont typeface="Wingdings" pitchFamily="2" charset="2"/>
              <a:buChar char="è"/>
            </a:pPr>
            <a:r>
              <a:rPr lang="tr-TR" sz="2400" dirty="0">
                <a:latin typeface="Arial" pitchFamily="34" charset="0"/>
              </a:rPr>
              <a:t> ÇİN’DEKİ </a:t>
            </a:r>
            <a:r>
              <a:rPr lang="tr-TR" sz="2400" i="1" u="sng" dirty="0">
                <a:solidFill>
                  <a:srgbClr val="C00000"/>
                </a:solidFill>
                <a:latin typeface="Arial" pitchFamily="34" charset="0"/>
              </a:rPr>
              <a:t>İMPARATORLUK AKADEMİSİ</a:t>
            </a:r>
            <a:r>
              <a:rPr lang="tr-TR" sz="2400" dirty="0">
                <a:solidFill>
                  <a:srgbClr val="C00000"/>
                </a:solidFill>
                <a:latin typeface="Arial" pitchFamily="34" charset="0"/>
              </a:rPr>
              <a:t> </a:t>
            </a:r>
            <a:r>
              <a:rPr lang="tr-TR" sz="2400" dirty="0">
                <a:latin typeface="Arial" pitchFamily="34" charset="0"/>
              </a:rPr>
              <a:t>(M.Ö. 124); </a:t>
            </a:r>
          </a:p>
          <a:p>
            <a:pPr>
              <a:spcBef>
                <a:spcPct val="50000"/>
              </a:spcBef>
              <a:buClr>
                <a:srgbClr val="FF0000"/>
              </a:buClr>
              <a:buFont typeface="Wingdings" pitchFamily="2" charset="2"/>
              <a:buChar char="è"/>
            </a:pPr>
            <a:r>
              <a:rPr lang="tr-TR" sz="2400" dirty="0">
                <a:latin typeface="Arial" pitchFamily="34" charset="0"/>
              </a:rPr>
              <a:t> ROMA İMPARATORLUĞU’NDAKİ </a:t>
            </a:r>
            <a:r>
              <a:rPr lang="tr-TR" sz="2400" i="1" u="sng" dirty="0">
                <a:solidFill>
                  <a:srgbClr val="C00000"/>
                </a:solidFill>
                <a:latin typeface="Arial" pitchFamily="34" charset="0"/>
              </a:rPr>
              <a:t>HUKUK ÖĞRETİMİ</a:t>
            </a:r>
            <a:r>
              <a:rPr lang="tr-TR" sz="2400" dirty="0">
                <a:solidFill>
                  <a:srgbClr val="C00000"/>
                </a:solidFill>
                <a:latin typeface="Arial" pitchFamily="34" charset="0"/>
              </a:rPr>
              <a:t> </a:t>
            </a:r>
            <a:r>
              <a:rPr lang="tr-TR" sz="2400" dirty="0">
                <a:latin typeface="Arial" pitchFamily="34" charset="0"/>
              </a:rPr>
              <a:t>	(M.S. 100-200); </a:t>
            </a:r>
          </a:p>
          <a:p>
            <a:pPr algn="ctr">
              <a:spcBef>
                <a:spcPct val="50000"/>
              </a:spcBef>
            </a:pPr>
            <a:r>
              <a:rPr lang="tr-TR" sz="2400" dirty="0">
                <a:latin typeface="Arial" pitchFamily="34" charset="0"/>
              </a:rPr>
              <a:t>GİBİ GELİŞMELER, TARİH İÇİNDE BULUNDUKLARI ZAMAN VE KOŞULLARINA GÖRE YERLERİNİ ALMIŞLARDIR. </a:t>
            </a:r>
            <a:endParaRPr lang="en-US" sz="2400" dirty="0">
              <a:latin typeface="Arial" pitchFamily="34" charset="0"/>
            </a:endParaRPr>
          </a:p>
        </p:txBody>
      </p:sp>
      <p:sp>
        <p:nvSpPr>
          <p:cNvPr id="4" name="3 Veri Yer Tutucusu"/>
          <p:cNvSpPr>
            <a:spLocks noGrp="1"/>
          </p:cNvSpPr>
          <p:nvPr>
            <p:ph type="dt" sz="half" idx="10"/>
          </p:nvPr>
        </p:nvSpPr>
        <p:spPr/>
        <p:txBody>
          <a:bodyPr/>
          <a:lstStyle/>
          <a:p>
            <a:fld id="{0F240E13-9F37-4543-8A7E-15F8AE004ECE}"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1805C26A-7FA5-4979-B469-D73AD9F843F2}" type="slidenum">
              <a:rPr lang="en-US"/>
              <a:pPr>
                <a:defRPr/>
              </a:pPr>
              <a:t>20</a:t>
            </a:fld>
            <a:endParaRPr lang="en-US"/>
          </a:p>
        </p:txBody>
      </p:sp>
      <p:sp>
        <p:nvSpPr>
          <p:cNvPr id="58371" name="Text Box 4"/>
          <p:cNvSpPr txBox="1">
            <a:spLocks noChangeArrowheads="1"/>
          </p:cNvSpPr>
          <p:nvPr/>
        </p:nvSpPr>
        <p:spPr bwMode="auto">
          <a:xfrm>
            <a:off x="381000" y="685800"/>
            <a:ext cx="8458200" cy="5016758"/>
          </a:xfrm>
          <a:prstGeom prst="rect">
            <a:avLst/>
          </a:prstGeom>
          <a:noFill/>
          <a:ln w="9525">
            <a:noFill/>
            <a:miter lim="800000"/>
            <a:headEnd/>
            <a:tailEnd/>
          </a:ln>
        </p:spPr>
        <p:txBody>
          <a:bodyPr>
            <a:spAutoFit/>
          </a:bodyPr>
          <a:lstStyle/>
          <a:p>
            <a:pPr algn="ctr">
              <a:spcBef>
                <a:spcPct val="50000"/>
              </a:spcBef>
            </a:pPr>
            <a:r>
              <a:rPr lang="tr-TR" sz="2800" dirty="0">
                <a:latin typeface="Arial" pitchFamily="34" charset="0"/>
                <a:cs typeface="Arial" pitchFamily="34" charset="0"/>
              </a:rPr>
              <a:t>YÜKSEKÖĞRETİM KURUMLARINA ÖĞRENCİ YERLEŞTİRME SİSTEMİNİ BUGÜNKÜ ŞEKLİ İLE İLANİHAYE SAVUNMAK, </a:t>
            </a:r>
          </a:p>
          <a:p>
            <a:pPr algn="ctr">
              <a:spcBef>
                <a:spcPct val="50000"/>
              </a:spcBef>
            </a:pPr>
            <a:r>
              <a:rPr lang="tr-TR" sz="2800" dirty="0">
                <a:solidFill>
                  <a:srgbClr val="FF3300"/>
                </a:solidFill>
                <a:latin typeface="Arial" pitchFamily="34" charset="0"/>
                <a:cs typeface="Arial" pitchFamily="34" charset="0"/>
              </a:rPr>
              <a:t>BİREYİN GELECEĞİNE DÖNÜK EVRENSEL BİLGİYE ULAŞMA TERCİH VE HAKKINI ENGELLEMEKTEN BAŞKA BİR ŞEY OLAMAZ. </a:t>
            </a:r>
          </a:p>
          <a:p>
            <a:pPr algn="ctr">
              <a:spcBef>
                <a:spcPct val="50000"/>
              </a:spcBef>
            </a:pPr>
            <a:endParaRPr lang="tr-TR" sz="800" dirty="0">
              <a:latin typeface="Arial" pitchFamily="34" charset="0"/>
              <a:cs typeface="Arial" pitchFamily="34" charset="0"/>
            </a:endParaRPr>
          </a:p>
          <a:p>
            <a:pPr algn="ctr">
              <a:spcBef>
                <a:spcPct val="50000"/>
              </a:spcBef>
            </a:pPr>
            <a:r>
              <a:rPr lang="tr-TR" sz="2800" dirty="0">
                <a:solidFill>
                  <a:srgbClr val="0000FF"/>
                </a:solidFill>
                <a:latin typeface="Arial" pitchFamily="34" charset="0"/>
                <a:cs typeface="Arial" pitchFamily="34" charset="0"/>
              </a:rPr>
              <a:t>TÜRKİYE, DÜNYA’DAKİ GELİŞMELER PARALELİNDE, MERKEZİYETÇİ BİR YÜKSEKÖĞRETİM YAPISINDAN HIZLA UZAKLAŞMAK ZORUNDADIR. </a:t>
            </a:r>
            <a:endParaRPr lang="en-US" sz="2800" dirty="0">
              <a:solidFill>
                <a:srgbClr val="0000FF"/>
              </a:solidFill>
              <a:latin typeface="Arial" pitchFamily="34" charset="0"/>
              <a:cs typeface="Arial" pitchFamily="34" charset="0"/>
            </a:endParaRPr>
          </a:p>
        </p:txBody>
      </p:sp>
      <p:sp>
        <p:nvSpPr>
          <p:cNvPr id="4" name="3 Veri Yer Tutucusu"/>
          <p:cNvSpPr>
            <a:spLocks noGrp="1"/>
          </p:cNvSpPr>
          <p:nvPr>
            <p:ph type="dt" sz="half" idx="10"/>
          </p:nvPr>
        </p:nvSpPr>
        <p:spPr/>
        <p:txBody>
          <a:bodyPr/>
          <a:lstStyle/>
          <a:p>
            <a:fld id="{C032AD05-9B93-4C74-AAA3-0E2AF1623676}"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3BEF1B3E-FF25-44EE-8AAF-4FAB459E7085}" type="slidenum">
              <a:rPr lang="en-US"/>
              <a:pPr>
                <a:defRPr/>
              </a:pPr>
              <a:t>21</a:t>
            </a:fld>
            <a:endParaRPr lang="en-US"/>
          </a:p>
        </p:txBody>
      </p:sp>
      <p:sp>
        <p:nvSpPr>
          <p:cNvPr id="59395" name="Text Box 4"/>
          <p:cNvSpPr txBox="1">
            <a:spLocks noChangeArrowheads="1"/>
          </p:cNvSpPr>
          <p:nvPr/>
        </p:nvSpPr>
        <p:spPr bwMode="auto">
          <a:xfrm>
            <a:off x="304800" y="304800"/>
            <a:ext cx="8534400" cy="5447645"/>
          </a:xfrm>
          <a:prstGeom prst="rect">
            <a:avLst/>
          </a:prstGeom>
          <a:noFill/>
          <a:ln w="9525">
            <a:noFill/>
            <a:miter lim="800000"/>
            <a:headEnd/>
            <a:tailEnd/>
          </a:ln>
        </p:spPr>
        <p:txBody>
          <a:bodyPr>
            <a:spAutoFit/>
          </a:bodyPr>
          <a:lstStyle/>
          <a:p>
            <a:pPr algn="ctr">
              <a:spcBef>
                <a:spcPct val="50000"/>
              </a:spcBef>
              <a:buFont typeface="Symbol" pitchFamily="18" charset="2"/>
              <a:buNone/>
            </a:pPr>
            <a:r>
              <a:rPr lang="tr-TR" sz="2400" dirty="0">
                <a:solidFill>
                  <a:srgbClr val="0000FF"/>
                </a:solidFill>
                <a:latin typeface="Arial" pitchFamily="34" charset="0"/>
                <a:cs typeface="Arial" pitchFamily="34" charset="0"/>
              </a:rPr>
              <a:t>ÜNİVERSİTELER BİR ÇOK KONUDA “ELİTİST” OLMALIDIRLAR. </a:t>
            </a:r>
          </a:p>
          <a:p>
            <a:pPr algn="ctr">
              <a:spcBef>
                <a:spcPct val="50000"/>
              </a:spcBef>
              <a:buFont typeface="Symbol" pitchFamily="18" charset="2"/>
              <a:buNone/>
            </a:pPr>
            <a:r>
              <a:rPr lang="tr-TR" sz="2400" dirty="0">
                <a:latin typeface="Arial" pitchFamily="34" charset="0"/>
                <a:cs typeface="Arial" pitchFamily="34" charset="0"/>
              </a:rPr>
              <a:t>TOPLUMA AİT GÖREV VE SORUMLULUKLARINDA GEREKLİ KALİTEYİ SAĞLAYABİLMEK  AÇISINDAN SEÇKİNCİ BİR TAVIR İÇİNDE </a:t>
            </a:r>
            <a:r>
              <a:rPr lang="tr-TR" sz="2400" dirty="0">
                <a:solidFill>
                  <a:srgbClr val="FF3300"/>
                </a:solidFill>
                <a:latin typeface="Arial" pitchFamily="34" charset="0"/>
                <a:cs typeface="Arial" pitchFamily="34" charset="0"/>
              </a:rPr>
              <a:t>“EN İYİ”</a:t>
            </a:r>
            <a:r>
              <a:rPr lang="tr-TR" sz="2400" dirty="0">
                <a:latin typeface="Arial" pitchFamily="34" charset="0"/>
                <a:cs typeface="Arial" pitchFamily="34" charset="0"/>
              </a:rPr>
              <a:t>Yİ TERCİH ETMEK DURUMUNDADIR. </a:t>
            </a:r>
          </a:p>
          <a:p>
            <a:pPr algn="ctr">
              <a:spcBef>
                <a:spcPct val="50000"/>
              </a:spcBef>
              <a:buFont typeface="Symbol" pitchFamily="18" charset="2"/>
              <a:buNone/>
            </a:pPr>
            <a:r>
              <a:rPr lang="tr-TR" sz="2400" dirty="0">
                <a:solidFill>
                  <a:srgbClr val="0000FF"/>
                </a:solidFill>
                <a:latin typeface="Arial" pitchFamily="34" charset="0"/>
                <a:cs typeface="Arial" pitchFamily="34" charset="0"/>
              </a:rPr>
              <a:t>BU GERÇEK İÇİNDE, HANGİ KADEMEDE OLURSA OLSUN, ÜNİVERSİTELERDEKİ GÖREV VE SORUMLULUKLAR LİYAKAT ESASINA DAYALI OLMALIDIR. </a:t>
            </a:r>
          </a:p>
          <a:p>
            <a:pPr algn="ctr">
              <a:spcBef>
                <a:spcPct val="50000"/>
              </a:spcBef>
              <a:buFont typeface="Symbol" pitchFamily="18" charset="2"/>
              <a:buNone/>
            </a:pPr>
            <a:r>
              <a:rPr lang="tr-TR" sz="2400" dirty="0">
                <a:latin typeface="Arial" pitchFamily="34" charset="0"/>
                <a:cs typeface="Arial" pitchFamily="34" charset="0"/>
              </a:rPr>
              <a:t>ÜNİVERSİTELERDE REKTÖR’DEN ARAŞTIRMA GÖREVLİSİ’NE; GENEL SEKRETER’DEN MEMUR’A KADAR DİKKATE ALINMASI GEREKEN KONU </a:t>
            </a:r>
            <a:r>
              <a:rPr lang="tr-TR" sz="2400" dirty="0">
                <a:solidFill>
                  <a:srgbClr val="FF3300"/>
                </a:solidFill>
                <a:latin typeface="Arial" pitchFamily="34" charset="0"/>
                <a:cs typeface="Arial" pitchFamily="34" charset="0"/>
              </a:rPr>
              <a:t>“O GÖREVİ EN İYİ ŞEKİLDE YAPACAK” </a:t>
            </a:r>
            <a:r>
              <a:rPr lang="tr-TR" sz="2400" dirty="0">
                <a:latin typeface="Arial" pitchFamily="34" charset="0"/>
                <a:cs typeface="Arial" pitchFamily="34" charset="0"/>
              </a:rPr>
              <a:t>OLANIN BELİRLENMESİDİR.</a:t>
            </a:r>
          </a:p>
        </p:txBody>
      </p:sp>
      <p:sp>
        <p:nvSpPr>
          <p:cNvPr id="4" name="3 Veri Yer Tutucusu"/>
          <p:cNvSpPr>
            <a:spLocks noGrp="1"/>
          </p:cNvSpPr>
          <p:nvPr>
            <p:ph type="dt" sz="half" idx="10"/>
          </p:nvPr>
        </p:nvSpPr>
        <p:spPr/>
        <p:txBody>
          <a:bodyPr/>
          <a:lstStyle/>
          <a:p>
            <a:fld id="{FC6681B2-8D80-4F52-9756-F80803B025BC}"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0DEE687D-EF2B-4A9C-96AF-D590CEAE17D1}" type="slidenum">
              <a:rPr lang="en-US"/>
              <a:pPr>
                <a:defRPr/>
              </a:pPr>
              <a:t>22</a:t>
            </a:fld>
            <a:endParaRPr lang="en-US"/>
          </a:p>
        </p:txBody>
      </p:sp>
      <p:sp>
        <p:nvSpPr>
          <p:cNvPr id="168964" name="Text Box 4"/>
          <p:cNvSpPr txBox="1">
            <a:spLocks noChangeArrowheads="1"/>
          </p:cNvSpPr>
          <p:nvPr/>
        </p:nvSpPr>
        <p:spPr bwMode="auto">
          <a:xfrm>
            <a:off x="381000" y="457200"/>
            <a:ext cx="8458200" cy="4894263"/>
          </a:xfrm>
          <a:prstGeom prst="rect">
            <a:avLst/>
          </a:prstGeom>
          <a:noFill/>
          <a:ln w="9525">
            <a:noFill/>
            <a:miter lim="800000"/>
            <a:headEnd/>
            <a:tailEnd/>
          </a:ln>
          <a:effectLst/>
        </p:spPr>
        <p:txBody>
          <a:bodyPr>
            <a:spAutoFit/>
          </a:bodyPr>
          <a:lstStyle/>
          <a:p>
            <a:pPr algn="ctr">
              <a:spcBef>
                <a:spcPct val="50000"/>
              </a:spcBef>
              <a:buFont typeface="Symbol" pitchFamily="18" charset="2"/>
              <a:buNone/>
              <a:defRPr/>
            </a:pPr>
            <a:r>
              <a:rPr lang="tr-TR" sz="2400" dirty="0">
                <a:latin typeface="Arial" pitchFamily="34" charset="0"/>
                <a:cs typeface="Arial" pitchFamily="34" charset="0"/>
              </a:rPr>
              <a:t>BU İSE, GELİŞMİŞ ÜLKELERDE OLDUĞU GİBİ “</a:t>
            </a:r>
            <a:r>
              <a:rPr lang="tr-TR" sz="2400" dirty="0">
                <a:solidFill>
                  <a:srgbClr val="FF3300"/>
                </a:solidFill>
                <a:latin typeface="Arial" pitchFamily="34" charset="0"/>
                <a:cs typeface="Arial" pitchFamily="34" charset="0"/>
              </a:rPr>
              <a:t>ELECTION</a:t>
            </a:r>
            <a:r>
              <a:rPr lang="tr-TR" sz="2400" dirty="0">
                <a:latin typeface="Arial" pitchFamily="34" charset="0"/>
                <a:cs typeface="Arial" pitchFamily="34" charset="0"/>
              </a:rPr>
              <a:t>” (SEÇİM) YOLU İLE DEĞİL “</a:t>
            </a:r>
            <a:r>
              <a:rPr lang="tr-TR" sz="2400" dirty="0">
                <a:solidFill>
                  <a:srgbClr val="FF3300"/>
                </a:solidFill>
                <a:latin typeface="Arial" pitchFamily="34" charset="0"/>
                <a:cs typeface="Arial" pitchFamily="34" charset="0"/>
              </a:rPr>
              <a:t>SELECTION</a:t>
            </a:r>
            <a:r>
              <a:rPr lang="tr-TR" sz="2400" dirty="0">
                <a:latin typeface="Arial" pitchFamily="34" charset="0"/>
                <a:cs typeface="Arial" pitchFamily="34" charset="0"/>
              </a:rPr>
              <a:t>” (SEÇME) YOLU İLE OLMALIDIR. BURADA AÇIK İLAN VE SAYDAM BİR SELEKSİYON SÜRECİNİN İSTENEN NİTELİKLERDE ADAY BULUNANA KADAR DEVAM ETMESİ TEMEL OLMALIDIR. </a:t>
            </a:r>
          </a:p>
          <a:p>
            <a:pPr algn="ctr">
              <a:spcBef>
                <a:spcPct val="50000"/>
              </a:spcBef>
              <a:buFont typeface="Symbol" pitchFamily="18" charset="2"/>
              <a:buNone/>
              <a:defRPr/>
            </a:pPr>
            <a:r>
              <a:rPr lang="tr-TR" sz="2400" dirty="0">
                <a:latin typeface="Arial" pitchFamily="34" charset="0"/>
                <a:cs typeface="Arial" pitchFamily="34" charset="0"/>
              </a:rPr>
              <a:t>LİYAKAT ESASINA DAYALI ÜNİVERSİTER İSTİHDAM VE FAALİYETLER ANCAK BİR ÜNİVERSİTEYİ BAŞARILI VE VERİMLİ YAPACAKTIR. </a:t>
            </a:r>
          </a:p>
          <a:p>
            <a:pPr algn="ctr">
              <a:spcBef>
                <a:spcPct val="50000"/>
              </a:spcBef>
              <a:buFont typeface="Symbol" pitchFamily="18" charset="2"/>
              <a:buNone/>
              <a:defRPr/>
            </a:pPr>
            <a:r>
              <a:rPr lang="tr-TR" sz="2400" dirty="0">
                <a:solidFill>
                  <a:srgbClr val="0000FF"/>
                </a:solidFill>
                <a:latin typeface="Arial" pitchFamily="34" charset="0"/>
                <a:cs typeface="Arial" pitchFamily="34" charset="0"/>
              </a:rPr>
              <a:t>BU DURUM, ÜNİVERSİTELERİN YÖNETİMİNDE “</a:t>
            </a:r>
            <a:r>
              <a:rPr lang="tr-TR" sz="2400" u="sng" dirty="0">
                <a:solidFill>
                  <a:srgbClr val="0000FF"/>
                </a:solidFill>
                <a:effectLst>
                  <a:outerShdw blurRad="38100" dist="38100" dir="2700000" algn="tl">
                    <a:srgbClr val="000000"/>
                  </a:outerShdw>
                </a:effectLst>
                <a:latin typeface="Arial" pitchFamily="34" charset="0"/>
                <a:cs typeface="Arial" pitchFamily="34" charset="0"/>
              </a:rPr>
              <a:t>DEMOKRASİ</a:t>
            </a:r>
            <a:r>
              <a:rPr lang="tr-TR" sz="2400" dirty="0">
                <a:solidFill>
                  <a:srgbClr val="0000FF"/>
                </a:solidFill>
                <a:latin typeface="Arial" pitchFamily="34" charset="0"/>
                <a:cs typeface="Arial" pitchFamily="34" charset="0"/>
              </a:rPr>
              <a:t>” YERİNE “</a:t>
            </a:r>
            <a:r>
              <a:rPr lang="tr-TR" sz="2400" u="sng" dirty="0">
                <a:solidFill>
                  <a:srgbClr val="0000FF"/>
                </a:solidFill>
                <a:effectLst>
                  <a:outerShdw blurRad="38100" dist="38100" dir="2700000" algn="tl">
                    <a:srgbClr val="000000"/>
                  </a:outerShdw>
                </a:effectLst>
                <a:latin typeface="Arial" pitchFamily="34" charset="0"/>
                <a:cs typeface="Arial" pitchFamily="34" charset="0"/>
              </a:rPr>
              <a:t>MERİTOKRASİ</a:t>
            </a:r>
            <a:r>
              <a:rPr lang="tr-TR" sz="2400" dirty="0">
                <a:solidFill>
                  <a:srgbClr val="0000FF"/>
                </a:solidFill>
                <a:latin typeface="Arial" pitchFamily="34" charset="0"/>
                <a:cs typeface="Arial" pitchFamily="34" charset="0"/>
              </a:rPr>
              <a:t>”NİN GEÇERLİLİĞİNİ KANITLAR. </a:t>
            </a:r>
            <a:endParaRPr lang="en-US" sz="2400" dirty="0">
              <a:solidFill>
                <a:srgbClr val="0000FF"/>
              </a:solidFill>
              <a:latin typeface="Arial" pitchFamily="34" charset="0"/>
              <a:cs typeface="Arial" pitchFamily="34" charset="0"/>
            </a:endParaRPr>
          </a:p>
        </p:txBody>
      </p:sp>
      <p:sp>
        <p:nvSpPr>
          <p:cNvPr id="4" name="3 Veri Yer Tutucusu"/>
          <p:cNvSpPr>
            <a:spLocks noGrp="1"/>
          </p:cNvSpPr>
          <p:nvPr>
            <p:ph type="dt" sz="half" idx="10"/>
          </p:nvPr>
        </p:nvSpPr>
        <p:spPr/>
        <p:txBody>
          <a:bodyPr/>
          <a:lstStyle/>
          <a:p>
            <a:fld id="{65A9C55A-C431-4D5F-8AFF-A6EE5C0A2475}"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1"/>
          <p:cNvSpPr>
            <a:spLocks noChangeArrowheads="1"/>
          </p:cNvSpPr>
          <p:nvPr/>
        </p:nvSpPr>
        <p:spPr bwMode="auto">
          <a:xfrm>
            <a:off x="539552" y="692116"/>
            <a:ext cx="828092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ts val="1200"/>
              </a:spcBef>
              <a:spcAft>
                <a:spcPts val="12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TÜRKİYE’DE “YÜKSEKÖĞRETİM SİSTEMİ”NİN 	YENİDEN YAPILANDIRILMASI CUMHURİYET 	ÖNCESİ DE DÂHİL OLMAK ÜZERE; HEMEN HER 	DÖNEMİN GÜNDEMİ OLMUŞTUR. BU 	DURUM, 	KONUNUN DİNAMİZMİNİ 	GÖSTERİR. </a:t>
            </a:r>
          </a:p>
          <a:p>
            <a:pPr marL="0" marR="0" lvl="0" indent="0" algn="l" defTabSz="914400" rtl="0" eaLnBrk="0" fontAlgn="base" latinLnBrk="0" hangingPunct="0">
              <a:lnSpc>
                <a:spcPct val="100000"/>
              </a:lnSpc>
              <a:spcBef>
                <a:spcPts val="1200"/>
              </a:spcBef>
              <a:spcAft>
                <a:spcPts val="12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TABİİ Kİ, BU KONUDA YAPILAN TÜM ÇALIŞMA VE 	RAPORLAR YÜKSEKÖĞRETİMİN GELİŞMESİNE 	KATKIDA BULUNMAKTADIR. ÖZELLİKLE İÇİNDE 	BULUNDUĞUMUZ DÖNEM İTİBARİYLE, SİSTEMİN 	KAPSAMLI OLARAK GÖZDEN GEÇİRİLMESİNDE, 	TÜM PAYDAŞLARIN KATKILARININ SAĞLANMASI 	BÜYÜK ÖNEM TAŞIMAKTADIR.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CC943D2B-E879-4B95-B084-9DDDEA74B10E}"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23</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395536" y="359078"/>
            <a:ext cx="8496944"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YUKARIDA YAPILAN AÇIKLAMALAR ÇERÇEVESİNDE 	TÜRKİYE’DE YENİDEN YAPILANMASI GEREKEN 	YÜKSEKÖĞRETİM SİSTEMİNDE, 	YÜKSEKÖĞRETİMİN SİYASİ ETKİLERDEN 	BAĞIMSIZ OLMASINI SAĞLAYACAK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MAGNA 	CHARTA </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İLKELERİ ÇERÇEVESİNDEKİ EVRENSEL 	MODELLERİN UYGULANMASI ESAS OLMALIDIR. </a:t>
            </a:r>
          </a:p>
          <a:p>
            <a:pPr marL="0" marR="0" lvl="0" indent="0" algn="l" defTabSz="914400" rtl="0" eaLnBrk="0" fontAlgn="base" latinLnBrk="0" hangingPunct="0">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BİRÇOK DEĞİŞİKLİK GEÇİRMESİNE RAĞMEN 2547 	SAYILI KANUN VE İLGİLİ MEVZUAT İLE EVRENSEL 	ÜNİVERSİTE SİSTEMİNE KAVUŞMAK MÜMKÜN 	DEĞİLDİR. KEZA, OTUZ YIL ÖNCEKİ YAPISIYLA 	ÇALIŞMALARINI SÜRDÜRMEYE ÇALIŞAN 	YÜKSEKÖĞRETİM KURULU’NUN DA DEĞİŞEN 	KOŞULLARA GÖRE MEVCUT MEVZUAT 	KAPSAMINDA HİZMET VERMESİNE OLANAK 	YOKTUR.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95F4FCDE-4A0B-473E-A4CA-68BD0689D433}"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24</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1"/>
          <p:cNvSpPr>
            <a:spLocks noChangeArrowheads="1"/>
          </p:cNvSpPr>
          <p:nvPr/>
        </p:nvSpPr>
        <p:spPr bwMode="auto">
          <a:xfrm>
            <a:off x="251520" y="476672"/>
            <a:ext cx="8460432"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ÖZERK ÜNİVERSİTE İÇİN MEVCUT MERKEZİYETÇİ 	SİSTEMİN AŞIRI MÜDAHALECİ YAPISININ 	DEĞİŞTİRİLMESİ GEREKİRKEN; YÜKSEKÖĞRETİM 	VE SİSTEMİN GELECEĞİNE İLİŞKİN KONULAR 	ÜZERİNE HÜKÜMETE POLİTİKA ÖNERİLERİNDE 	BULUNACAK BİR KOORDİNASYON VE PLANLAMA 	ORGANININ MEVCUDİYETİNE DE İHTİYAÇ 	VARDIR. </a:t>
            </a:r>
          </a:p>
          <a:p>
            <a:pPr marL="0" marR="0" lvl="0" indent="0" algn="l" defTabSz="914400" rtl="0" eaLnBrk="0" fontAlgn="base" latinLnBrk="0" hangingPunct="0">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DOLAYISIYLA, YÖK’ÜN ÜNİVERSİTE ÖZERKLİĞİNE 	SAYGI GÖSTEREN, ONU KORUYAN ADEM-İ 	MERKEZİYETÇİ BİR YAPIYA KAVUŞTURULMASI İLE 	YÜKSEKÖĞRETİM KURUMLARININ ULUSAL 	DÜZEYDEKİ TEMSİLCİSİ OLARAK, KENDİNE 	DÜŞEN ROLÜ YERİNE GETİRMESİ MÜMKÜN 	OLABİLİR.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7462ADC8-1F47-4FF7-B0E9-28F3C1FF0121}"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25</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1"/>
          <p:cNvSpPr>
            <a:spLocks noChangeArrowheads="1"/>
          </p:cNvSpPr>
          <p:nvPr/>
        </p:nvSpPr>
        <p:spPr bwMode="auto">
          <a:xfrm>
            <a:off x="1403648" y="1268760"/>
            <a:ext cx="655272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36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TÜRKİYE YÜKSEKÖĞRETİM’DE NEREDE, NELER YAPILIYOR VE DAHA NELER YAPILMASI GEREKLİ?</a:t>
            </a:r>
            <a:endParaRPr kumimoji="0" lang="tr-TR" sz="3600" b="0" i="0" u="none" strike="noStrike" cap="none" normalizeH="0" baseline="0" dirty="0" smtClean="0">
              <a:ln>
                <a:noFill/>
              </a:ln>
              <a:solidFill>
                <a:srgbClr val="0000FF"/>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EDB2FC2B-25DD-4CCB-8B62-CC799D79D86D}"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26</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1"/>
          <p:cNvSpPr>
            <a:spLocks noChangeArrowheads="1"/>
          </p:cNvSpPr>
          <p:nvPr/>
        </p:nvSpPr>
        <p:spPr bwMode="auto">
          <a:xfrm>
            <a:off x="899592" y="620688"/>
            <a:ext cx="748883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BUGÜN TÜRKİYE’DE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52</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’Sİ VAKIF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102</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‘Sİ DEVLET OLMAK ÜZERE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TOPLAM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154</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ÜNİVERSİTE VARDIR. </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2400" dirty="0">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BU SAYI 1933’DE</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1</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1978’DE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19</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1982’DE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27</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2001’DE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76</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2007’DE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115</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İDİ. </a:t>
            </a:r>
          </a:p>
          <a:p>
            <a:pPr marL="0" marR="0" lvl="0" indent="0" algn="just" defTabSz="914400" rtl="0" eaLnBrk="0" fontAlgn="base" latinLnBrk="0" hangingPunct="0">
              <a:lnSpc>
                <a:spcPct val="100000"/>
              </a:lnSpc>
              <a:spcBef>
                <a:spcPct val="0"/>
              </a:spcBef>
              <a:spcAft>
                <a:spcPct val="0"/>
              </a:spcAft>
              <a:buClrTx/>
              <a:buSzTx/>
              <a:buFontTx/>
              <a:buNone/>
              <a:tabLst/>
            </a:pPr>
            <a:endParaRPr lang="tr-TR" sz="2400" dirty="0">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VAKIF ÜNİVERSİTELERİNİN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30</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 DEVLET ÜNİVERSİTELERİNİN DE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9</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’U İSTANBUL’DADIR.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2A1272F7-1C88-4BA0-9485-6F76BE0E4395}"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27</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1"/>
          <p:cNvSpPr>
            <a:spLocks noChangeArrowheads="1"/>
          </p:cNvSpPr>
          <p:nvPr/>
        </p:nvSpPr>
        <p:spPr bwMode="auto">
          <a:xfrm>
            <a:off x="395536" y="538227"/>
            <a:ext cx="8244408"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ÖSYM KAYITLARINA GÖRE 2009-2010 DÖNEMİ İTİBARİYLE, BUGÜN TÜRKİYE’DE </a:t>
            </a:r>
            <a:r>
              <a:rPr kumimoji="0" lang="tr-TR" sz="2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105.427</a:t>
            </a:r>
            <a:r>
              <a:rPr kumimoji="0" lang="tr-TR"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ÖĞRETİM ELEMANI VARDIR. BUNUN</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14.571</a:t>
            </a: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 PROFESÖR;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7.827</a:t>
            </a: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’Sİ DOÇENT VE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19.783</a:t>
            </a: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’Ü YARD. DOÇ.TİR.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YANİ ÖĞRETİM ÜYESİ TOPLAMI </a:t>
            </a:r>
            <a:r>
              <a:rPr kumimoji="0" lang="tr-TR" sz="2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42.18</a:t>
            </a:r>
            <a:r>
              <a:rPr kumimoji="0" lang="tr-TR"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1</a:t>
            </a: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’DİR.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rgbClr val="FF3300"/>
                </a:solidFill>
                <a:effectLst/>
                <a:latin typeface="Arial" pitchFamily="34" charset="0"/>
                <a:ea typeface="Calibri" pitchFamily="34" charset="0"/>
                <a:cs typeface="Arial" pitchFamily="34" charset="0"/>
              </a:rPr>
              <a:t>MÜHENDİSLİK EĞİTİMİ</a:t>
            </a: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VEREN FAKÜLTELERDEKİ </a:t>
            </a:r>
            <a:endPar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PROF</a:t>
            </a:r>
            <a:r>
              <a:rPr kumimoji="0" lang="tr-TR"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SAYISI: </a:t>
            </a:r>
            <a:r>
              <a:rPr kumimoji="0" lang="tr-TR" sz="2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1987</a:t>
            </a:r>
            <a:r>
              <a:rPr kumimoji="0" lang="tr-TR"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DOÇENT: </a:t>
            </a:r>
            <a:r>
              <a:rPr kumimoji="0" lang="tr-TR" sz="2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883</a:t>
            </a:r>
            <a:r>
              <a:rPr kumimoji="0" lang="tr-TR"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YARD. DOÇ: </a:t>
            </a:r>
            <a:r>
              <a:rPr kumimoji="0" lang="tr-TR" sz="2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2835</a:t>
            </a:r>
            <a:r>
              <a:rPr kumimoji="0" lang="tr-TR"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DÜR.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TOPLAM ÖĞRETİM ÜYESİ SAYISI: </a:t>
            </a:r>
            <a:r>
              <a:rPr kumimoji="0" lang="tr-TR" sz="2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5705</a:t>
            </a: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’DİR.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YANİ PROFESÖRLERİMİZİN YAKLAŞIK </a:t>
            </a:r>
            <a:r>
              <a:rPr kumimoji="0" lang="tr-TR"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tr-TR" sz="2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14</a:t>
            </a: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’Ü; DOÇENTLERİMİZİN </a:t>
            </a:r>
            <a:r>
              <a:rPr kumimoji="0" lang="tr-TR"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tr-TR" sz="2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11</a:t>
            </a: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’I VE YARD. DOÇ. LERIMIZIN </a:t>
            </a:r>
            <a:r>
              <a:rPr kumimoji="0" lang="tr-TR" sz="2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tr-TR" sz="2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14</a:t>
            </a:r>
            <a:r>
              <a:rPr kumimoji="0" lang="tr-TR" sz="2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’Ü BU FAKÜLTELERİMİZDEDİR. </a:t>
            </a:r>
            <a:endParaRPr kumimoji="0" lang="tr-TR"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5E389696-B0F9-4767-83A9-1FF245AC7533}"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28</a:t>
            </a:fld>
            <a:endParaRPr lang="tr-TR"/>
          </a:p>
        </p:txBody>
      </p:sp>
      <p:sp>
        <p:nvSpPr>
          <p:cNvPr id="5" name="4 Altbilgi Yer Tutucusu"/>
          <p:cNvSpPr>
            <a:spLocks noGrp="1"/>
          </p:cNvSpPr>
          <p:nvPr>
            <p:ph type="ftr" sz="quarter" idx="11"/>
          </p:nvPr>
        </p:nvSpPr>
        <p:spPr/>
        <p:txBody>
          <a:bodyPr/>
          <a:lstStyle/>
          <a:p>
            <a:r>
              <a:rPr lang="tr-TR" dirty="0" smtClean="0"/>
              <a:t>A.</a:t>
            </a:r>
            <a:r>
              <a:rPr lang="tr-TR" dirty="0" err="1" smtClean="0"/>
              <a:t>Eris</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1"/>
          <p:cNvSpPr>
            <a:spLocks noChangeArrowheads="1"/>
          </p:cNvSpPr>
          <p:nvPr/>
        </p:nvSpPr>
        <p:spPr bwMode="auto">
          <a:xfrm>
            <a:off x="611560" y="1124744"/>
            <a:ext cx="806489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BUGÜN TÜRKİYE’DE AÇIKÖĞRETİM HARİÇ TOPLAM </a:t>
            </a:r>
            <a:r>
              <a:rPr kumimoji="0" lang="tr-TR" sz="2400" b="1" i="0" u="none" strike="noStrike" cap="none" normalizeH="0" baseline="0" dirty="0" smtClean="0">
                <a:ln>
                  <a:noFill/>
                </a:ln>
                <a:solidFill>
                  <a:srgbClr val="FF3300"/>
                </a:solidFill>
                <a:effectLst/>
                <a:latin typeface="Arial" pitchFamily="34" charset="0"/>
                <a:ea typeface="Calibri" pitchFamily="34" charset="0"/>
                <a:cs typeface="Arial" pitchFamily="34" charset="0"/>
              </a:rPr>
              <a:t>3.322.559</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YÜKSEKÖĞRETİM ÖĞRENCİSİ VARDIR. </a:t>
            </a:r>
          </a:p>
          <a:p>
            <a:pPr marL="0" marR="0" lvl="0" indent="0" algn="just" defTabSz="914400" rtl="0" eaLnBrk="1" fontAlgn="base" latinLnBrk="0" hangingPunct="1">
              <a:lnSpc>
                <a:spcPct val="100000"/>
              </a:lnSpc>
              <a:spcBef>
                <a:spcPct val="0"/>
              </a:spcBef>
              <a:spcAft>
                <a:spcPct val="0"/>
              </a:spcAft>
              <a:buClrTx/>
              <a:buSzTx/>
              <a:buFontTx/>
              <a:buNone/>
              <a:tabLst/>
            </a:pPr>
            <a:endParaRPr lang="tr-TR" sz="2400" dirty="0">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AYRICA </a:t>
            </a:r>
            <a:r>
              <a:rPr kumimoji="0" lang="tr-TR" sz="2400" b="1" i="0" u="none" strike="noStrike" cap="none" normalizeH="0" baseline="0" dirty="0" smtClean="0">
                <a:ln>
                  <a:noFill/>
                </a:ln>
                <a:solidFill>
                  <a:srgbClr val="FF3300"/>
                </a:solidFill>
                <a:effectLst/>
                <a:latin typeface="Arial" pitchFamily="34" charset="0"/>
                <a:ea typeface="Calibri" pitchFamily="34" charset="0"/>
                <a:cs typeface="Arial" pitchFamily="34" charset="0"/>
              </a:rPr>
              <a:t>1.041.180</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ÖĞRENCİ ANADOLU ÜNİVERSİTESİ AÇIK ÖĞRETİM FAKÜLTESİNE KAYITLIDIR.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MÜHENDİSLİK EĞİTİMİ VEREN FAKÜLTELERDEKİ TOPLAM ÖĞRENCİ ADEDİ </a:t>
            </a:r>
            <a:r>
              <a:rPr kumimoji="0" lang="tr-TR" sz="2400" b="1" i="0" u="none" strike="noStrike" cap="none" normalizeH="0" baseline="0" dirty="0" smtClean="0">
                <a:ln>
                  <a:noFill/>
                </a:ln>
                <a:solidFill>
                  <a:srgbClr val="FF3300"/>
                </a:solidFill>
                <a:effectLst/>
                <a:latin typeface="Arial" pitchFamily="34" charset="0"/>
                <a:ea typeface="Calibri" pitchFamily="34" charset="0"/>
                <a:cs typeface="Arial" pitchFamily="34" charset="0"/>
              </a:rPr>
              <a:t>195.251</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’DİR.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MÜHENDİSLİK EĞİTİM-ÖĞRETİMİ YAPAN FAKÜLTE SAYISI </a:t>
            </a:r>
            <a:r>
              <a:rPr kumimoji="0" lang="tr-TR" sz="2400" b="1" i="0" u="none" strike="noStrike" cap="none" normalizeH="0" baseline="0" dirty="0" smtClean="0">
                <a:ln>
                  <a:noFill/>
                </a:ln>
                <a:solidFill>
                  <a:srgbClr val="FF3300"/>
                </a:solidFill>
                <a:effectLst/>
                <a:latin typeface="Arial" pitchFamily="34" charset="0"/>
                <a:ea typeface="Calibri" pitchFamily="34" charset="0"/>
                <a:cs typeface="Arial" pitchFamily="34" charset="0"/>
              </a:rPr>
              <a:t>103</a:t>
            </a:r>
            <a:r>
              <a:rPr kumimoji="0" lang="tr-TR" sz="2400" b="0" i="0" u="none" strike="noStrike" cap="none" normalizeH="0" baseline="0" dirty="0" smtClean="0">
                <a:ln>
                  <a:noFill/>
                </a:ln>
                <a:solidFill>
                  <a:srgbClr val="FF3300"/>
                </a:solidFill>
                <a:effectLst/>
                <a:latin typeface="Arial" pitchFamily="34" charset="0"/>
                <a:ea typeface="Calibri" pitchFamily="34" charset="0"/>
                <a:cs typeface="Arial" pitchFamily="34" charset="0"/>
              </a:rPr>
              <a:t>’</a:t>
            </a:r>
            <a:r>
              <a:rPr kumimoji="0" lang="tr-T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DÜR.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AB55CD7C-568E-4EF7-AEA5-CBF89EFDDEB2}"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29</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20A5D252-7CA0-4A9D-9A68-5CA36CBAF425}" type="slidenum">
              <a:rPr lang="en-US"/>
              <a:pPr>
                <a:defRPr/>
              </a:pPr>
              <a:t>3</a:t>
            </a:fld>
            <a:endParaRPr lang="en-US"/>
          </a:p>
        </p:txBody>
      </p:sp>
      <p:sp>
        <p:nvSpPr>
          <p:cNvPr id="6147" name="Text Box 4"/>
          <p:cNvSpPr txBox="1">
            <a:spLocks noChangeArrowheads="1"/>
          </p:cNvSpPr>
          <p:nvPr/>
        </p:nvSpPr>
        <p:spPr bwMode="auto">
          <a:xfrm>
            <a:off x="990600" y="609600"/>
            <a:ext cx="7543800" cy="366713"/>
          </a:xfrm>
          <a:prstGeom prst="rect">
            <a:avLst/>
          </a:prstGeom>
          <a:noFill/>
          <a:ln w="9525">
            <a:noFill/>
            <a:miter lim="800000"/>
            <a:headEnd/>
            <a:tailEnd/>
          </a:ln>
        </p:spPr>
        <p:txBody>
          <a:bodyPr>
            <a:spAutoFit/>
          </a:bodyPr>
          <a:lstStyle/>
          <a:p>
            <a:pPr>
              <a:spcBef>
                <a:spcPct val="50000"/>
              </a:spcBef>
            </a:pPr>
            <a:endParaRPr lang="tr-TR"/>
          </a:p>
        </p:txBody>
      </p:sp>
      <p:sp>
        <p:nvSpPr>
          <p:cNvPr id="6148" name="Text Box 5"/>
          <p:cNvSpPr txBox="1">
            <a:spLocks noChangeArrowheads="1"/>
          </p:cNvSpPr>
          <p:nvPr/>
        </p:nvSpPr>
        <p:spPr bwMode="auto">
          <a:xfrm>
            <a:off x="251520" y="476672"/>
            <a:ext cx="8686800" cy="5447645"/>
          </a:xfrm>
          <a:prstGeom prst="rect">
            <a:avLst/>
          </a:prstGeom>
          <a:noFill/>
          <a:ln w="9525">
            <a:noFill/>
            <a:miter lim="800000"/>
            <a:headEnd/>
            <a:tailEnd/>
          </a:ln>
        </p:spPr>
        <p:txBody>
          <a:bodyPr>
            <a:spAutoFit/>
          </a:bodyPr>
          <a:lstStyle/>
          <a:p>
            <a:pPr>
              <a:spcBef>
                <a:spcPct val="50000"/>
              </a:spcBef>
            </a:pPr>
            <a:r>
              <a:rPr lang="tr-TR" sz="2400" dirty="0">
                <a:latin typeface="Arial" pitchFamily="34" charset="0"/>
              </a:rPr>
              <a:t>ÇAĞIMIZDAKİ ÜNİVERSİTE KAVRAMI İSE, ZAMAN İÇİNDE ÇEŞİTLİ DİNSEL, SİYASAL, EKONOMİK VE SOSYAL ETKİLERLE ÇOK DAHA FARKLI YAKLAŞIMLARI İÇEREREK GELİŞMİŞTİR. </a:t>
            </a:r>
          </a:p>
          <a:p>
            <a:pPr>
              <a:spcBef>
                <a:spcPct val="50000"/>
              </a:spcBef>
            </a:pPr>
            <a:r>
              <a:rPr lang="tr-TR" sz="2400" dirty="0">
                <a:latin typeface="Arial" pitchFamily="34" charset="0"/>
              </a:rPr>
              <a:t>BUGÜN ÜNİVERSİTE YAPISI İÇİNDE ALGILANAN KURUMSAL ÖZELLİKLER İLK ZAMANLARA GÖRE OLDUKÇA FARKLIDIR. </a:t>
            </a:r>
          </a:p>
          <a:p>
            <a:pPr>
              <a:spcBef>
                <a:spcPct val="50000"/>
              </a:spcBef>
            </a:pPr>
            <a:r>
              <a:rPr lang="tr-TR" sz="2400" dirty="0">
                <a:latin typeface="Arial" pitchFamily="34" charset="0"/>
              </a:rPr>
              <a:t>ÇAĞIMIZDAKİ ÜNİVERSİTE KAVRAMINA TEMEL OLUŞTURAN EN ESKİ İLK 3 ÜNİVERSİTE: </a:t>
            </a:r>
          </a:p>
          <a:p>
            <a:pPr>
              <a:spcBef>
                <a:spcPct val="50000"/>
              </a:spcBef>
              <a:buClr>
                <a:srgbClr val="FF0000"/>
              </a:buClr>
              <a:buFont typeface="Wingdings" pitchFamily="2" charset="2"/>
              <a:buChar char="è"/>
            </a:pPr>
            <a:r>
              <a:rPr lang="tr-TR" sz="2400" dirty="0">
                <a:latin typeface="Arial" pitchFamily="34" charset="0"/>
              </a:rPr>
              <a:t> 1088’DE KURULAN </a:t>
            </a:r>
            <a:r>
              <a:rPr lang="tr-TR" sz="2400" dirty="0">
                <a:solidFill>
                  <a:srgbClr val="FF0000"/>
                </a:solidFill>
                <a:latin typeface="Arial" pitchFamily="34" charset="0"/>
              </a:rPr>
              <a:t>BOLOGNA</a:t>
            </a:r>
            <a:r>
              <a:rPr lang="tr-TR" sz="2400" dirty="0">
                <a:latin typeface="Arial" pitchFamily="34" charset="0"/>
              </a:rPr>
              <a:t>; </a:t>
            </a:r>
          </a:p>
          <a:p>
            <a:pPr>
              <a:spcBef>
                <a:spcPct val="50000"/>
              </a:spcBef>
              <a:buClr>
                <a:srgbClr val="FF0000"/>
              </a:buClr>
              <a:buFont typeface="Wingdings" pitchFamily="2" charset="2"/>
              <a:buChar char="è"/>
            </a:pPr>
            <a:r>
              <a:rPr lang="tr-TR" sz="2400" dirty="0">
                <a:latin typeface="Arial" pitchFamily="34" charset="0"/>
              </a:rPr>
              <a:t> 1160’DA KURULAN </a:t>
            </a:r>
            <a:r>
              <a:rPr lang="tr-TR" sz="2400" dirty="0">
                <a:solidFill>
                  <a:srgbClr val="FF0000"/>
                </a:solidFill>
                <a:latin typeface="Arial" pitchFamily="34" charset="0"/>
              </a:rPr>
              <a:t>PARİS </a:t>
            </a:r>
            <a:r>
              <a:rPr lang="tr-TR" sz="2400" dirty="0">
                <a:latin typeface="Arial" pitchFamily="34" charset="0"/>
              </a:rPr>
              <a:t>VE </a:t>
            </a:r>
          </a:p>
          <a:p>
            <a:pPr>
              <a:spcBef>
                <a:spcPct val="50000"/>
              </a:spcBef>
              <a:buClr>
                <a:srgbClr val="FF0000"/>
              </a:buClr>
              <a:buFont typeface="Wingdings" pitchFamily="2" charset="2"/>
              <a:buChar char="è"/>
            </a:pPr>
            <a:r>
              <a:rPr lang="tr-TR" sz="2400" dirty="0">
                <a:latin typeface="Arial" pitchFamily="34" charset="0"/>
              </a:rPr>
              <a:t> 1167’DE KURULAN </a:t>
            </a:r>
            <a:r>
              <a:rPr lang="tr-TR" sz="2400" dirty="0">
                <a:solidFill>
                  <a:srgbClr val="FF0000"/>
                </a:solidFill>
                <a:latin typeface="Arial" pitchFamily="34" charset="0"/>
              </a:rPr>
              <a:t>OXFORD</a:t>
            </a:r>
            <a:r>
              <a:rPr lang="tr-TR" sz="2400" dirty="0">
                <a:latin typeface="Arial" pitchFamily="34" charset="0"/>
              </a:rPr>
              <a:t> ÜNİVERSİTELERİDİR. </a:t>
            </a:r>
          </a:p>
        </p:txBody>
      </p:sp>
      <p:sp>
        <p:nvSpPr>
          <p:cNvPr id="5" name="4 Veri Yer Tutucusu"/>
          <p:cNvSpPr>
            <a:spLocks noGrp="1"/>
          </p:cNvSpPr>
          <p:nvPr>
            <p:ph type="dt" sz="half" idx="10"/>
          </p:nvPr>
        </p:nvSpPr>
        <p:spPr/>
        <p:txBody>
          <a:bodyPr/>
          <a:lstStyle/>
          <a:p>
            <a:fld id="{FA06C30E-26AE-459B-872C-ECB9E9236A85}" type="datetime1">
              <a:rPr lang="tr-TR" smtClean="0"/>
              <a:pPr/>
              <a:t>25.10.2010</a:t>
            </a:fld>
            <a:endParaRPr lang="tr-TR"/>
          </a:p>
        </p:txBody>
      </p:sp>
      <p:sp>
        <p:nvSpPr>
          <p:cNvPr id="6" name="5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611560" y="1484784"/>
          <a:ext cx="7704857" cy="4267200"/>
        </p:xfrm>
        <a:graphic>
          <a:graphicData uri="http://schemas.openxmlformats.org/drawingml/2006/table">
            <a:tbl>
              <a:tblPr/>
              <a:tblGrid>
                <a:gridCol w="3289990"/>
                <a:gridCol w="1873102"/>
                <a:gridCol w="2541765"/>
              </a:tblGrid>
              <a:tr h="0">
                <a:tc>
                  <a:txBody>
                    <a:bodyPr/>
                    <a:lstStyle/>
                    <a:p>
                      <a:pPr algn="ctr">
                        <a:spcAft>
                          <a:spcPts val="0"/>
                        </a:spcAft>
                      </a:pPr>
                      <a:r>
                        <a:rPr lang="tr-TR" sz="2000" b="1" cap="small" dirty="0">
                          <a:solidFill>
                            <a:srgbClr val="0000FF"/>
                          </a:solidFill>
                          <a:latin typeface="Arial"/>
                          <a:ea typeface="Calibri"/>
                          <a:cs typeface="Times New Roman"/>
                        </a:rPr>
                        <a:t>FAKÜLTELER</a:t>
                      </a:r>
                      <a:endParaRPr lang="tr-TR" sz="2000" cap="small" dirty="0">
                        <a:solidFill>
                          <a:srgbClr val="0000FF"/>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2000" b="1" cap="small">
                          <a:solidFill>
                            <a:srgbClr val="0000FF"/>
                          </a:solidFill>
                          <a:latin typeface="Arial"/>
                          <a:ea typeface="Calibri"/>
                          <a:cs typeface="Times New Roman"/>
                        </a:rPr>
                        <a:t>TOPLAM LİSANS ÖĞRENCİ SAYILARI</a:t>
                      </a:r>
                      <a:endParaRPr lang="tr-TR" sz="2000" cap="small">
                        <a:solidFill>
                          <a:srgbClr val="0000FF"/>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tr-TR" sz="2000" b="1" cap="small">
                          <a:solidFill>
                            <a:srgbClr val="0000FF"/>
                          </a:solidFill>
                          <a:latin typeface="Arial"/>
                          <a:ea typeface="Calibri"/>
                          <a:cs typeface="Times New Roman"/>
                        </a:rPr>
                        <a:t>TÜRKİYE’DEKİ TOPLAM ÖRGÜN LİSANS ÖĞRENCİ SAYISI İÇİNDEKİ PAYI (%)</a:t>
                      </a:r>
                      <a:endParaRPr lang="tr-TR" sz="2000" cap="small">
                        <a:solidFill>
                          <a:srgbClr val="0000FF"/>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Bef>
                          <a:spcPts val="300"/>
                        </a:spcBef>
                        <a:spcAft>
                          <a:spcPts val="300"/>
                        </a:spcAft>
                      </a:pPr>
                      <a:r>
                        <a:rPr lang="tr-TR" sz="2000" cap="small" dirty="0">
                          <a:solidFill>
                            <a:srgbClr val="0000FF"/>
                          </a:solidFill>
                          <a:latin typeface="Arial"/>
                          <a:ea typeface="Calibri"/>
                          <a:cs typeface="Times New Roman"/>
                        </a:rPr>
                        <a:t>İİBF, İKTİSAT, İŞLETME,TİC.BİL.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300"/>
                        </a:spcBef>
                        <a:spcAft>
                          <a:spcPts val="300"/>
                        </a:spcAft>
                      </a:pPr>
                      <a:r>
                        <a:rPr lang="tr-TR" sz="2000" cap="small">
                          <a:solidFill>
                            <a:srgbClr val="0000FF"/>
                          </a:solidFill>
                          <a:latin typeface="Arial"/>
                          <a:ea typeface="Calibri"/>
                          <a:cs typeface="Times New Roman"/>
                        </a:rPr>
                        <a:t>1 264 670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tr-TR" sz="2000" cap="small">
                          <a:solidFill>
                            <a:srgbClr val="0000FF"/>
                          </a:solidFill>
                          <a:latin typeface="Arial"/>
                          <a:ea typeface="Calibri"/>
                          <a:cs typeface="Times New Roman"/>
                        </a:rPr>
                        <a:t>62.2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Bef>
                          <a:spcPts val="300"/>
                        </a:spcBef>
                        <a:spcAft>
                          <a:spcPts val="300"/>
                        </a:spcAft>
                      </a:pPr>
                      <a:r>
                        <a:rPr lang="tr-TR" sz="2000" cap="small">
                          <a:solidFill>
                            <a:srgbClr val="0000FF"/>
                          </a:solidFill>
                          <a:latin typeface="Arial"/>
                          <a:ea typeface="Calibri"/>
                          <a:cs typeface="Times New Roman"/>
                        </a:rPr>
                        <a:t>FEN-EDEBİYAT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300"/>
                        </a:spcBef>
                        <a:spcAft>
                          <a:spcPts val="300"/>
                        </a:spcAft>
                      </a:pPr>
                      <a:r>
                        <a:rPr lang="tr-TR" sz="2000" cap="small">
                          <a:solidFill>
                            <a:srgbClr val="0000FF"/>
                          </a:solidFill>
                          <a:latin typeface="Arial"/>
                          <a:ea typeface="Calibri"/>
                          <a:cs typeface="Times New Roman"/>
                        </a:rPr>
                        <a:t>221 893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tr-TR" sz="2000" cap="small">
                          <a:solidFill>
                            <a:srgbClr val="0000FF"/>
                          </a:solidFill>
                          <a:latin typeface="Arial"/>
                          <a:ea typeface="Calibri"/>
                          <a:cs typeface="Times New Roman"/>
                        </a:rPr>
                        <a:t>10.9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Bef>
                          <a:spcPts val="300"/>
                        </a:spcBef>
                        <a:spcAft>
                          <a:spcPts val="300"/>
                        </a:spcAft>
                      </a:pPr>
                      <a:r>
                        <a:rPr lang="tr-TR" sz="2000" cap="small">
                          <a:solidFill>
                            <a:srgbClr val="0000FF"/>
                          </a:solidFill>
                          <a:latin typeface="Arial"/>
                          <a:ea typeface="Calibri"/>
                          <a:cs typeface="Times New Roman"/>
                        </a:rPr>
                        <a:t>EĞİTİM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300"/>
                        </a:spcBef>
                        <a:spcAft>
                          <a:spcPts val="300"/>
                        </a:spcAft>
                      </a:pPr>
                      <a:r>
                        <a:rPr lang="tr-TR" sz="2000" cap="small">
                          <a:solidFill>
                            <a:srgbClr val="0000FF"/>
                          </a:solidFill>
                          <a:latin typeface="Arial"/>
                          <a:ea typeface="Calibri"/>
                          <a:cs typeface="Times New Roman"/>
                        </a:rPr>
                        <a:t>208 982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tr-TR" sz="2000" cap="small">
                          <a:solidFill>
                            <a:srgbClr val="0000FF"/>
                          </a:solidFill>
                          <a:latin typeface="Arial"/>
                          <a:ea typeface="Calibri"/>
                          <a:cs typeface="Times New Roman"/>
                        </a:rPr>
                        <a:t>10.3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Bef>
                          <a:spcPts val="300"/>
                        </a:spcBef>
                        <a:spcAft>
                          <a:spcPts val="300"/>
                        </a:spcAft>
                      </a:pPr>
                      <a:r>
                        <a:rPr lang="tr-TR" sz="2000" cap="small" dirty="0">
                          <a:solidFill>
                            <a:srgbClr val="FF3300"/>
                          </a:solidFill>
                          <a:latin typeface="Arial"/>
                          <a:ea typeface="Calibri"/>
                          <a:cs typeface="Times New Roman"/>
                        </a:rPr>
                        <a:t>MÜHENDİSLİK EĞİTİMİ VERENLER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300"/>
                        </a:spcBef>
                        <a:spcAft>
                          <a:spcPts val="300"/>
                        </a:spcAft>
                      </a:pPr>
                      <a:r>
                        <a:rPr kumimoji="0" lang="tr-TR" sz="2000" b="0" i="0" u="none" strike="noStrike" cap="none" normalizeH="0" baseline="0" dirty="0" smtClean="0">
                          <a:ln>
                            <a:noFill/>
                          </a:ln>
                          <a:solidFill>
                            <a:srgbClr val="FF3300"/>
                          </a:solidFill>
                          <a:effectLst/>
                          <a:latin typeface="Arial" pitchFamily="34" charset="0"/>
                          <a:ea typeface="Calibri" pitchFamily="34" charset="0"/>
                          <a:cs typeface="Arial" pitchFamily="34" charset="0"/>
                        </a:rPr>
                        <a:t>195 251</a:t>
                      </a:r>
                      <a:endParaRPr lang="tr-TR" sz="2000" b="0" cap="small" dirty="0">
                        <a:solidFill>
                          <a:srgbClr val="FF3300"/>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tr-TR" sz="2000" cap="small" dirty="0">
                          <a:solidFill>
                            <a:srgbClr val="FF3300"/>
                          </a:solidFill>
                          <a:latin typeface="Arial"/>
                          <a:ea typeface="Calibri"/>
                          <a:cs typeface="Times New Roman"/>
                        </a:rPr>
                        <a:t>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Bef>
                          <a:spcPts val="300"/>
                        </a:spcBef>
                        <a:spcAft>
                          <a:spcPts val="300"/>
                        </a:spcAft>
                      </a:pPr>
                      <a:r>
                        <a:rPr lang="tr-TR" sz="2000" cap="small" dirty="0">
                          <a:solidFill>
                            <a:srgbClr val="0000FF"/>
                          </a:solidFill>
                          <a:latin typeface="Arial"/>
                          <a:ea typeface="Calibri"/>
                          <a:cs typeface="Times New Roman"/>
                        </a:rPr>
                        <a:t>TIP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300"/>
                        </a:spcBef>
                        <a:spcAft>
                          <a:spcPts val="300"/>
                        </a:spcAft>
                      </a:pPr>
                      <a:r>
                        <a:rPr lang="tr-TR" sz="2000" cap="small">
                          <a:solidFill>
                            <a:srgbClr val="0000FF"/>
                          </a:solidFill>
                          <a:latin typeface="Arial"/>
                          <a:ea typeface="Calibri"/>
                          <a:cs typeface="Times New Roman"/>
                        </a:rPr>
                        <a:t>37 820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tr-TR" sz="2000" cap="small">
                          <a:solidFill>
                            <a:srgbClr val="0000FF"/>
                          </a:solidFill>
                          <a:latin typeface="Arial"/>
                          <a:ea typeface="Calibri"/>
                          <a:cs typeface="Times New Roman"/>
                        </a:rPr>
                        <a:t>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Bef>
                          <a:spcPts val="300"/>
                        </a:spcBef>
                        <a:spcAft>
                          <a:spcPts val="300"/>
                        </a:spcAft>
                      </a:pPr>
                      <a:r>
                        <a:rPr lang="tr-TR" sz="2000" cap="small">
                          <a:solidFill>
                            <a:srgbClr val="0000FF"/>
                          </a:solidFill>
                          <a:latin typeface="Arial"/>
                          <a:ea typeface="Calibri"/>
                          <a:cs typeface="Times New Roman"/>
                        </a:rPr>
                        <a:t>GÜZEL SANATLAR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300"/>
                        </a:spcBef>
                        <a:spcAft>
                          <a:spcPts val="300"/>
                        </a:spcAft>
                      </a:pPr>
                      <a:r>
                        <a:rPr lang="tr-TR" sz="2000" cap="small">
                          <a:solidFill>
                            <a:srgbClr val="0000FF"/>
                          </a:solidFill>
                          <a:latin typeface="Arial"/>
                          <a:ea typeface="Calibri"/>
                          <a:cs typeface="Times New Roman"/>
                        </a:rPr>
                        <a:t>22 608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tr-TR" sz="2000" cap="small">
                          <a:solidFill>
                            <a:srgbClr val="0000FF"/>
                          </a:solidFill>
                          <a:latin typeface="Arial"/>
                          <a:ea typeface="Calibri"/>
                          <a:cs typeface="Times New Roman"/>
                        </a:rPr>
                        <a:t>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Bef>
                          <a:spcPts val="300"/>
                        </a:spcBef>
                        <a:spcAft>
                          <a:spcPts val="300"/>
                        </a:spcAft>
                      </a:pPr>
                      <a:r>
                        <a:rPr lang="tr-TR" sz="2000" cap="all">
                          <a:solidFill>
                            <a:srgbClr val="0000FF"/>
                          </a:solidFill>
                          <a:latin typeface="Arial"/>
                          <a:ea typeface="Calibri"/>
                          <a:cs typeface="Times New Roman"/>
                        </a:rPr>
                        <a:t>ZİRAAT </a:t>
                      </a:r>
                      <a:endParaRPr lang="tr-TR" sz="2000" cap="small">
                        <a:solidFill>
                          <a:srgbClr val="0000FF"/>
                        </a:solidFill>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Bef>
                          <a:spcPts val="300"/>
                        </a:spcBef>
                        <a:spcAft>
                          <a:spcPts val="300"/>
                        </a:spcAft>
                      </a:pPr>
                      <a:r>
                        <a:rPr lang="tr-TR" sz="2000" cap="all">
                          <a:solidFill>
                            <a:srgbClr val="0000FF"/>
                          </a:solidFill>
                          <a:latin typeface="Arial"/>
                          <a:ea typeface="Calibri"/>
                          <a:cs typeface="Times New Roman"/>
                        </a:rPr>
                        <a:t>20 966</a:t>
                      </a:r>
                      <a:endParaRPr lang="tr-TR" sz="2000" cap="small">
                        <a:solidFill>
                          <a:srgbClr val="0000FF"/>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tr-TR" sz="2000" cap="all" dirty="0">
                          <a:solidFill>
                            <a:srgbClr val="0000FF"/>
                          </a:solidFill>
                          <a:latin typeface="Arial"/>
                          <a:ea typeface="Calibri"/>
                          <a:cs typeface="Times New Roman"/>
                        </a:rPr>
                        <a:t>1.0</a:t>
                      </a:r>
                      <a:endParaRPr lang="tr-TR" sz="2000" cap="small" dirty="0">
                        <a:solidFill>
                          <a:srgbClr val="0000FF"/>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2 Metin kutusu"/>
          <p:cNvSpPr txBox="1"/>
          <p:nvPr/>
        </p:nvSpPr>
        <p:spPr>
          <a:xfrm>
            <a:off x="1043608" y="692696"/>
            <a:ext cx="6768752" cy="461665"/>
          </a:xfrm>
          <a:prstGeom prst="rect">
            <a:avLst/>
          </a:prstGeom>
          <a:noFill/>
        </p:spPr>
        <p:txBody>
          <a:bodyPr wrap="square" rtlCol="0">
            <a:spAutoFit/>
          </a:bodyPr>
          <a:lstStyle/>
          <a:p>
            <a:pPr algn="ctr"/>
            <a:r>
              <a:rPr lang="tr-TR" sz="2400" b="1" dirty="0" smtClean="0">
                <a:solidFill>
                  <a:srgbClr val="FF0000"/>
                </a:solidFill>
              </a:rPr>
              <a:t>BAZI FAKÜLTELERİN ÖĞRENCİ SAYILARI (2009-2010)</a:t>
            </a:r>
            <a:endParaRPr lang="tr-TR" sz="2400" b="1" dirty="0">
              <a:solidFill>
                <a:srgbClr val="FF0000"/>
              </a:solidFill>
            </a:endParaRPr>
          </a:p>
        </p:txBody>
      </p:sp>
      <p:sp>
        <p:nvSpPr>
          <p:cNvPr id="4" name="3 Veri Yer Tutucusu"/>
          <p:cNvSpPr>
            <a:spLocks noGrp="1"/>
          </p:cNvSpPr>
          <p:nvPr>
            <p:ph type="dt" sz="half" idx="10"/>
          </p:nvPr>
        </p:nvSpPr>
        <p:spPr/>
        <p:txBody>
          <a:bodyPr/>
          <a:lstStyle/>
          <a:p>
            <a:fld id="{F4477CBB-8845-44A6-9CA8-6D7ECF26BF0E}" type="datetime1">
              <a:rPr lang="tr-TR" smtClean="0"/>
              <a:pPr/>
              <a:t>25.10.2010</a:t>
            </a:fld>
            <a:endParaRPr lang="tr-TR"/>
          </a:p>
        </p:txBody>
      </p:sp>
      <p:sp>
        <p:nvSpPr>
          <p:cNvPr id="5" name="4 Slayt Numarası Yer Tutucusu"/>
          <p:cNvSpPr>
            <a:spLocks noGrp="1"/>
          </p:cNvSpPr>
          <p:nvPr>
            <p:ph type="sldNum" sz="quarter" idx="12"/>
          </p:nvPr>
        </p:nvSpPr>
        <p:spPr/>
        <p:txBody>
          <a:bodyPr/>
          <a:lstStyle/>
          <a:p>
            <a:fld id="{81A539D4-3564-46F0-8198-2252C63C7A58}" type="slidenum">
              <a:rPr lang="tr-TR" smtClean="0"/>
              <a:pPr/>
              <a:t>30</a:t>
            </a:fld>
            <a:endParaRPr lang="tr-TR"/>
          </a:p>
        </p:txBody>
      </p:sp>
      <p:sp>
        <p:nvSpPr>
          <p:cNvPr id="6" name="5 Altbilgi Yer Tutucusu"/>
          <p:cNvSpPr>
            <a:spLocks noGrp="1"/>
          </p:cNvSpPr>
          <p:nvPr>
            <p:ph type="ftr" sz="quarter" idx="11"/>
          </p:nvPr>
        </p:nvSpPr>
        <p:spPr/>
        <p:txBody>
          <a:bodyPr/>
          <a:lstStyle/>
          <a:p>
            <a:r>
              <a:rPr lang="tr-TR" smtClean="0"/>
              <a:t>A.Eris</a:t>
            </a:r>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1"/>
          <p:cNvSpPr>
            <a:spLocks noChangeArrowheads="1"/>
          </p:cNvSpPr>
          <p:nvPr/>
        </p:nvSpPr>
        <p:spPr bwMode="auto">
          <a:xfrm>
            <a:off x="1907704" y="2132856"/>
            <a:ext cx="504056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3600" b="1" i="0" u="none" strike="noStrike" cap="none" normalizeH="0" baseline="0" dirty="0" smtClean="0">
                <a:ln>
                  <a:noFill/>
                </a:ln>
                <a:solidFill>
                  <a:srgbClr val="FF3300"/>
                </a:solidFill>
                <a:effectLst/>
                <a:latin typeface="Arial" pitchFamily="34" charset="0"/>
                <a:ea typeface="Calibri" pitchFamily="34" charset="0"/>
                <a:cs typeface="Arial" pitchFamily="34" charset="0"/>
              </a:rPr>
              <a:t>BOLOGNA SÜRECİ İLE İLGİLİ GELİŞMELER</a:t>
            </a:r>
            <a:endParaRPr kumimoji="0" lang="tr-TR" sz="3600" b="0" i="0" u="none" strike="noStrike" cap="none" normalizeH="0" baseline="0" dirty="0" smtClean="0">
              <a:ln>
                <a:noFill/>
              </a:ln>
              <a:solidFill>
                <a:srgbClr val="FF3300"/>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AC4E0F4F-03FB-4F1E-9572-26487F78879C}"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31</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1"/>
          <p:cNvSpPr>
            <a:spLocks noChangeArrowheads="1"/>
          </p:cNvSpPr>
          <p:nvPr/>
        </p:nvSpPr>
        <p:spPr bwMode="auto">
          <a:xfrm>
            <a:off x="827584" y="1124744"/>
            <a:ext cx="7560840"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ts val="1200"/>
              </a:spcBef>
              <a:spcAft>
                <a:spcPts val="1200"/>
              </a:spcAft>
              <a:buClr>
                <a:srgbClr val="FF0000"/>
              </a:buClr>
              <a:buSzTx/>
              <a:buFont typeface="Wingdings" pitchFamily="2" charset="2"/>
              <a:buChar char="è"/>
              <a:tabLst/>
            </a:pPr>
            <a:r>
              <a:rPr kumimoji="0" lang="tr-TR" sz="28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BOLOGNA UZMANLARI ULUSAL TAKIM 	PROJELERİ OLARAK 	2008-9 PROJESİ 	BİTİRİLMİŞ; 2010-11 PROJESİ</a:t>
            </a:r>
            <a:r>
              <a:rPr kumimoji="0" lang="tr-TR" sz="2800" b="0" i="0" u="none" strike="noStrike" cap="none" normalizeH="0" dirty="0" smtClean="0">
                <a:ln>
                  <a:noFill/>
                </a:ln>
                <a:solidFill>
                  <a:srgbClr val="0000FF"/>
                </a:solidFill>
                <a:effectLst/>
                <a:latin typeface="Arial" pitchFamily="34" charset="0"/>
                <a:ea typeface="Calibri" pitchFamily="34" charset="0"/>
                <a:cs typeface="Arial" pitchFamily="34" charset="0"/>
              </a:rPr>
              <a:t> 	</a:t>
            </a:r>
            <a:r>
              <a:rPr kumimoji="0" lang="tr-TR" sz="28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SÜRMEKTEDİR. </a:t>
            </a:r>
          </a:p>
          <a:p>
            <a:pPr marL="0" marR="0" lvl="0" indent="0" defTabSz="914400" rtl="0" eaLnBrk="1" fontAlgn="base" latinLnBrk="0" hangingPunct="1">
              <a:lnSpc>
                <a:spcPct val="100000"/>
              </a:lnSpc>
              <a:spcBef>
                <a:spcPts val="1200"/>
              </a:spcBef>
              <a:spcAft>
                <a:spcPts val="1200"/>
              </a:spcAft>
              <a:buClr>
                <a:srgbClr val="FF0000"/>
              </a:buClr>
              <a:buSzTx/>
              <a:buFont typeface="Wingdings" pitchFamily="2" charset="2"/>
              <a:buChar char="è"/>
              <a:tabLst/>
            </a:pPr>
            <a:r>
              <a:rPr lang="tr-TR" sz="2800" dirty="0">
                <a:solidFill>
                  <a:srgbClr val="0000FF"/>
                </a:solidFill>
                <a:latin typeface="Arial" pitchFamily="34" charset="0"/>
                <a:ea typeface="Calibri" pitchFamily="34" charset="0"/>
                <a:cs typeface="Arial" pitchFamily="34" charset="0"/>
              </a:rPr>
              <a:t> </a:t>
            </a:r>
            <a:r>
              <a:rPr kumimoji="0" lang="tr-TR" sz="28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BU BAĞLAMDA</a:t>
            </a:r>
            <a:r>
              <a:rPr kumimoji="0" lang="tr-TR" sz="2800" b="0" i="0" u="none" strike="noStrike" cap="none" normalizeH="0" dirty="0" smtClean="0">
                <a:ln>
                  <a:noFill/>
                </a:ln>
                <a:solidFill>
                  <a:srgbClr val="0000FF"/>
                </a:solidFill>
                <a:effectLst/>
                <a:latin typeface="Arial" pitchFamily="34" charset="0"/>
                <a:ea typeface="Calibri" pitchFamily="34" charset="0"/>
                <a:cs typeface="Arial" pitchFamily="34" charset="0"/>
              </a:rPr>
              <a:t> </a:t>
            </a:r>
            <a:r>
              <a:rPr kumimoji="0" lang="tr-TR" sz="2800" b="0" i="0" u="none" strike="noStrike" cap="none" normalizeH="0" dirty="0" smtClean="0">
                <a:ln>
                  <a:noFill/>
                </a:ln>
                <a:solidFill>
                  <a:srgbClr val="0000FF"/>
                </a:solidFill>
                <a:effectLst/>
                <a:latin typeface="Arial" pitchFamily="34" charset="0"/>
                <a:ea typeface="Calibri" pitchFamily="34" charset="0"/>
                <a:cs typeface="Arial" pitchFamily="34" charset="0"/>
              </a:rPr>
              <a:t>Ü</a:t>
            </a:r>
            <a:r>
              <a:rPr kumimoji="0" lang="tr-TR" sz="28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NİVERSİTELERDE 	BOLOGNA EŞGÜDÜM KOMİSYONLARI 	VE GEREKLİ YAPILANMA KURULMUŞ, 	UYGULAMA VE BİLGİLENDİRME 	FAALİYETLERİ DEVAM ETMEKTEDİR.  </a:t>
            </a:r>
            <a:endParaRPr kumimoji="0" lang="tr-TR" sz="2800" b="0" i="0" u="none" strike="noStrike" cap="none" normalizeH="0" baseline="0" dirty="0" smtClean="0">
              <a:ln>
                <a:noFill/>
              </a:ln>
              <a:solidFill>
                <a:srgbClr val="0000FF"/>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69B03BBD-4D09-46B7-8B60-C0290EC93621}"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32</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332656"/>
            <a:ext cx="8136904" cy="6001643"/>
          </a:xfrm>
          <a:prstGeom prst="rect">
            <a:avLst/>
          </a:prstGeom>
        </p:spPr>
        <p:txBody>
          <a:bodyPr wrap="square">
            <a:spAutoFit/>
          </a:bodyPr>
          <a:lstStyle/>
          <a:p>
            <a:pPr algn="ctr"/>
            <a:r>
              <a:rPr lang="tr-TR" sz="2400" dirty="0">
                <a:solidFill>
                  <a:srgbClr val="0000FF"/>
                </a:solidFill>
                <a:latin typeface="Arial" pitchFamily="34" charset="0"/>
                <a:cs typeface="Arial" pitchFamily="34" charset="0"/>
              </a:rPr>
              <a:t>DİPLOMA EKİ VE DERECELERİN TANINMASI KONUSUNDA ÜNİVERSİTELERİMİZ SEVİNDİRİCİ BİR PERFORMANS GÖSTERMEKTEDİR</a:t>
            </a:r>
            <a:r>
              <a:rPr lang="tr-TR" sz="2400" cap="all" dirty="0">
                <a:solidFill>
                  <a:srgbClr val="0000FF"/>
                </a:solidFill>
                <a:latin typeface="Arial" pitchFamily="34" charset="0"/>
                <a:cs typeface="Arial" pitchFamily="34" charset="0"/>
              </a:rPr>
              <a:t>. </a:t>
            </a:r>
            <a:endParaRPr lang="tr-TR" sz="2400" cap="all" dirty="0" smtClean="0">
              <a:solidFill>
                <a:srgbClr val="0000FF"/>
              </a:solidFill>
              <a:latin typeface="Arial" pitchFamily="34" charset="0"/>
              <a:cs typeface="Arial" pitchFamily="34" charset="0"/>
            </a:endParaRPr>
          </a:p>
          <a:p>
            <a:endParaRPr lang="tr-TR" sz="2400" cap="all" dirty="0">
              <a:latin typeface="Arial" pitchFamily="34" charset="0"/>
              <a:cs typeface="Arial" pitchFamily="34" charset="0"/>
            </a:endParaRPr>
          </a:p>
          <a:p>
            <a:r>
              <a:rPr lang="tr-TR" sz="2400" cap="all" dirty="0" smtClean="0">
                <a:latin typeface="Arial" pitchFamily="34" charset="0"/>
                <a:cs typeface="Arial" pitchFamily="34" charset="0"/>
              </a:rPr>
              <a:t>Ülkemizden 2009 </a:t>
            </a:r>
            <a:r>
              <a:rPr lang="tr-TR" sz="2400" cap="all" dirty="0" err="1" smtClean="0">
                <a:latin typeface="Arial" pitchFamily="34" charset="0"/>
                <a:cs typeface="Arial" pitchFamily="34" charset="0"/>
              </a:rPr>
              <a:t>yIlInda</a:t>
            </a:r>
            <a:r>
              <a:rPr lang="tr-TR" sz="2400" cap="all" dirty="0" smtClean="0">
                <a:latin typeface="Arial" pitchFamily="34" charset="0"/>
                <a:cs typeface="Arial" pitchFamily="34" charset="0"/>
              </a:rPr>
              <a:t> </a:t>
            </a:r>
            <a:r>
              <a:rPr lang="tr-TR" sz="2400" cap="all" dirty="0">
                <a:latin typeface="Arial" pitchFamily="34" charset="0"/>
                <a:cs typeface="Arial" pitchFamily="34" charset="0"/>
              </a:rPr>
              <a:t>7; </a:t>
            </a:r>
            <a:r>
              <a:rPr lang="tr-TR" sz="2400" cap="all" dirty="0" smtClean="0">
                <a:latin typeface="Arial" pitchFamily="34" charset="0"/>
                <a:cs typeface="Arial" pitchFamily="34" charset="0"/>
              </a:rPr>
              <a:t>2010 </a:t>
            </a:r>
            <a:r>
              <a:rPr lang="tr-TR" sz="2400" cap="all" dirty="0">
                <a:latin typeface="Arial" pitchFamily="34" charset="0"/>
                <a:cs typeface="Arial" pitchFamily="34" charset="0"/>
              </a:rPr>
              <a:t>yılında 4 olmak üzere </a:t>
            </a:r>
            <a:endParaRPr lang="tr-TR" sz="2400" cap="all" dirty="0" smtClean="0">
              <a:latin typeface="Arial" pitchFamily="34" charset="0"/>
              <a:cs typeface="Arial" pitchFamily="34" charset="0"/>
            </a:endParaRPr>
          </a:p>
          <a:p>
            <a:r>
              <a:rPr lang="tr-TR" sz="2400" cap="all" dirty="0" smtClean="0">
                <a:latin typeface="Arial" pitchFamily="34" charset="0"/>
                <a:cs typeface="Arial" pitchFamily="34" charset="0"/>
              </a:rPr>
              <a:t>toplam </a:t>
            </a:r>
            <a:r>
              <a:rPr lang="tr-TR" sz="2400" b="1" cap="all" dirty="0">
                <a:solidFill>
                  <a:srgbClr val="FF3300"/>
                </a:solidFill>
                <a:latin typeface="Arial" pitchFamily="34" charset="0"/>
                <a:cs typeface="Arial" pitchFamily="34" charset="0"/>
              </a:rPr>
              <a:t>11</a:t>
            </a:r>
            <a:r>
              <a:rPr lang="tr-TR" sz="2400" cap="all" dirty="0">
                <a:solidFill>
                  <a:srgbClr val="FF3300"/>
                </a:solidFill>
                <a:latin typeface="Arial" pitchFamily="34" charset="0"/>
                <a:cs typeface="Arial" pitchFamily="34" charset="0"/>
              </a:rPr>
              <a:t> </a:t>
            </a:r>
            <a:r>
              <a:rPr lang="tr-TR" sz="2400" cap="all" dirty="0">
                <a:latin typeface="Arial" pitchFamily="34" charset="0"/>
                <a:cs typeface="Arial" pitchFamily="34" charset="0"/>
              </a:rPr>
              <a:t>yükseköğretim kurumumuz</a:t>
            </a:r>
            <a:r>
              <a:rPr lang="tr-TR" sz="2400" b="1" cap="all" dirty="0">
                <a:solidFill>
                  <a:srgbClr val="FF3300"/>
                </a:solidFill>
                <a:latin typeface="Arial" pitchFamily="34" charset="0"/>
                <a:cs typeface="Arial" pitchFamily="34" charset="0"/>
              </a:rPr>
              <a:t> diploma eki etiketi </a:t>
            </a:r>
            <a:r>
              <a:rPr lang="tr-TR" sz="2400" cap="all" dirty="0">
                <a:latin typeface="Arial" pitchFamily="34" charset="0"/>
                <a:cs typeface="Arial" pitchFamily="34" charset="0"/>
              </a:rPr>
              <a:t>almışlardır. </a:t>
            </a:r>
            <a:endParaRPr lang="tr-TR" sz="2400" cap="all" dirty="0" smtClean="0">
              <a:latin typeface="Arial" pitchFamily="34" charset="0"/>
              <a:cs typeface="Arial" pitchFamily="34" charset="0"/>
            </a:endParaRPr>
          </a:p>
          <a:p>
            <a:endParaRPr lang="tr-TR" sz="2400" cap="all" dirty="0" smtClean="0">
              <a:latin typeface="Arial" pitchFamily="34" charset="0"/>
              <a:cs typeface="Arial" pitchFamily="34" charset="0"/>
            </a:endParaRPr>
          </a:p>
          <a:p>
            <a:r>
              <a:rPr lang="tr-TR" sz="2400" cap="all" dirty="0" smtClean="0">
                <a:latin typeface="Arial" pitchFamily="34" charset="0"/>
                <a:cs typeface="Arial" pitchFamily="34" charset="0"/>
              </a:rPr>
              <a:t>Bu </a:t>
            </a:r>
            <a:r>
              <a:rPr lang="tr-TR" sz="2400" cap="all" dirty="0">
                <a:latin typeface="Arial" pitchFamily="34" charset="0"/>
                <a:cs typeface="Arial" pitchFamily="34" charset="0"/>
              </a:rPr>
              <a:t>üniversiteler: </a:t>
            </a:r>
            <a:r>
              <a:rPr lang="tr-TR" sz="2400" cap="all" dirty="0">
                <a:solidFill>
                  <a:srgbClr val="0000FF"/>
                </a:solidFill>
                <a:latin typeface="Arial" pitchFamily="34" charset="0"/>
                <a:cs typeface="Arial" pitchFamily="34" charset="0"/>
              </a:rPr>
              <a:t>2009 yılında </a:t>
            </a:r>
            <a:r>
              <a:rPr lang="tr-TR" sz="2400" cap="all" dirty="0">
                <a:latin typeface="Arial" pitchFamily="34" charset="0"/>
                <a:cs typeface="Arial" pitchFamily="34" charset="0"/>
              </a:rPr>
              <a:t>– </a:t>
            </a:r>
            <a:r>
              <a:rPr lang="tr-TR" sz="2400" cap="all" dirty="0">
                <a:solidFill>
                  <a:srgbClr val="FF3300"/>
                </a:solidFill>
                <a:latin typeface="Arial" pitchFamily="34" charset="0"/>
                <a:cs typeface="Arial" pitchFamily="34" charset="0"/>
              </a:rPr>
              <a:t>Bilkent, ODTÜ, Ege, Karadeniz Teknik, Sabancı ve Sakarya Üniversiteleri ile Gebze Yüksek Teknoloji Enstitüsü; </a:t>
            </a:r>
            <a:endParaRPr lang="tr-TR" sz="2400" cap="all" dirty="0" smtClean="0">
              <a:solidFill>
                <a:srgbClr val="FF3300"/>
              </a:solidFill>
              <a:latin typeface="Arial" pitchFamily="34" charset="0"/>
              <a:cs typeface="Arial" pitchFamily="34" charset="0"/>
            </a:endParaRPr>
          </a:p>
          <a:p>
            <a:r>
              <a:rPr lang="tr-TR" sz="2400" cap="all" dirty="0" smtClean="0">
                <a:solidFill>
                  <a:srgbClr val="0000FF"/>
                </a:solidFill>
                <a:latin typeface="Arial" pitchFamily="34" charset="0"/>
                <a:cs typeface="Arial" pitchFamily="34" charset="0"/>
              </a:rPr>
              <a:t>2010 </a:t>
            </a:r>
            <a:r>
              <a:rPr lang="tr-TR" sz="2400" cap="all" dirty="0">
                <a:solidFill>
                  <a:srgbClr val="0000FF"/>
                </a:solidFill>
                <a:latin typeface="Arial" pitchFamily="34" charset="0"/>
                <a:cs typeface="Arial" pitchFamily="34" charset="0"/>
              </a:rPr>
              <a:t>yılında </a:t>
            </a:r>
            <a:r>
              <a:rPr lang="tr-TR" sz="2400" cap="all" dirty="0">
                <a:latin typeface="Arial" pitchFamily="34" charset="0"/>
                <a:cs typeface="Arial" pitchFamily="34" charset="0"/>
              </a:rPr>
              <a:t>– </a:t>
            </a:r>
            <a:r>
              <a:rPr lang="tr-TR" sz="2400" cap="all" dirty="0">
                <a:solidFill>
                  <a:srgbClr val="FF3300"/>
                </a:solidFill>
                <a:latin typeface="Arial" pitchFamily="34" charset="0"/>
                <a:cs typeface="Arial" pitchFamily="34" charset="0"/>
              </a:rPr>
              <a:t>Anadolu, İzmir Ekonomi ve Marmara Üniversiteleri ile İzmir Yüksek Teknoloji Enstitüsü’dür. </a:t>
            </a:r>
            <a:endParaRPr lang="tr-TR" sz="2400" dirty="0">
              <a:solidFill>
                <a:srgbClr val="FF3300"/>
              </a:solidFill>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6C6E40AB-7F04-429E-BF83-181398B38CDF}"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33</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1"/>
          <p:cNvSpPr>
            <a:spLocks noChangeArrowheads="1"/>
          </p:cNvSpPr>
          <p:nvPr/>
        </p:nvSpPr>
        <p:spPr bwMode="auto">
          <a:xfrm>
            <a:off x="755576" y="764704"/>
            <a:ext cx="7632848"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BOLOGNA SÜRECİ’NDE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AKTS</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EN ÖNEMLİ 	ÇALIŞMA ALANLARINDAN BİRİDİR. BU 	KAPSAMDABİRÇOK ÜNİVERSİTE KENDİ 	KREDİ VE NOTLANDIRMA SİSTEMLERİNİ 	AKTS İLE UYUMLAŞTIRMA ÇALIŞMALARINI 	YOĞUNLAŞTIRMIŞLARDIR. BU AMAÇLA, 	HER ÜNİVERSİTEDE HER ALAN İÇİN KURUM 	KOORDİNATÖRLERİ BELİRLENMİŞTİR.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a:p>
            <a:pPr marL="0" marR="0" lvl="0" indent="0" algn="just" defTabSz="914400" rtl="0" eaLnBrk="0" fontAlgn="base" latinLnBrk="0" hangingPunct="0">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TÜRKİYE’DEN BU YIL İLK KEZ İKİ 	ÜNİVERSİTEMİZ </a:t>
            </a:r>
            <a:r>
              <a:rPr kumimoji="0" lang="tr-TR" sz="2400" b="1" i="0" u="none" strike="noStrike" cap="none" normalizeH="0" baseline="0" dirty="0" smtClean="0">
                <a:ln>
                  <a:noFill/>
                </a:ln>
                <a:solidFill>
                  <a:srgbClr val="FF3300"/>
                </a:solidFill>
                <a:effectLst/>
                <a:latin typeface="Arial" pitchFamily="34" charset="0"/>
                <a:ea typeface="Calibri" pitchFamily="34" charset="0"/>
                <a:cs typeface="Arial" pitchFamily="34" charset="0"/>
              </a:rPr>
              <a:t>(KARADENİZ TEKNİK VE 	SAKARYA ÜNİVERSİTELERİ)</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AKTS ETİKETİ</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ALMIŞTIR.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245EC967-9C0F-4683-BFBB-FFDD81B3CBD2}"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34</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1"/>
          <p:cNvSpPr>
            <a:spLocks noChangeArrowheads="1"/>
          </p:cNvSpPr>
          <p:nvPr/>
        </p:nvSpPr>
        <p:spPr bwMode="auto">
          <a:xfrm>
            <a:off x="755576" y="938625"/>
            <a:ext cx="7560840"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TÜRKİYE YÜKSEKÖĞRETİM YETERLİLİKLER 	ÇERÇEVESİ TAMAMLANMIŞTIR. ALAN 	YETERLİLİKLERİ İLE İLGİLİ ÇALIŞMA 	REDAKSİYON AŞAMASINDADIR.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a:p>
            <a:pPr marL="0" marR="0" lvl="0" indent="0" algn="just" defTabSz="914400" rtl="0" eaLnBrk="0" fontAlgn="base" latinLnBrk="0" hangingPunct="0">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MÜDEK</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ÖRNEĞİNDE OLDUĞU GİBİ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“FEDEK”</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VE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“TPD-TÜRK PSİKOLOGLAR DERNEĞİ”</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AKADEMİK KALİTE DEĞERLENDİRMESİ 	YAPMAK ÜZERE YÖK’TEN YETKİ BELGESİ 	ALMIŞLARDIR. SIRADA MİMARLIK, TIP VE 	DİĞER ALANLARDAKİ DERNEKLERİN 	BAŞVURULARI VARDIR.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E74E1D79-01EB-4BC9-8136-6C5A42E6E290}"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35</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1"/>
          <p:cNvSpPr>
            <a:spLocks noChangeArrowheads="1"/>
          </p:cNvSpPr>
          <p:nvPr/>
        </p:nvSpPr>
        <p:spPr bwMode="auto">
          <a:xfrm>
            <a:off x="683568" y="836712"/>
            <a:ext cx="792088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1200"/>
              </a:spcBef>
              <a:spcAft>
                <a:spcPts val="12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ÜNİVERSİTELERARASI KURULCA OLUŞTURULAN 	KOMİSYON 	TARAFINDAN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YÜKSEKÖĞRETİM 	DEĞERLENDİRME VE KALİTE DERNEĞİ 	TÜZÜĞÜ” </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HAZIRLANMIŞTIR.  </a:t>
            </a:r>
          </a:p>
          <a:p>
            <a:pPr marL="0" marR="0" lvl="0" indent="0" algn="just" defTabSz="914400" rtl="0" eaLnBrk="1" fontAlgn="base" latinLnBrk="0" hangingPunct="1">
              <a:lnSpc>
                <a:spcPct val="100000"/>
              </a:lnSpc>
              <a:spcBef>
                <a:spcPts val="1200"/>
              </a:spcBef>
              <a:spcAft>
                <a:spcPts val="12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BU DERNEĞE ÜNİVERSİTELER TÜZEL KİŞİLİK 	OLARAK ÜYE OLABİLECEKLERDİR.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a:p>
            <a:pPr marL="0" marR="0" lvl="0" indent="0" algn="just" defTabSz="914400" rtl="0" eaLnBrk="0" fontAlgn="base" latinLnBrk="0" hangingPunct="0">
              <a:lnSpc>
                <a:spcPct val="100000"/>
              </a:lnSpc>
              <a:spcBef>
                <a:spcPts val="1200"/>
              </a:spcBef>
              <a:spcAft>
                <a:spcPts val="12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ULUSLAR ARASI ÖĞRENCİ MOBİLİTESİ İLE İLGİLİ 	ÇALIŞMALAR GİTTİKÇE ARTAN SAYIDA 	BAŞARI İLE SÜRDÜRÜLMEKTEDİR.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C052C099-55BB-4EA4-B726-F06017A6D259}"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36</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F176B4E-A956-48F6-9173-A5FF026B50A7}" type="datetime1">
              <a:rPr lang="tr-TR" smtClean="0"/>
              <a:pPr/>
              <a:t>25.10.2010</a:t>
            </a:fld>
            <a:endParaRPr lang="tr-TR"/>
          </a:p>
        </p:txBody>
      </p:sp>
      <p:sp>
        <p:nvSpPr>
          <p:cNvPr id="3" name="2 Altbilgi Yer Tutucusu"/>
          <p:cNvSpPr>
            <a:spLocks noGrp="1"/>
          </p:cNvSpPr>
          <p:nvPr>
            <p:ph type="ftr" sz="quarter" idx="11"/>
          </p:nvPr>
        </p:nvSpPr>
        <p:spPr/>
        <p:txBody>
          <a:bodyPr/>
          <a:lstStyle/>
          <a:p>
            <a:r>
              <a:rPr lang="tr-TR" smtClean="0"/>
              <a:t>A.Eris</a:t>
            </a:r>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37</a:t>
            </a:fld>
            <a:endParaRPr lang="tr-TR"/>
          </a:p>
        </p:txBody>
      </p:sp>
      <p:sp>
        <p:nvSpPr>
          <p:cNvPr id="134145" name="Rectangle 1"/>
          <p:cNvSpPr>
            <a:spLocks noChangeArrowheads="1"/>
          </p:cNvSpPr>
          <p:nvPr/>
        </p:nvSpPr>
        <p:spPr bwMode="auto">
          <a:xfrm>
            <a:off x="1763688" y="2524254"/>
            <a:ext cx="511256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36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DİĞER GELİŞMELER</a:t>
            </a:r>
            <a:endParaRPr kumimoji="0" lang="tr-TR" sz="36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F176B4E-A956-48F6-9173-A5FF026B50A7}" type="datetime1">
              <a:rPr lang="tr-TR" smtClean="0"/>
              <a:pPr/>
              <a:t>25.10.2010</a:t>
            </a:fld>
            <a:endParaRPr lang="tr-TR"/>
          </a:p>
        </p:txBody>
      </p:sp>
      <p:sp>
        <p:nvSpPr>
          <p:cNvPr id="3" name="2 Altbilgi Yer Tutucusu"/>
          <p:cNvSpPr>
            <a:spLocks noGrp="1"/>
          </p:cNvSpPr>
          <p:nvPr>
            <p:ph type="ftr" sz="quarter" idx="11"/>
          </p:nvPr>
        </p:nvSpPr>
        <p:spPr/>
        <p:txBody>
          <a:bodyPr/>
          <a:lstStyle/>
          <a:p>
            <a:r>
              <a:rPr lang="tr-TR" smtClean="0"/>
              <a:t>A.Eris</a:t>
            </a:r>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38</a:t>
            </a:fld>
            <a:endParaRPr lang="tr-TR" dirty="0"/>
          </a:p>
        </p:txBody>
      </p:sp>
      <p:sp>
        <p:nvSpPr>
          <p:cNvPr id="137217" name="Rectangle 1"/>
          <p:cNvSpPr>
            <a:spLocks noChangeArrowheads="1"/>
          </p:cNvSpPr>
          <p:nvPr/>
        </p:nvSpPr>
        <p:spPr bwMode="auto">
          <a:xfrm>
            <a:off x="539552" y="450250"/>
            <a:ext cx="8064896"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ÖĞRENCİ VE ÖĞRETİM ÜYELERİ İÇİN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FARABİ</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PROGRAMI İLE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ULUSAL MOBİLİTE </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BAŞLATILMIŞTIR.</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a:p>
            <a:pPr marL="0" marR="0" lvl="0" indent="0" algn="just" defTabSz="914400" rtl="0" eaLnBrk="0" fontAlgn="base" latinLnBrk="0" hangingPunct="0">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LİSANSÜSTÜ ÇALIŞMA YAPAN ARAŞTIRMA 	GÖREVLİLERİ VE DOKTORA SONRASI 	ARAŞTIRMA YAPMAK İSTEYENLER İLE 	ÖĞRETİM ÜYELERİ İÇİN EĞİTİM VE 	ARAŞTIRMA AMAÇLI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YURTDIŞI YÖK BURSLARI </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TAHSİS EDİLMİŞTİR. </a:t>
            </a:r>
          </a:p>
          <a:p>
            <a:pPr algn="just" eaLnBrk="0" fontAlgn="base" hangingPunct="0">
              <a:spcBef>
                <a:spcPts val="600"/>
              </a:spcBef>
              <a:spcAft>
                <a:spcPts val="600"/>
              </a:spcAft>
              <a:buClr>
                <a:srgbClr val="FF0000"/>
              </a:buClr>
              <a:buFont typeface="Wingdings" pitchFamily="2" charset="2"/>
              <a:buChar char="è"/>
            </a:pPr>
            <a:r>
              <a:rPr lang="tr-TR" sz="2400" cap="all" dirty="0" smtClean="0">
                <a:solidFill>
                  <a:srgbClr val="0000FF"/>
                </a:solidFill>
                <a:latin typeface="Arial" pitchFamily="34" charset="0"/>
                <a:cs typeface="Arial" pitchFamily="34" charset="0"/>
              </a:rPr>
              <a:t> YÖK </a:t>
            </a:r>
            <a:r>
              <a:rPr lang="tr-TR" sz="2400" cap="all" dirty="0">
                <a:solidFill>
                  <a:srgbClr val="0000FF"/>
                </a:solidFill>
                <a:latin typeface="Arial" pitchFamily="34" charset="0"/>
                <a:cs typeface="Arial" pitchFamily="34" charset="0"/>
              </a:rPr>
              <a:t>ve </a:t>
            </a:r>
            <a:r>
              <a:rPr lang="tr-TR" sz="2400" cap="all" dirty="0" err="1">
                <a:solidFill>
                  <a:srgbClr val="0000FF"/>
                </a:solidFill>
                <a:latin typeface="Arial" pitchFamily="34" charset="0"/>
                <a:cs typeface="Arial" pitchFamily="34" charset="0"/>
              </a:rPr>
              <a:t>Fulbright</a:t>
            </a:r>
            <a:r>
              <a:rPr lang="tr-TR" sz="2400" cap="all" dirty="0">
                <a:solidFill>
                  <a:srgbClr val="0000FF"/>
                </a:solidFill>
                <a:latin typeface="Arial" pitchFamily="34" charset="0"/>
                <a:cs typeface="Arial" pitchFamily="34" charset="0"/>
              </a:rPr>
              <a:t> arasında yapılan anlaşma </a:t>
            </a:r>
            <a:r>
              <a:rPr lang="tr-TR" sz="2400" cap="all" dirty="0" smtClean="0">
                <a:solidFill>
                  <a:srgbClr val="0000FF"/>
                </a:solidFill>
                <a:latin typeface="Arial" pitchFamily="34" charset="0"/>
                <a:cs typeface="Arial" pitchFamily="34" charset="0"/>
              </a:rPr>
              <a:t>	çerçevesinde </a:t>
            </a:r>
            <a:r>
              <a:rPr lang="tr-TR" sz="2400" cap="all" dirty="0">
                <a:solidFill>
                  <a:srgbClr val="0000FF"/>
                </a:solidFill>
                <a:latin typeface="Arial" pitchFamily="34" charset="0"/>
                <a:cs typeface="Arial" pitchFamily="34" charset="0"/>
              </a:rPr>
              <a:t>toplam </a:t>
            </a:r>
            <a:r>
              <a:rPr lang="tr-TR" sz="2400" b="1" cap="all" dirty="0">
                <a:solidFill>
                  <a:srgbClr val="0000FF"/>
                </a:solidFill>
                <a:latin typeface="Arial" pitchFamily="34" charset="0"/>
                <a:cs typeface="Arial" pitchFamily="34" charset="0"/>
              </a:rPr>
              <a:t>54</a:t>
            </a:r>
            <a:r>
              <a:rPr lang="tr-TR" sz="2400" cap="all" dirty="0">
                <a:solidFill>
                  <a:srgbClr val="0000FF"/>
                </a:solidFill>
                <a:latin typeface="Arial" pitchFamily="34" charset="0"/>
                <a:cs typeface="Arial" pitchFamily="34" charset="0"/>
              </a:rPr>
              <a:t> İngilizce </a:t>
            </a:r>
            <a:r>
              <a:rPr lang="tr-TR" sz="2400" cap="all" dirty="0" smtClean="0">
                <a:solidFill>
                  <a:srgbClr val="0000FF"/>
                </a:solidFill>
                <a:latin typeface="Arial" pitchFamily="34" charset="0"/>
                <a:cs typeface="Arial" pitchFamily="34" charset="0"/>
              </a:rPr>
              <a:t>	öğretim </a:t>
            </a:r>
            <a:r>
              <a:rPr lang="tr-TR" sz="2400" cap="all" dirty="0">
                <a:solidFill>
                  <a:srgbClr val="0000FF"/>
                </a:solidFill>
                <a:latin typeface="Arial" pitchFamily="34" charset="0"/>
                <a:cs typeface="Arial" pitchFamily="34" charset="0"/>
              </a:rPr>
              <a:t>elemanı yeni açılmış olan </a:t>
            </a:r>
            <a:r>
              <a:rPr lang="tr-TR" sz="2400" cap="all" dirty="0" smtClean="0">
                <a:solidFill>
                  <a:srgbClr val="0000FF"/>
                </a:solidFill>
                <a:latin typeface="Arial" pitchFamily="34" charset="0"/>
                <a:cs typeface="Arial" pitchFamily="34" charset="0"/>
              </a:rPr>
              <a:t>	üniversitelerde </a:t>
            </a:r>
            <a:r>
              <a:rPr lang="tr-TR" sz="2400" cap="all" dirty="0">
                <a:solidFill>
                  <a:srgbClr val="0000FF"/>
                </a:solidFill>
                <a:latin typeface="Arial" pitchFamily="34" charset="0"/>
                <a:cs typeface="Arial" pitchFamily="34" charset="0"/>
              </a:rPr>
              <a:t>2010-2011 öğretim yılı </a:t>
            </a:r>
            <a:r>
              <a:rPr lang="tr-TR" sz="2400" cap="all" dirty="0" smtClean="0">
                <a:solidFill>
                  <a:srgbClr val="0000FF"/>
                </a:solidFill>
                <a:latin typeface="Arial" pitchFamily="34" charset="0"/>
                <a:cs typeface="Arial" pitchFamily="34" charset="0"/>
              </a:rPr>
              <a:t>	için </a:t>
            </a:r>
            <a:r>
              <a:rPr lang="tr-TR" sz="2400" cap="all" dirty="0">
                <a:solidFill>
                  <a:srgbClr val="0000FF"/>
                </a:solidFill>
                <a:latin typeface="Arial" pitchFamily="34" charset="0"/>
                <a:cs typeface="Arial" pitchFamily="34" charset="0"/>
              </a:rPr>
              <a:t>görevlendirilmiştir</a:t>
            </a:r>
            <a:r>
              <a:rPr lang="tr-TR" sz="2400" cap="all" dirty="0" smtClean="0">
                <a:solidFill>
                  <a:srgbClr val="0000FF"/>
                </a:solidFill>
                <a:latin typeface="Arial" pitchFamily="34" charset="0"/>
                <a:cs typeface="Arial" pitchFamily="34" charset="0"/>
              </a:rPr>
              <a:t>.</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F176B4E-A956-48F6-9173-A5FF026B50A7}" type="datetime1">
              <a:rPr lang="tr-TR" smtClean="0"/>
              <a:pPr/>
              <a:t>25.10.2010</a:t>
            </a:fld>
            <a:endParaRPr lang="tr-TR"/>
          </a:p>
        </p:txBody>
      </p:sp>
      <p:sp>
        <p:nvSpPr>
          <p:cNvPr id="3" name="2 Altbilgi Yer Tutucusu"/>
          <p:cNvSpPr>
            <a:spLocks noGrp="1"/>
          </p:cNvSpPr>
          <p:nvPr>
            <p:ph type="ftr" sz="quarter" idx="11"/>
          </p:nvPr>
        </p:nvSpPr>
        <p:spPr/>
        <p:txBody>
          <a:bodyPr/>
          <a:lstStyle/>
          <a:p>
            <a:r>
              <a:rPr lang="tr-TR" smtClean="0"/>
              <a:t>A.Eris</a:t>
            </a:r>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39</a:t>
            </a:fld>
            <a:endParaRPr lang="tr-TR" dirty="0"/>
          </a:p>
        </p:txBody>
      </p:sp>
      <p:sp>
        <p:nvSpPr>
          <p:cNvPr id="138241" name="Rectangle 1"/>
          <p:cNvSpPr>
            <a:spLocks noChangeArrowheads="1"/>
          </p:cNvSpPr>
          <p:nvPr/>
        </p:nvSpPr>
        <p:spPr bwMode="auto">
          <a:xfrm>
            <a:off x="683568" y="373306"/>
            <a:ext cx="756084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AVRUPA ÜNİVERSİTELER BİRLİĞİ (EUA) İLE 	YAPILAN İŞBİRLİĞİ ÇERÇEVESİNDE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EUIMA</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a:t>
            </a:r>
            <a:r>
              <a:rPr kumimoji="0" lang="en-US"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(European Universities Implementing their </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a:t>
            </a:r>
            <a:r>
              <a:rPr kumimoji="0" lang="en-US"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Modernization Agenda)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“TAM MALİYETLEME </a:t>
            </a:r>
            <a:r>
              <a:rPr kumimoji="0" lang="tr-TR" sz="2400" b="1" i="0" u="none" strike="noStrike" cap="none" normalizeH="0" dirty="0" smtClean="0">
                <a:ln>
                  <a:noFill/>
                </a:ln>
                <a:solidFill>
                  <a:srgbClr val="0000FF"/>
                </a:solidFill>
                <a:effectLst/>
                <a:latin typeface="Arial" pitchFamily="34" charset="0"/>
                <a:ea typeface="Calibri" pitchFamily="34" charset="0"/>
                <a:cs typeface="Arial" pitchFamily="34" charset="0"/>
              </a:rPr>
              <a:t> 	-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FULL COSTING”</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PROJESİNE İŞTİRAK 	EDİLMİŞTİR. </a:t>
            </a:r>
          </a:p>
          <a:p>
            <a:pPr marL="0" marR="0" lvl="0" indent="0" defTabSz="914400" rtl="0" eaLnBrk="1" fontAlgn="base" latinLnBrk="0" hangingPunct="1">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PROJE, YÖK’ÜN KOORDİNATÖRLÜĞÜNDE 	ANKARA, İSTANBUL TEKNİK VE KOCAELİ 	ÜNİVERSİTELERİMİZ TARAFINDAN 	YÜRÜTÜLMEKTEDİR.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a:p>
            <a:pPr marL="0" marR="0" lvl="0" indent="0" defTabSz="914400" rtl="0" eaLnBrk="0" fontAlgn="base" latinLnBrk="0" hangingPunct="0">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TÜRKİYE’DE YÜKSEKÖĞRENİM GÖRMEK 	İSTEYEN YABANCI UYRUKLU ÖĞRENCİLER 	İÇİN YAPILAN MERKEZİ SINAV KALDIRILMIŞ 	VE BU KONUDAKİ ÖĞRENCİ KABULÜ 	ÜNİVERSİTELERE BIRAKILMIŞTIR.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DA6085BB-6E4F-4A59-92F7-EC1F10347AB0}" type="slidenum">
              <a:rPr lang="en-US"/>
              <a:pPr>
                <a:defRPr/>
              </a:pPr>
              <a:t>4</a:t>
            </a:fld>
            <a:endParaRPr lang="en-US"/>
          </a:p>
        </p:txBody>
      </p:sp>
      <p:sp>
        <p:nvSpPr>
          <p:cNvPr id="7171" name="Rectangle 4"/>
          <p:cNvSpPr>
            <a:spLocks noChangeArrowheads="1"/>
          </p:cNvSpPr>
          <p:nvPr/>
        </p:nvSpPr>
        <p:spPr bwMode="auto">
          <a:xfrm>
            <a:off x="827584" y="764704"/>
            <a:ext cx="7704856" cy="4893647"/>
          </a:xfrm>
          <a:prstGeom prst="rect">
            <a:avLst/>
          </a:prstGeom>
          <a:noFill/>
          <a:ln w="9525">
            <a:noFill/>
            <a:miter lim="800000"/>
            <a:headEnd/>
            <a:tailEnd/>
          </a:ln>
        </p:spPr>
        <p:txBody>
          <a:bodyPr wrap="square">
            <a:spAutoFit/>
          </a:bodyPr>
          <a:lstStyle/>
          <a:p>
            <a:endParaRPr lang="tr-TR" sz="2400" b="1" dirty="0">
              <a:latin typeface="Arial" pitchFamily="34" charset="0"/>
            </a:endParaRPr>
          </a:p>
          <a:p>
            <a:r>
              <a:rPr lang="tr-TR" sz="2400" dirty="0">
                <a:latin typeface="Arial" pitchFamily="34" charset="0"/>
              </a:rPr>
              <a:t>MODERN ÜNİVERSİTE YAPISININ ORTAYA ÇIKMASINDAKİ EN ÖNEMLİ DEĞİŞİKLİK 19. YÜZYILDA ALMANYA’DA </a:t>
            </a:r>
            <a:r>
              <a:rPr lang="tr-TR" sz="2400" dirty="0">
                <a:solidFill>
                  <a:srgbClr val="FF0000"/>
                </a:solidFill>
                <a:latin typeface="Arial" pitchFamily="34" charset="0"/>
              </a:rPr>
              <a:t>WILHELM VON HUMBOLDT </a:t>
            </a:r>
            <a:r>
              <a:rPr lang="tr-TR" sz="2400" dirty="0">
                <a:latin typeface="Arial" pitchFamily="34" charset="0"/>
              </a:rPr>
              <a:t>TARAFINDAN 1810’DA “</a:t>
            </a:r>
            <a:r>
              <a:rPr lang="tr-TR" sz="2400" dirty="0">
                <a:solidFill>
                  <a:srgbClr val="FF0000"/>
                </a:solidFill>
                <a:latin typeface="Arial" pitchFamily="34" charset="0"/>
              </a:rPr>
              <a:t>BERLIN ÜNİVERSİTESİ</a:t>
            </a:r>
            <a:r>
              <a:rPr lang="tr-TR" sz="2400" dirty="0">
                <a:latin typeface="Arial" pitchFamily="34" charset="0"/>
              </a:rPr>
              <a:t>”NİN KURULUŞU AŞAMASINDA OLMUŞTUR. </a:t>
            </a:r>
          </a:p>
          <a:p>
            <a:endParaRPr lang="tr-TR" sz="2400" dirty="0">
              <a:latin typeface="Arial" pitchFamily="34" charset="0"/>
            </a:endParaRPr>
          </a:p>
          <a:p>
            <a:r>
              <a:rPr lang="tr-TR" sz="2400" dirty="0">
                <a:latin typeface="Arial" pitchFamily="34" charset="0"/>
              </a:rPr>
              <a:t>HUMBOLDT, ÜNİVERSİTENİN AMACINI, </a:t>
            </a:r>
            <a:r>
              <a:rPr lang="tr-TR" sz="2400" dirty="0">
                <a:solidFill>
                  <a:srgbClr val="FF0000"/>
                </a:solidFill>
                <a:latin typeface="Arial" pitchFamily="34" charset="0"/>
              </a:rPr>
              <a:t>“BELİRLİ BİR MESLEĞE YÖNELİK OLMAKSIZIN EĞİTİM-ÖĞRETİM İLE BİRLİKTE TEMEL BİLİMSEL ARAŞTIRMALAR YAPARAK BİLGİ ÜRETMEK VE BU BİLGİYİ YENİ NESİLLERE AKTARMAK”</a:t>
            </a:r>
            <a:r>
              <a:rPr lang="tr-TR" sz="2400" dirty="0">
                <a:latin typeface="Arial" pitchFamily="34" charset="0"/>
              </a:rPr>
              <a:t> OLARAK TARİF ETMİŞTİR. </a:t>
            </a:r>
            <a:endParaRPr lang="en-US" sz="2400" dirty="0">
              <a:latin typeface="Arial" pitchFamily="34" charset="0"/>
            </a:endParaRPr>
          </a:p>
        </p:txBody>
      </p:sp>
      <p:sp>
        <p:nvSpPr>
          <p:cNvPr id="4" name="3 Veri Yer Tutucusu"/>
          <p:cNvSpPr>
            <a:spLocks noGrp="1"/>
          </p:cNvSpPr>
          <p:nvPr>
            <p:ph type="dt" sz="half" idx="10"/>
          </p:nvPr>
        </p:nvSpPr>
        <p:spPr/>
        <p:txBody>
          <a:bodyPr/>
          <a:lstStyle/>
          <a:p>
            <a:fld id="{14D774D2-63F2-49A7-BB03-78B64E23C262}"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F176B4E-A956-48F6-9173-A5FF026B50A7}" type="datetime1">
              <a:rPr lang="tr-TR" smtClean="0"/>
              <a:pPr/>
              <a:t>25.10.2010</a:t>
            </a:fld>
            <a:endParaRPr lang="tr-TR"/>
          </a:p>
        </p:txBody>
      </p:sp>
      <p:sp>
        <p:nvSpPr>
          <p:cNvPr id="3" name="2 Altbilgi Yer Tutucusu"/>
          <p:cNvSpPr>
            <a:spLocks noGrp="1"/>
          </p:cNvSpPr>
          <p:nvPr>
            <p:ph type="ftr" sz="quarter" idx="11"/>
          </p:nvPr>
        </p:nvSpPr>
        <p:spPr/>
        <p:txBody>
          <a:bodyPr/>
          <a:lstStyle/>
          <a:p>
            <a:r>
              <a:rPr lang="tr-TR" smtClean="0"/>
              <a:t>A.Eris</a:t>
            </a:r>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40</a:t>
            </a:fld>
            <a:endParaRPr lang="tr-TR"/>
          </a:p>
        </p:txBody>
      </p:sp>
      <p:sp>
        <p:nvSpPr>
          <p:cNvPr id="139265" name="Rectangle 1"/>
          <p:cNvSpPr>
            <a:spLocks noChangeArrowheads="1"/>
          </p:cNvSpPr>
          <p:nvPr/>
        </p:nvSpPr>
        <p:spPr bwMode="auto">
          <a:xfrm>
            <a:off x="467544" y="109518"/>
            <a:ext cx="8208912" cy="64479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ts val="600"/>
              </a:spcBef>
              <a:spcAft>
                <a:spcPct val="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YÜKSEKÖĞRETİM KURUMLARIMIZDA 	ULUSLARARASI NİTELİKTEKİ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“ÇİFT DİPLOMA” </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VE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“ORTAK DERECELER” </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TEŞVİK 	EDİLMEKTEDİR. BU BAĞLAMDA 	ÜNİVERSİTELERİN MÜNFERİT AKADEMİK 	PROTOKOLLARI DESTEKLENMİŞ VE ÖZELLİKLE 	DAHA ÖNCE OLUŞTURULAN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SUNY</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(STATE 	UNİVERSİTY OF NEW YORK) -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YÖK</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İŞBİRLİĞİ 	PROTOKOLU UZATILMIŞTIR. </a:t>
            </a:r>
          </a:p>
          <a:p>
            <a:pPr marL="0" marR="0" lvl="0" indent="0" defTabSz="914400" rtl="0" eaLnBrk="1" fontAlgn="base" latinLnBrk="0" hangingPunct="1">
              <a:lnSpc>
                <a:spcPct val="100000"/>
              </a:lnSpc>
              <a:spcBef>
                <a:spcPts val="600"/>
              </a:spcBef>
              <a:spcAft>
                <a:spcPct val="0"/>
              </a:spcAft>
              <a:buClr>
                <a:srgbClr val="FF0000"/>
              </a:buClr>
              <a:buSzTx/>
              <a:buFont typeface="Wingdings" pitchFamily="2" charset="2"/>
              <a:buChar char="è"/>
              <a:tabLst/>
            </a:pPr>
            <a:r>
              <a:rPr lang="tr-TR" sz="2400" dirty="0">
                <a:solidFill>
                  <a:srgbClr val="0000FF"/>
                </a:solidFill>
                <a:latin typeface="Arial" pitchFamily="34" charset="0"/>
                <a:ea typeface="Calibri" pitchFamily="34" charset="0"/>
                <a:cs typeface="Arial" pitchFamily="34" charset="0"/>
              </a:rPr>
              <a:t> </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AYNI AMAÇLA ABD’DE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MUCIA</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a:t>
            </a:r>
            <a:r>
              <a:rPr kumimoji="0" lang="en-US"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Midwest Universities </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a:t>
            </a:r>
            <a:r>
              <a:rPr kumimoji="0" lang="en-US"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Consortium for International Activities</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VE 	ÖZELLİKLE MESLEK YÜKSEKOKULLARI İÇİN 	ABD VE İNGİLTERE’DEKİ YÜKSEKOKULLARIN 	BİRLİKLERİ (</a:t>
            </a:r>
            <a:r>
              <a:rPr kumimoji="0" lang="en-US"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Community Colleges</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İLE AKADEMİK 	İŞBİRLİĞİ TESİS EDİLMİŞTİR. BU ÇERÇEVEDE 	ÇOK SAYIDA ÜNİVERSİTEMİZ ÇİFT DİPLOMA 	FAALİYETİNE BAŞLAMIŞTIR.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F176B4E-A956-48F6-9173-A5FF026B50A7}" type="datetime1">
              <a:rPr lang="tr-TR" smtClean="0"/>
              <a:pPr/>
              <a:t>25.10.2010</a:t>
            </a:fld>
            <a:endParaRPr lang="tr-TR"/>
          </a:p>
        </p:txBody>
      </p:sp>
      <p:sp>
        <p:nvSpPr>
          <p:cNvPr id="3" name="2 Altbilgi Yer Tutucusu"/>
          <p:cNvSpPr>
            <a:spLocks noGrp="1"/>
          </p:cNvSpPr>
          <p:nvPr>
            <p:ph type="ftr" sz="quarter" idx="11"/>
          </p:nvPr>
        </p:nvSpPr>
        <p:spPr/>
        <p:txBody>
          <a:bodyPr/>
          <a:lstStyle/>
          <a:p>
            <a:r>
              <a:rPr lang="tr-TR" smtClean="0"/>
              <a:t>A.Eris</a:t>
            </a:r>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41</a:t>
            </a:fld>
            <a:endParaRPr lang="tr-TR"/>
          </a:p>
        </p:txBody>
      </p:sp>
      <p:sp>
        <p:nvSpPr>
          <p:cNvPr id="5" name="4 Dikdörtgen"/>
          <p:cNvSpPr/>
          <p:nvPr/>
        </p:nvSpPr>
        <p:spPr>
          <a:xfrm>
            <a:off x="683568" y="692696"/>
            <a:ext cx="7848872" cy="4832092"/>
          </a:xfrm>
          <a:prstGeom prst="rect">
            <a:avLst/>
          </a:prstGeom>
        </p:spPr>
        <p:txBody>
          <a:bodyPr wrap="square">
            <a:spAutoFit/>
          </a:bodyPr>
          <a:lstStyle/>
          <a:p>
            <a:pPr>
              <a:spcBef>
                <a:spcPts val="600"/>
              </a:spcBef>
              <a:spcAft>
                <a:spcPts val="600"/>
              </a:spcAft>
              <a:buClr>
                <a:srgbClr val="FF0000"/>
              </a:buClr>
              <a:buFont typeface="Wingdings" pitchFamily="2" charset="2"/>
              <a:buChar char="è"/>
            </a:pPr>
            <a:r>
              <a:rPr lang="tr-TR" sz="2400" cap="all" dirty="0" smtClean="0">
                <a:solidFill>
                  <a:srgbClr val="0000FF"/>
                </a:solidFill>
                <a:latin typeface="Arial" pitchFamily="34" charset="0"/>
                <a:cs typeface="Arial" pitchFamily="34" charset="0"/>
              </a:rPr>
              <a:t> tarihçesi </a:t>
            </a:r>
            <a:r>
              <a:rPr lang="tr-TR" sz="2400" cap="all" dirty="0">
                <a:solidFill>
                  <a:srgbClr val="0000FF"/>
                </a:solidFill>
                <a:latin typeface="Arial" pitchFamily="34" charset="0"/>
                <a:cs typeface="Arial" pitchFamily="34" charset="0"/>
              </a:rPr>
              <a:t>daha eski olan ancak son üç </a:t>
            </a:r>
            <a:r>
              <a:rPr lang="tr-TR" sz="2400" cap="all" dirty="0" smtClean="0">
                <a:solidFill>
                  <a:srgbClr val="0000FF"/>
                </a:solidFill>
                <a:latin typeface="Arial" pitchFamily="34" charset="0"/>
                <a:cs typeface="Arial" pitchFamily="34" charset="0"/>
              </a:rPr>
              <a:t>	sene </a:t>
            </a:r>
            <a:r>
              <a:rPr lang="tr-TR" sz="2400" cap="all" dirty="0">
                <a:solidFill>
                  <a:srgbClr val="0000FF"/>
                </a:solidFill>
                <a:latin typeface="Arial" pitchFamily="34" charset="0"/>
                <a:cs typeface="Arial" pitchFamily="34" charset="0"/>
              </a:rPr>
              <a:t>içinde gerçekleştirilen bir diğer </a:t>
            </a:r>
            <a:r>
              <a:rPr lang="tr-TR" sz="2400" cap="all" dirty="0" smtClean="0">
                <a:solidFill>
                  <a:srgbClr val="0000FF"/>
                </a:solidFill>
                <a:latin typeface="Arial" pitchFamily="34" charset="0"/>
                <a:cs typeface="Arial" pitchFamily="34" charset="0"/>
              </a:rPr>
              <a:t>	uluslar </a:t>
            </a:r>
            <a:r>
              <a:rPr lang="tr-TR" sz="2400" cap="all" dirty="0">
                <a:solidFill>
                  <a:srgbClr val="0000FF"/>
                </a:solidFill>
                <a:latin typeface="Arial" pitchFamily="34" charset="0"/>
                <a:cs typeface="Arial" pitchFamily="34" charset="0"/>
              </a:rPr>
              <a:t>arası faaliyet ise, </a:t>
            </a:r>
            <a:r>
              <a:rPr lang="tr-TR" sz="2400" b="1" cap="all" dirty="0" err="1">
                <a:solidFill>
                  <a:srgbClr val="0000FF"/>
                </a:solidFill>
                <a:latin typeface="Arial" pitchFamily="34" charset="0"/>
                <a:cs typeface="Arial" pitchFamily="34" charset="0"/>
              </a:rPr>
              <a:t>türkiye</a:t>
            </a:r>
            <a:r>
              <a:rPr lang="tr-TR" sz="2400" b="1" cap="all" dirty="0">
                <a:solidFill>
                  <a:srgbClr val="0000FF"/>
                </a:solidFill>
                <a:latin typeface="Arial" pitchFamily="34" charset="0"/>
                <a:cs typeface="Arial" pitchFamily="34" charset="0"/>
              </a:rPr>
              <a:t> -  </a:t>
            </a:r>
            <a:r>
              <a:rPr lang="tr-TR" sz="2400" b="1" cap="all" dirty="0" smtClean="0">
                <a:solidFill>
                  <a:srgbClr val="0000FF"/>
                </a:solidFill>
                <a:latin typeface="Arial" pitchFamily="34" charset="0"/>
                <a:cs typeface="Arial" pitchFamily="34" charset="0"/>
              </a:rPr>
              <a:t>	</a:t>
            </a:r>
            <a:r>
              <a:rPr lang="tr-TR" sz="2400" b="1" cap="all" dirty="0" err="1" smtClean="0">
                <a:solidFill>
                  <a:srgbClr val="0000FF"/>
                </a:solidFill>
                <a:latin typeface="Arial" pitchFamily="34" charset="0"/>
                <a:cs typeface="Arial" pitchFamily="34" charset="0"/>
              </a:rPr>
              <a:t>almanya</a:t>
            </a:r>
            <a:r>
              <a:rPr lang="tr-TR" sz="2400" b="1" cap="all" dirty="0" smtClean="0">
                <a:solidFill>
                  <a:srgbClr val="0000FF"/>
                </a:solidFill>
                <a:latin typeface="Arial" pitchFamily="34" charset="0"/>
                <a:cs typeface="Arial" pitchFamily="34" charset="0"/>
              </a:rPr>
              <a:t> </a:t>
            </a:r>
            <a:r>
              <a:rPr lang="tr-TR" sz="2400" cap="all" dirty="0">
                <a:solidFill>
                  <a:srgbClr val="0000FF"/>
                </a:solidFill>
                <a:latin typeface="Arial" pitchFamily="34" charset="0"/>
                <a:cs typeface="Arial" pitchFamily="34" charset="0"/>
              </a:rPr>
              <a:t>ve </a:t>
            </a:r>
            <a:r>
              <a:rPr lang="tr-TR" sz="2400" b="1" cap="all" dirty="0" err="1">
                <a:solidFill>
                  <a:srgbClr val="0000FF"/>
                </a:solidFill>
                <a:latin typeface="Arial" pitchFamily="34" charset="0"/>
                <a:cs typeface="Arial" pitchFamily="34" charset="0"/>
              </a:rPr>
              <a:t>türkiye</a:t>
            </a:r>
            <a:r>
              <a:rPr lang="tr-TR" sz="2400" b="1" cap="all" dirty="0">
                <a:solidFill>
                  <a:srgbClr val="0000FF"/>
                </a:solidFill>
                <a:latin typeface="Arial" pitchFamily="34" charset="0"/>
                <a:cs typeface="Arial" pitchFamily="34" charset="0"/>
              </a:rPr>
              <a:t> – </a:t>
            </a:r>
            <a:r>
              <a:rPr lang="tr-TR" sz="2400" b="1" cap="all" dirty="0" err="1">
                <a:solidFill>
                  <a:srgbClr val="0000FF"/>
                </a:solidFill>
                <a:latin typeface="Arial" pitchFamily="34" charset="0"/>
                <a:cs typeface="Arial" pitchFamily="34" charset="0"/>
              </a:rPr>
              <a:t>italya</a:t>
            </a:r>
            <a:r>
              <a:rPr lang="tr-TR" sz="2400" b="1" cap="all" dirty="0">
                <a:solidFill>
                  <a:srgbClr val="0000FF"/>
                </a:solidFill>
                <a:latin typeface="Arial" pitchFamily="34" charset="0"/>
                <a:cs typeface="Arial" pitchFamily="34" charset="0"/>
              </a:rPr>
              <a:t> </a:t>
            </a:r>
            <a:r>
              <a:rPr lang="tr-TR" sz="2400" cap="all" dirty="0">
                <a:solidFill>
                  <a:srgbClr val="0000FF"/>
                </a:solidFill>
                <a:latin typeface="Arial" pitchFamily="34" charset="0"/>
                <a:cs typeface="Arial" pitchFamily="34" charset="0"/>
              </a:rPr>
              <a:t>arasında </a:t>
            </a:r>
            <a:r>
              <a:rPr lang="tr-TR" sz="2400" cap="all" dirty="0" smtClean="0">
                <a:solidFill>
                  <a:srgbClr val="0000FF"/>
                </a:solidFill>
                <a:latin typeface="Arial" pitchFamily="34" charset="0"/>
                <a:cs typeface="Arial" pitchFamily="34" charset="0"/>
              </a:rPr>
              <a:t>	imzalanan </a:t>
            </a:r>
            <a:r>
              <a:rPr lang="tr-TR" sz="2400" b="1" cap="all" dirty="0">
                <a:solidFill>
                  <a:srgbClr val="0000FF"/>
                </a:solidFill>
                <a:latin typeface="Arial" pitchFamily="34" charset="0"/>
                <a:cs typeface="Arial" pitchFamily="34" charset="0"/>
              </a:rPr>
              <a:t>“</a:t>
            </a:r>
            <a:r>
              <a:rPr lang="tr-TR" sz="2400" b="1" cap="all" dirty="0" err="1">
                <a:solidFill>
                  <a:srgbClr val="0000FF"/>
                </a:solidFill>
                <a:latin typeface="Arial" pitchFamily="34" charset="0"/>
                <a:cs typeface="Arial" pitchFamily="34" charset="0"/>
              </a:rPr>
              <a:t>türk</a:t>
            </a:r>
            <a:r>
              <a:rPr lang="tr-TR" sz="2400" b="1" cap="all" dirty="0">
                <a:solidFill>
                  <a:srgbClr val="0000FF"/>
                </a:solidFill>
                <a:latin typeface="Arial" pitchFamily="34" charset="0"/>
                <a:cs typeface="Arial" pitchFamily="34" charset="0"/>
              </a:rPr>
              <a:t>-alman üniversitesi” </a:t>
            </a:r>
            <a:r>
              <a:rPr lang="tr-TR" sz="2400" b="1" cap="all" dirty="0" smtClean="0">
                <a:solidFill>
                  <a:srgbClr val="0000FF"/>
                </a:solidFill>
                <a:latin typeface="Arial" pitchFamily="34" charset="0"/>
                <a:cs typeface="Arial" pitchFamily="34" charset="0"/>
              </a:rPr>
              <a:t>	</a:t>
            </a:r>
            <a:r>
              <a:rPr lang="tr-TR" sz="2400" cap="all" dirty="0" smtClean="0">
                <a:solidFill>
                  <a:srgbClr val="0000FF"/>
                </a:solidFill>
                <a:latin typeface="Arial" pitchFamily="34" charset="0"/>
                <a:cs typeface="Arial" pitchFamily="34" charset="0"/>
              </a:rPr>
              <a:t>ile </a:t>
            </a:r>
            <a:r>
              <a:rPr lang="tr-TR" sz="2400" b="1" cap="all" dirty="0">
                <a:solidFill>
                  <a:srgbClr val="0000FF"/>
                </a:solidFill>
                <a:latin typeface="Arial" pitchFamily="34" charset="0"/>
                <a:cs typeface="Arial" pitchFamily="34" charset="0"/>
              </a:rPr>
              <a:t>“</a:t>
            </a:r>
            <a:r>
              <a:rPr lang="tr-TR" sz="2400" b="1" cap="all" dirty="0" err="1">
                <a:solidFill>
                  <a:srgbClr val="0000FF"/>
                </a:solidFill>
                <a:latin typeface="Arial" pitchFamily="34" charset="0"/>
                <a:cs typeface="Arial" pitchFamily="34" charset="0"/>
              </a:rPr>
              <a:t>türk</a:t>
            </a:r>
            <a:r>
              <a:rPr lang="tr-TR" sz="2400" b="1" cap="all" dirty="0">
                <a:solidFill>
                  <a:srgbClr val="0000FF"/>
                </a:solidFill>
                <a:latin typeface="Arial" pitchFamily="34" charset="0"/>
                <a:cs typeface="Arial" pitchFamily="34" charset="0"/>
              </a:rPr>
              <a:t>-</a:t>
            </a:r>
            <a:r>
              <a:rPr lang="tr-TR" sz="2400" b="1" cap="all" dirty="0" err="1">
                <a:solidFill>
                  <a:srgbClr val="0000FF"/>
                </a:solidFill>
                <a:latin typeface="Arial" pitchFamily="34" charset="0"/>
                <a:cs typeface="Arial" pitchFamily="34" charset="0"/>
              </a:rPr>
              <a:t>italyan</a:t>
            </a:r>
            <a:r>
              <a:rPr lang="tr-TR" sz="2400" b="1" cap="all" dirty="0">
                <a:solidFill>
                  <a:srgbClr val="0000FF"/>
                </a:solidFill>
                <a:latin typeface="Arial" pitchFamily="34" charset="0"/>
                <a:cs typeface="Arial" pitchFamily="34" charset="0"/>
              </a:rPr>
              <a:t> üniversitesi” </a:t>
            </a:r>
            <a:r>
              <a:rPr lang="tr-TR" sz="2400" b="1" cap="all" dirty="0" smtClean="0">
                <a:solidFill>
                  <a:srgbClr val="0000FF"/>
                </a:solidFill>
                <a:latin typeface="Arial" pitchFamily="34" charset="0"/>
                <a:cs typeface="Arial" pitchFamily="34" charset="0"/>
              </a:rPr>
              <a:t>	</a:t>
            </a:r>
            <a:r>
              <a:rPr lang="tr-TR" sz="2400" cap="all" dirty="0" err="1" smtClean="0">
                <a:solidFill>
                  <a:srgbClr val="0000FF"/>
                </a:solidFill>
                <a:latin typeface="Arial" pitchFamily="34" charset="0"/>
                <a:cs typeface="Arial" pitchFamily="34" charset="0"/>
              </a:rPr>
              <a:t>kurulmAsı</a:t>
            </a:r>
            <a:r>
              <a:rPr lang="tr-TR" sz="2400" cap="all" dirty="0" smtClean="0">
                <a:solidFill>
                  <a:srgbClr val="0000FF"/>
                </a:solidFill>
                <a:latin typeface="Arial" pitchFamily="34" charset="0"/>
                <a:cs typeface="Arial" pitchFamily="34" charset="0"/>
              </a:rPr>
              <a:t> </a:t>
            </a:r>
            <a:r>
              <a:rPr lang="tr-TR" sz="2400" cap="all" dirty="0">
                <a:solidFill>
                  <a:srgbClr val="0000FF"/>
                </a:solidFill>
                <a:latin typeface="Arial" pitchFamily="34" charset="0"/>
                <a:cs typeface="Arial" pitchFamily="34" charset="0"/>
              </a:rPr>
              <a:t>konusudur. </a:t>
            </a:r>
            <a:endParaRPr lang="tr-TR" sz="2400" cap="all" dirty="0" smtClean="0">
              <a:solidFill>
                <a:srgbClr val="0000FF"/>
              </a:solidFill>
              <a:latin typeface="Arial" pitchFamily="34" charset="0"/>
              <a:cs typeface="Arial" pitchFamily="34" charset="0"/>
            </a:endParaRPr>
          </a:p>
          <a:p>
            <a:pPr>
              <a:spcBef>
                <a:spcPts val="600"/>
              </a:spcBef>
              <a:spcAft>
                <a:spcPts val="600"/>
              </a:spcAft>
              <a:buClr>
                <a:srgbClr val="FF0000"/>
              </a:buClr>
              <a:buFont typeface="Wingdings" pitchFamily="2" charset="2"/>
              <a:buChar char="è"/>
            </a:pPr>
            <a:r>
              <a:rPr lang="tr-TR" sz="2400" cap="all" dirty="0">
                <a:solidFill>
                  <a:srgbClr val="0000FF"/>
                </a:solidFill>
                <a:latin typeface="Arial" pitchFamily="34" charset="0"/>
                <a:cs typeface="Arial" pitchFamily="34" charset="0"/>
              </a:rPr>
              <a:t> </a:t>
            </a:r>
            <a:r>
              <a:rPr lang="tr-TR" sz="2400" cap="all" dirty="0" smtClean="0">
                <a:solidFill>
                  <a:srgbClr val="0000FF"/>
                </a:solidFill>
                <a:latin typeface="Arial" pitchFamily="34" charset="0"/>
                <a:cs typeface="Arial" pitchFamily="34" charset="0"/>
              </a:rPr>
              <a:t>bu </a:t>
            </a:r>
            <a:r>
              <a:rPr lang="tr-TR" sz="2400" cap="all" dirty="0">
                <a:solidFill>
                  <a:srgbClr val="0000FF"/>
                </a:solidFill>
                <a:latin typeface="Arial" pitchFamily="34" charset="0"/>
                <a:cs typeface="Arial" pitchFamily="34" charset="0"/>
              </a:rPr>
              <a:t>çerçevede </a:t>
            </a:r>
            <a:r>
              <a:rPr lang="tr-TR" sz="2400" b="1" cap="all" dirty="0">
                <a:solidFill>
                  <a:srgbClr val="0000FF"/>
                </a:solidFill>
                <a:latin typeface="Arial" pitchFamily="34" charset="0"/>
                <a:cs typeface="Arial" pitchFamily="34" charset="0"/>
              </a:rPr>
              <a:t>“</a:t>
            </a:r>
            <a:r>
              <a:rPr lang="tr-TR" sz="2400" b="1" cap="all" dirty="0" err="1">
                <a:solidFill>
                  <a:srgbClr val="0000FF"/>
                </a:solidFill>
                <a:latin typeface="Arial" pitchFamily="34" charset="0"/>
                <a:cs typeface="Arial" pitchFamily="34" charset="0"/>
              </a:rPr>
              <a:t>türk</a:t>
            </a:r>
            <a:r>
              <a:rPr lang="tr-TR" sz="2400" b="1" cap="all" dirty="0">
                <a:solidFill>
                  <a:srgbClr val="0000FF"/>
                </a:solidFill>
                <a:latin typeface="Arial" pitchFamily="34" charset="0"/>
                <a:cs typeface="Arial" pitchFamily="34" charset="0"/>
              </a:rPr>
              <a:t>-alman üniversitesi” </a:t>
            </a:r>
            <a:r>
              <a:rPr lang="tr-TR" sz="2400" cap="all" dirty="0" smtClean="0">
                <a:solidFill>
                  <a:srgbClr val="0000FF"/>
                </a:solidFill>
                <a:latin typeface="Arial" pitchFamily="34" charset="0"/>
                <a:cs typeface="Arial" pitchFamily="34" charset="0"/>
              </a:rPr>
              <a:t>	kurulmuştur</a:t>
            </a:r>
            <a:r>
              <a:rPr lang="tr-TR" sz="2400" cap="all" dirty="0">
                <a:solidFill>
                  <a:srgbClr val="0000FF"/>
                </a:solidFill>
                <a:latin typeface="Arial" pitchFamily="34" charset="0"/>
                <a:cs typeface="Arial" pitchFamily="34" charset="0"/>
              </a:rPr>
              <a:t>. </a:t>
            </a:r>
            <a:endParaRPr lang="tr-TR" sz="2400" cap="all" dirty="0" smtClean="0">
              <a:solidFill>
                <a:srgbClr val="0000FF"/>
              </a:solidFill>
              <a:latin typeface="Arial" pitchFamily="34" charset="0"/>
              <a:cs typeface="Arial" pitchFamily="34" charset="0"/>
            </a:endParaRPr>
          </a:p>
          <a:p>
            <a:pPr>
              <a:spcBef>
                <a:spcPts val="600"/>
              </a:spcBef>
              <a:spcAft>
                <a:spcPts val="600"/>
              </a:spcAft>
              <a:buClr>
                <a:srgbClr val="FF0000"/>
              </a:buClr>
              <a:buFont typeface="Wingdings" pitchFamily="2" charset="2"/>
              <a:buChar char="è"/>
            </a:pPr>
            <a:r>
              <a:rPr lang="tr-TR" sz="2400" b="1" cap="all" dirty="0" smtClean="0">
                <a:solidFill>
                  <a:srgbClr val="0000FF"/>
                </a:solidFill>
                <a:latin typeface="Arial" pitchFamily="34" charset="0"/>
                <a:cs typeface="Arial" pitchFamily="34" charset="0"/>
              </a:rPr>
              <a:t> “</a:t>
            </a:r>
            <a:r>
              <a:rPr lang="tr-TR" sz="2400" b="1" cap="all" dirty="0" err="1">
                <a:solidFill>
                  <a:srgbClr val="0000FF"/>
                </a:solidFill>
                <a:latin typeface="Arial" pitchFamily="34" charset="0"/>
                <a:cs typeface="Arial" pitchFamily="34" charset="0"/>
              </a:rPr>
              <a:t>türk</a:t>
            </a:r>
            <a:r>
              <a:rPr lang="tr-TR" sz="2400" b="1" cap="all" dirty="0">
                <a:solidFill>
                  <a:srgbClr val="0000FF"/>
                </a:solidFill>
                <a:latin typeface="Arial" pitchFamily="34" charset="0"/>
                <a:cs typeface="Arial" pitchFamily="34" charset="0"/>
              </a:rPr>
              <a:t>-</a:t>
            </a:r>
            <a:r>
              <a:rPr lang="tr-TR" sz="2400" b="1" cap="all" dirty="0" err="1">
                <a:solidFill>
                  <a:srgbClr val="0000FF"/>
                </a:solidFill>
                <a:latin typeface="Arial" pitchFamily="34" charset="0"/>
                <a:cs typeface="Arial" pitchFamily="34" charset="0"/>
              </a:rPr>
              <a:t>italyan</a:t>
            </a:r>
            <a:r>
              <a:rPr lang="tr-TR" sz="2400" b="1" cap="all" dirty="0">
                <a:solidFill>
                  <a:srgbClr val="0000FF"/>
                </a:solidFill>
                <a:latin typeface="Arial" pitchFamily="34" charset="0"/>
                <a:cs typeface="Arial" pitchFamily="34" charset="0"/>
              </a:rPr>
              <a:t> üniversitesi” </a:t>
            </a:r>
            <a:r>
              <a:rPr lang="tr-TR" sz="2400" cap="all" dirty="0">
                <a:solidFill>
                  <a:srgbClr val="0000FF"/>
                </a:solidFill>
                <a:latin typeface="Arial" pitchFamily="34" charset="0"/>
                <a:cs typeface="Arial" pitchFamily="34" charset="0"/>
              </a:rPr>
              <a:t>kuruluş </a:t>
            </a:r>
            <a:r>
              <a:rPr lang="tr-TR" sz="2400" cap="all" dirty="0" smtClean="0">
                <a:solidFill>
                  <a:srgbClr val="0000FF"/>
                </a:solidFill>
                <a:latin typeface="Arial" pitchFamily="34" charset="0"/>
                <a:cs typeface="Arial" pitchFamily="34" charset="0"/>
              </a:rPr>
              <a:t>	kanunu </a:t>
            </a:r>
            <a:r>
              <a:rPr lang="tr-TR" sz="2400" cap="all" dirty="0">
                <a:solidFill>
                  <a:srgbClr val="0000FF"/>
                </a:solidFill>
                <a:latin typeface="Arial" pitchFamily="34" charset="0"/>
                <a:cs typeface="Arial" pitchFamily="34" charset="0"/>
              </a:rPr>
              <a:t>da hazırlanarak milli eğitim </a:t>
            </a:r>
            <a:r>
              <a:rPr lang="tr-TR" sz="2400" cap="all" dirty="0" smtClean="0">
                <a:solidFill>
                  <a:srgbClr val="0000FF"/>
                </a:solidFill>
                <a:latin typeface="Arial" pitchFamily="34" charset="0"/>
                <a:cs typeface="Arial" pitchFamily="34" charset="0"/>
              </a:rPr>
              <a:t>	bakanlığına </a:t>
            </a:r>
            <a:r>
              <a:rPr lang="tr-TR" sz="2400" cap="all" dirty="0">
                <a:solidFill>
                  <a:srgbClr val="0000FF"/>
                </a:solidFill>
                <a:latin typeface="Arial" pitchFamily="34" charset="0"/>
                <a:cs typeface="Arial" pitchFamily="34" charset="0"/>
              </a:rPr>
              <a:t>gönderilmiştir. </a:t>
            </a:r>
            <a:endParaRPr lang="tr-TR" sz="2400" dirty="0">
              <a:solidFill>
                <a:srgbClr val="0000FF"/>
              </a:solidFill>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F176B4E-A956-48F6-9173-A5FF026B50A7}" type="datetime1">
              <a:rPr lang="tr-TR" smtClean="0"/>
              <a:pPr/>
              <a:t>25.10.2010</a:t>
            </a:fld>
            <a:endParaRPr lang="tr-TR"/>
          </a:p>
        </p:txBody>
      </p:sp>
      <p:sp>
        <p:nvSpPr>
          <p:cNvPr id="3" name="2 Altbilgi Yer Tutucusu"/>
          <p:cNvSpPr>
            <a:spLocks noGrp="1"/>
          </p:cNvSpPr>
          <p:nvPr>
            <p:ph type="ftr" sz="quarter" idx="11"/>
          </p:nvPr>
        </p:nvSpPr>
        <p:spPr/>
        <p:txBody>
          <a:bodyPr/>
          <a:lstStyle/>
          <a:p>
            <a:r>
              <a:rPr lang="tr-TR" smtClean="0"/>
              <a:t>A.Eris</a:t>
            </a:r>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42</a:t>
            </a:fld>
            <a:endParaRPr lang="tr-TR" dirty="0"/>
          </a:p>
        </p:txBody>
      </p:sp>
      <p:sp>
        <p:nvSpPr>
          <p:cNvPr id="5" name="4 Dikdörtgen"/>
          <p:cNvSpPr/>
          <p:nvPr/>
        </p:nvSpPr>
        <p:spPr>
          <a:xfrm>
            <a:off x="539552" y="764704"/>
            <a:ext cx="8064896" cy="5416868"/>
          </a:xfrm>
          <a:prstGeom prst="rect">
            <a:avLst/>
          </a:prstGeom>
        </p:spPr>
        <p:txBody>
          <a:bodyPr wrap="square">
            <a:spAutoFit/>
          </a:bodyPr>
          <a:lstStyle/>
          <a:p>
            <a:pPr>
              <a:spcBef>
                <a:spcPts val="600"/>
              </a:spcBef>
              <a:spcAft>
                <a:spcPts val="600"/>
              </a:spcAft>
              <a:buClr>
                <a:srgbClr val="FF0000"/>
              </a:buClr>
              <a:buFont typeface="Wingdings" pitchFamily="2" charset="2"/>
              <a:buChar char="è"/>
            </a:pPr>
            <a:r>
              <a:rPr lang="tr-TR" sz="2400" cap="all" dirty="0" smtClean="0">
                <a:solidFill>
                  <a:srgbClr val="0000FF"/>
                </a:solidFill>
                <a:latin typeface="Arial" pitchFamily="34" charset="0"/>
                <a:cs typeface="Arial" pitchFamily="34" charset="0"/>
              </a:rPr>
              <a:t> 5378 </a:t>
            </a:r>
            <a:r>
              <a:rPr lang="tr-TR" sz="2400" cap="all" dirty="0">
                <a:solidFill>
                  <a:srgbClr val="0000FF"/>
                </a:solidFill>
                <a:latin typeface="Arial" pitchFamily="34" charset="0"/>
                <a:cs typeface="Arial" pitchFamily="34" charset="0"/>
              </a:rPr>
              <a:t>sayılı kanun kapsamında özürlülerin </a:t>
            </a:r>
            <a:r>
              <a:rPr lang="tr-TR" sz="2400" cap="all" dirty="0" smtClean="0">
                <a:solidFill>
                  <a:srgbClr val="0000FF"/>
                </a:solidFill>
                <a:latin typeface="Arial" pitchFamily="34" charset="0"/>
                <a:cs typeface="Arial" pitchFamily="34" charset="0"/>
              </a:rPr>
              <a:t>	yükseköğretimde </a:t>
            </a:r>
            <a:r>
              <a:rPr lang="tr-TR" sz="2400" cap="all" dirty="0">
                <a:solidFill>
                  <a:srgbClr val="0000FF"/>
                </a:solidFill>
                <a:latin typeface="Arial" pitchFamily="34" charset="0"/>
                <a:cs typeface="Arial" pitchFamily="34" charset="0"/>
              </a:rPr>
              <a:t>her türlü desteği </a:t>
            </a:r>
            <a:r>
              <a:rPr lang="tr-TR" sz="2400" cap="all" dirty="0" smtClean="0">
                <a:solidFill>
                  <a:srgbClr val="0000FF"/>
                </a:solidFill>
                <a:latin typeface="Arial" pitchFamily="34" charset="0"/>
                <a:cs typeface="Arial" pitchFamily="34" charset="0"/>
              </a:rPr>
              <a:t>	almaları </a:t>
            </a:r>
            <a:r>
              <a:rPr lang="tr-TR" sz="2400" cap="all" dirty="0">
                <a:solidFill>
                  <a:srgbClr val="0000FF"/>
                </a:solidFill>
                <a:latin typeface="Arial" pitchFamily="34" charset="0"/>
                <a:cs typeface="Arial" pitchFamily="34" charset="0"/>
              </a:rPr>
              <a:t>için gereken yönetmelik </a:t>
            </a:r>
            <a:r>
              <a:rPr lang="tr-TR" sz="2400" cap="all" dirty="0" smtClean="0">
                <a:solidFill>
                  <a:srgbClr val="0000FF"/>
                </a:solidFill>
                <a:latin typeface="Arial" pitchFamily="34" charset="0"/>
                <a:cs typeface="Arial" pitchFamily="34" charset="0"/>
              </a:rPr>
              <a:t>	değişikliği </a:t>
            </a:r>
            <a:r>
              <a:rPr lang="tr-TR" sz="2400" cap="all" dirty="0">
                <a:solidFill>
                  <a:srgbClr val="0000FF"/>
                </a:solidFill>
                <a:latin typeface="Arial" pitchFamily="34" charset="0"/>
                <a:cs typeface="Arial" pitchFamily="34" charset="0"/>
              </a:rPr>
              <a:t>yapılmıştır. bu bağlamda </a:t>
            </a:r>
            <a:r>
              <a:rPr lang="tr-TR" sz="2400" cap="all" dirty="0" smtClean="0">
                <a:solidFill>
                  <a:srgbClr val="0000FF"/>
                </a:solidFill>
                <a:latin typeface="Arial" pitchFamily="34" charset="0"/>
                <a:cs typeface="Arial" pitchFamily="34" charset="0"/>
              </a:rPr>
              <a:t>	gerek </a:t>
            </a:r>
            <a:r>
              <a:rPr lang="tr-TR" sz="2400" cap="all" dirty="0" err="1">
                <a:solidFill>
                  <a:srgbClr val="0000FF"/>
                </a:solidFill>
                <a:latin typeface="Arial" pitchFamily="34" charset="0"/>
                <a:cs typeface="Arial" pitchFamily="34" charset="0"/>
              </a:rPr>
              <a:t>yök</a:t>
            </a:r>
            <a:r>
              <a:rPr lang="tr-TR" sz="2400" cap="all" dirty="0">
                <a:solidFill>
                  <a:srgbClr val="0000FF"/>
                </a:solidFill>
                <a:latin typeface="Arial" pitchFamily="34" charset="0"/>
                <a:cs typeface="Arial" pitchFamily="34" charset="0"/>
              </a:rPr>
              <a:t> ve </a:t>
            </a:r>
            <a:r>
              <a:rPr lang="tr-TR" sz="2400" cap="all" dirty="0" err="1">
                <a:solidFill>
                  <a:srgbClr val="0000FF"/>
                </a:solidFill>
                <a:latin typeface="Arial" pitchFamily="34" charset="0"/>
                <a:cs typeface="Arial" pitchFamily="34" charset="0"/>
              </a:rPr>
              <a:t>ösym</a:t>
            </a:r>
            <a:r>
              <a:rPr lang="tr-TR" sz="2400" cap="all" dirty="0">
                <a:solidFill>
                  <a:srgbClr val="0000FF"/>
                </a:solidFill>
                <a:latin typeface="Arial" pitchFamily="34" charset="0"/>
                <a:cs typeface="Arial" pitchFamily="34" charset="0"/>
              </a:rPr>
              <a:t> bünyesinde; gerek </a:t>
            </a:r>
            <a:r>
              <a:rPr lang="tr-TR" sz="2400" cap="all" dirty="0" smtClean="0">
                <a:solidFill>
                  <a:srgbClr val="0000FF"/>
                </a:solidFill>
                <a:latin typeface="Arial" pitchFamily="34" charset="0"/>
                <a:cs typeface="Arial" pitchFamily="34" charset="0"/>
              </a:rPr>
              <a:t>	tüm </a:t>
            </a:r>
            <a:r>
              <a:rPr lang="tr-TR" sz="2400" cap="all" dirty="0">
                <a:solidFill>
                  <a:srgbClr val="0000FF"/>
                </a:solidFill>
                <a:latin typeface="Arial" pitchFamily="34" charset="0"/>
                <a:cs typeface="Arial" pitchFamily="34" charset="0"/>
              </a:rPr>
              <a:t>üniversitelerimizde özürlülerle </a:t>
            </a:r>
            <a:r>
              <a:rPr lang="tr-TR" sz="2400" cap="all" dirty="0" smtClean="0">
                <a:solidFill>
                  <a:srgbClr val="0000FF"/>
                </a:solidFill>
                <a:latin typeface="Arial" pitchFamily="34" charset="0"/>
                <a:cs typeface="Arial" pitchFamily="34" charset="0"/>
              </a:rPr>
              <a:t>	ilgili </a:t>
            </a:r>
            <a:r>
              <a:rPr lang="tr-TR" sz="2400" cap="all" dirty="0">
                <a:solidFill>
                  <a:srgbClr val="0000FF"/>
                </a:solidFill>
                <a:latin typeface="Arial" pitchFamily="34" charset="0"/>
                <a:cs typeface="Arial" pitchFamily="34" charset="0"/>
              </a:rPr>
              <a:t>mevzuatın gerektirdiği birimler </a:t>
            </a:r>
            <a:r>
              <a:rPr lang="tr-TR" sz="2400" cap="all" dirty="0" smtClean="0">
                <a:solidFill>
                  <a:srgbClr val="0000FF"/>
                </a:solidFill>
                <a:latin typeface="Arial" pitchFamily="34" charset="0"/>
                <a:cs typeface="Arial" pitchFamily="34" charset="0"/>
              </a:rPr>
              <a:t>	oluşturulmuştur</a:t>
            </a:r>
            <a:r>
              <a:rPr lang="tr-TR" sz="2400" cap="all" dirty="0">
                <a:solidFill>
                  <a:srgbClr val="0000FF"/>
                </a:solidFill>
                <a:latin typeface="Arial" pitchFamily="34" charset="0"/>
                <a:cs typeface="Arial" pitchFamily="34" charset="0"/>
              </a:rPr>
              <a:t>. </a:t>
            </a:r>
            <a:endParaRPr lang="tr-TR" sz="2400" cap="all" dirty="0" smtClean="0">
              <a:solidFill>
                <a:srgbClr val="0000FF"/>
              </a:solidFill>
              <a:latin typeface="Arial" pitchFamily="34" charset="0"/>
              <a:cs typeface="Arial" pitchFamily="34" charset="0"/>
            </a:endParaRPr>
          </a:p>
          <a:p>
            <a:pPr>
              <a:spcBef>
                <a:spcPts val="600"/>
              </a:spcBef>
              <a:spcAft>
                <a:spcPts val="600"/>
              </a:spcAft>
              <a:buClr>
                <a:srgbClr val="FF0000"/>
              </a:buClr>
              <a:buFont typeface="Wingdings" pitchFamily="2" charset="2"/>
              <a:buChar char="è"/>
            </a:pPr>
            <a:r>
              <a:rPr lang="tr-TR" sz="2400" cap="all" dirty="0">
                <a:solidFill>
                  <a:srgbClr val="0000FF"/>
                </a:solidFill>
                <a:latin typeface="Arial" pitchFamily="34" charset="0"/>
                <a:cs typeface="Arial" pitchFamily="34" charset="0"/>
              </a:rPr>
              <a:t> </a:t>
            </a:r>
            <a:r>
              <a:rPr lang="tr-TR" sz="2400" cap="all" dirty="0" smtClean="0">
                <a:solidFill>
                  <a:srgbClr val="0000FF"/>
                </a:solidFill>
                <a:latin typeface="Arial" pitchFamily="34" charset="0"/>
                <a:cs typeface="Arial" pitchFamily="34" charset="0"/>
              </a:rPr>
              <a:t>bu </a:t>
            </a:r>
            <a:r>
              <a:rPr lang="tr-TR" sz="2400" cap="all" dirty="0">
                <a:solidFill>
                  <a:srgbClr val="0000FF"/>
                </a:solidFill>
                <a:latin typeface="Arial" pitchFamily="34" charset="0"/>
                <a:cs typeface="Arial" pitchFamily="34" charset="0"/>
              </a:rPr>
              <a:t>konuda ilgili </a:t>
            </a:r>
            <a:r>
              <a:rPr lang="tr-TR" sz="2400" cap="all" dirty="0" smtClean="0">
                <a:solidFill>
                  <a:srgbClr val="0000FF"/>
                </a:solidFill>
                <a:latin typeface="Arial" pitchFamily="34" charset="0"/>
                <a:cs typeface="Arial" pitchFamily="34" charset="0"/>
              </a:rPr>
              <a:t>	kamu </a:t>
            </a:r>
            <a:r>
              <a:rPr lang="tr-TR" sz="2400" cap="all" dirty="0">
                <a:solidFill>
                  <a:srgbClr val="0000FF"/>
                </a:solidFill>
                <a:latin typeface="Arial" pitchFamily="34" charset="0"/>
                <a:cs typeface="Arial" pitchFamily="34" charset="0"/>
              </a:rPr>
              <a:t>kuruluşları </a:t>
            </a:r>
            <a:r>
              <a:rPr lang="tr-TR" sz="2400" cap="all" dirty="0" smtClean="0">
                <a:solidFill>
                  <a:srgbClr val="0000FF"/>
                </a:solidFill>
                <a:latin typeface="Arial" pitchFamily="34" charset="0"/>
                <a:cs typeface="Arial" pitchFamily="34" charset="0"/>
              </a:rPr>
              <a:t>(</a:t>
            </a:r>
            <a:r>
              <a:rPr lang="tr-TR" sz="2400" cap="all" dirty="0" err="1" smtClean="0">
                <a:solidFill>
                  <a:srgbClr val="0000FF"/>
                </a:solidFill>
                <a:latin typeface="Arial" pitchFamily="34" charset="0"/>
                <a:cs typeface="Arial" pitchFamily="34" charset="0"/>
              </a:rPr>
              <a:t>meb</a:t>
            </a:r>
            <a:r>
              <a:rPr lang="tr-TR" sz="2400" cap="all" dirty="0" smtClean="0">
                <a:solidFill>
                  <a:srgbClr val="0000FF"/>
                </a:solidFill>
                <a:latin typeface="Arial" pitchFamily="34" charset="0"/>
                <a:cs typeface="Arial" pitchFamily="34" charset="0"/>
              </a:rPr>
              <a:t>, 	MALİYE, İÇİŞLERİ, SAĞLIK BAKANLIKLARI İLE 	BELEDİYELER, KREDİ YURTLAR KURUMU ve 	üniversitelerimizle </a:t>
            </a:r>
            <a:r>
              <a:rPr lang="tr-TR" sz="2400" cap="all" dirty="0">
                <a:solidFill>
                  <a:srgbClr val="0000FF"/>
                </a:solidFill>
                <a:latin typeface="Arial" pitchFamily="34" charset="0"/>
                <a:cs typeface="Arial" pitchFamily="34" charset="0"/>
              </a:rPr>
              <a:t>birlikte </a:t>
            </a:r>
            <a:r>
              <a:rPr lang="tr-TR" sz="2400" cap="all" dirty="0" smtClean="0">
                <a:solidFill>
                  <a:srgbClr val="0000FF"/>
                </a:solidFill>
                <a:latin typeface="Arial" pitchFamily="34" charset="0"/>
                <a:cs typeface="Arial" pitchFamily="34" charset="0"/>
              </a:rPr>
              <a:t>	koordinasyon </a:t>
            </a:r>
            <a:r>
              <a:rPr lang="tr-TR" sz="2400" cap="all" dirty="0">
                <a:solidFill>
                  <a:srgbClr val="0000FF"/>
                </a:solidFill>
                <a:latin typeface="Arial" pitchFamily="34" charset="0"/>
                <a:cs typeface="Arial" pitchFamily="34" charset="0"/>
              </a:rPr>
              <a:t>toplantıları yapılmakta </a:t>
            </a:r>
            <a:r>
              <a:rPr lang="tr-TR" sz="2400" cap="all" dirty="0" smtClean="0">
                <a:solidFill>
                  <a:srgbClr val="0000FF"/>
                </a:solidFill>
                <a:latin typeface="Arial" pitchFamily="34" charset="0"/>
                <a:cs typeface="Arial" pitchFamily="34" charset="0"/>
              </a:rPr>
              <a:t>	ve </a:t>
            </a:r>
            <a:r>
              <a:rPr lang="tr-TR" sz="2400" cap="all" dirty="0">
                <a:solidFill>
                  <a:srgbClr val="0000FF"/>
                </a:solidFill>
                <a:latin typeface="Arial" pitchFamily="34" charset="0"/>
                <a:cs typeface="Arial" pitchFamily="34" charset="0"/>
              </a:rPr>
              <a:t>gerekli önlemler alınmaktadır. </a:t>
            </a:r>
            <a:endParaRPr lang="tr-TR" sz="2400" dirty="0">
              <a:solidFill>
                <a:srgbClr val="0000FF"/>
              </a:solidFill>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F176B4E-A956-48F6-9173-A5FF026B50A7}" type="datetime1">
              <a:rPr lang="tr-TR" smtClean="0"/>
              <a:pPr/>
              <a:t>25.10.2010</a:t>
            </a:fld>
            <a:endParaRPr lang="tr-TR"/>
          </a:p>
        </p:txBody>
      </p:sp>
      <p:sp>
        <p:nvSpPr>
          <p:cNvPr id="3" name="2 Altbilgi Yer Tutucusu"/>
          <p:cNvSpPr>
            <a:spLocks noGrp="1"/>
          </p:cNvSpPr>
          <p:nvPr>
            <p:ph type="ftr" sz="quarter" idx="11"/>
          </p:nvPr>
        </p:nvSpPr>
        <p:spPr/>
        <p:txBody>
          <a:bodyPr/>
          <a:lstStyle/>
          <a:p>
            <a:r>
              <a:rPr lang="tr-TR" smtClean="0"/>
              <a:t>A.Eris</a:t>
            </a:r>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43</a:t>
            </a:fld>
            <a:endParaRPr lang="tr-TR"/>
          </a:p>
        </p:txBody>
      </p:sp>
      <p:sp>
        <p:nvSpPr>
          <p:cNvPr id="5" name="4 Dikdörtgen"/>
          <p:cNvSpPr/>
          <p:nvPr/>
        </p:nvSpPr>
        <p:spPr>
          <a:xfrm>
            <a:off x="323528" y="764704"/>
            <a:ext cx="8424936" cy="5447645"/>
          </a:xfrm>
          <a:prstGeom prst="rect">
            <a:avLst/>
          </a:prstGeom>
        </p:spPr>
        <p:txBody>
          <a:bodyPr wrap="square">
            <a:spAutoFit/>
          </a:bodyPr>
          <a:lstStyle/>
          <a:p>
            <a:pPr algn="ctr">
              <a:spcBef>
                <a:spcPts val="1200"/>
              </a:spcBef>
              <a:spcAft>
                <a:spcPts val="1200"/>
              </a:spcAft>
            </a:pPr>
            <a:r>
              <a:rPr lang="tr-TR" sz="2800" dirty="0">
                <a:solidFill>
                  <a:srgbClr val="0000FF"/>
                </a:solidFill>
                <a:latin typeface="Arial" pitchFamily="34" charset="0"/>
                <a:cs typeface="Arial" pitchFamily="34" charset="0"/>
              </a:rPr>
              <a:t>TABİİ Kİ BU YAPILANLAR MERKEZİYETÇİ BİR YAPIDA SİSTEMİN MÜSAADE ETTİĞİ VE GERÇEKTEN GEREKLİ OLAN HUSUSLARDIR. </a:t>
            </a:r>
            <a:endParaRPr lang="tr-TR" sz="2800" dirty="0" smtClean="0">
              <a:solidFill>
                <a:srgbClr val="0000FF"/>
              </a:solidFill>
              <a:latin typeface="Arial" pitchFamily="34" charset="0"/>
              <a:cs typeface="Arial" pitchFamily="34" charset="0"/>
            </a:endParaRPr>
          </a:p>
          <a:p>
            <a:pPr algn="ctr">
              <a:spcBef>
                <a:spcPts val="1200"/>
              </a:spcBef>
              <a:spcAft>
                <a:spcPts val="1200"/>
              </a:spcAft>
            </a:pPr>
            <a:r>
              <a:rPr lang="tr-TR" sz="2800" dirty="0" smtClean="0">
                <a:solidFill>
                  <a:srgbClr val="0000FF"/>
                </a:solidFill>
                <a:latin typeface="Arial" pitchFamily="34" charset="0"/>
                <a:cs typeface="Arial" pitchFamily="34" charset="0"/>
              </a:rPr>
              <a:t>ANCAK </a:t>
            </a:r>
            <a:r>
              <a:rPr lang="tr-TR" sz="2800" dirty="0">
                <a:solidFill>
                  <a:srgbClr val="0000FF"/>
                </a:solidFill>
                <a:latin typeface="Arial" pitchFamily="34" charset="0"/>
                <a:cs typeface="Arial" pitchFamily="34" charset="0"/>
              </a:rPr>
              <a:t>TEMEL İTİBARİYLE ÜNİVERSİTER ÖZERKLİK ÇERÇEVESİNİN OLUŞTURULMASI İLE ÇOK DAHA İLERİ BOYUTLARDA ATILIMLARI ÜNİVERSİTELERİMİZ GERÇEKLEŞTİREBİLİR. </a:t>
            </a:r>
            <a:endParaRPr lang="tr-TR" sz="2800" dirty="0" smtClean="0">
              <a:solidFill>
                <a:srgbClr val="0000FF"/>
              </a:solidFill>
              <a:latin typeface="Arial" pitchFamily="34" charset="0"/>
              <a:cs typeface="Arial" pitchFamily="34" charset="0"/>
            </a:endParaRPr>
          </a:p>
          <a:p>
            <a:pPr algn="ctr">
              <a:spcBef>
                <a:spcPts val="1200"/>
              </a:spcBef>
              <a:spcAft>
                <a:spcPts val="1200"/>
              </a:spcAft>
            </a:pPr>
            <a:r>
              <a:rPr lang="tr-TR" sz="2800" dirty="0" smtClean="0">
                <a:solidFill>
                  <a:srgbClr val="0000FF"/>
                </a:solidFill>
                <a:latin typeface="Arial" pitchFamily="34" charset="0"/>
                <a:cs typeface="Arial" pitchFamily="34" charset="0"/>
              </a:rPr>
              <a:t>BUNUN </a:t>
            </a:r>
            <a:r>
              <a:rPr lang="tr-TR" sz="2800" dirty="0">
                <a:solidFill>
                  <a:srgbClr val="0000FF"/>
                </a:solidFill>
                <a:latin typeface="Arial" pitchFamily="34" charset="0"/>
                <a:cs typeface="Arial" pitchFamily="34" charset="0"/>
              </a:rPr>
              <a:t>SONUCU OLARAK DA AKADEMİK VE KALİTELİ HİZMETE İLİŞKİN BİR REKABET ORTAMININ DOĞMASI SONDERECE OLUMLU OLACAKTIR.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F176B4E-A956-48F6-9173-A5FF026B50A7}" type="datetime1">
              <a:rPr lang="tr-TR" smtClean="0"/>
              <a:pPr/>
              <a:t>25.10.2010</a:t>
            </a:fld>
            <a:endParaRPr lang="tr-TR"/>
          </a:p>
        </p:txBody>
      </p:sp>
      <p:sp>
        <p:nvSpPr>
          <p:cNvPr id="3" name="2 Altbilgi Yer Tutucusu"/>
          <p:cNvSpPr>
            <a:spLocks noGrp="1"/>
          </p:cNvSpPr>
          <p:nvPr>
            <p:ph type="ftr" sz="quarter" idx="11"/>
          </p:nvPr>
        </p:nvSpPr>
        <p:spPr/>
        <p:txBody>
          <a:bodyPr/>
          <a:lstStyle/>
          <a:p>
            <a:r>
              <a:rPr lang="tr-TR" smtClean="0"/>
              <a:t>A.Eris</a:t>
            </a:r>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44</a:t>
            </a:fld>
            <a:endParaRPr lang="tr-TR"/>
          </a:p>
        </p:txBody>
      </p:sp>
      <p:sp>
        <p:nvSpPr>
          <p:cNvPr id="5" name="4 Dikdörtgen"/>
          <p:cNvSpPr/>
          <p:nvPr/>
        </p:nvSpPr>
        <p:spPr>
          <a:xfrm>
            <a:off x="395536" y="260648"/>
            <a:ext cx="8424936" cy="6309420"/>
          </a:xfrm>
          <a:prstGeom prst="rect">
            <a:avLst/>
          </a:prstGeom>
        </p:spPr>
        <p:txBody>
          <a:bodyPr wrap="square">
            <a:spAutoFit/>
          </a:bodyPr>
          <a:lstStyle/>
          <a:p>
            <a:pPr lvl="0" algn="ctr">
              <a:spcBef>
                <a:spcPts val="600"/>
              </a:spcBef>
              <a:spcAft>
                <a:spcPts val="600"/>
              </a:spcAft>
            </a:pPr>
            <a:r>
              <a:rPr lang="tr-TR" sz="2400" b="1" dirty="0">
                <a:solidFill>
                  <a:srgbClr val="0000FF"/>
                </a:solidFill>
                <a:latin typeface="Arial" pitchFamily="34" charset="0"/>
                <a:cs typeface="Arial" pitchFamily="34" charset="0"/>
              </a:rPr>
              <a:t>ÖZETLENECEK OLURSA, YUKARIDAKİ SATIR ARALARINDAN AŞAĞIDAKİ ÖNERİLERİN ÇIKTIĞI </a:t>
            </a:r>
            <a:r>
              <a:rPr lang="tr-TR" sz="2400" b="1" dirty="0" smtClean="0">
                <a:solidFill>
                  <a:srgbClr val="0000FF"/>
                </a:solidFill>
                <a:latin typeface="Arial" pitchFamily="34" charset="0"/>
                <a:cs typeface="Arial" pitchFamily="34" charset="0"/>
              </a:rPr>
              <a:t>GÖRÜLÜR:</a:t>
            </a:r>
          </a:p>
          <a:p>
            <a:pPr lvl="0">
              <a:spcBef>
                <a:spcPts val="600"/>
              </a:spcBef>
              <a:spcAft>
                <a:spcPts val="600"/>
              </a:spcAft>
              <a:buClr>
                <a:srgbClr val="FF0000"/>
              </a:buClr>
              <a:buFont typeface="Wingdings" pitchFamily="2" charset="2"/>
              <a:buChar char="è"/>
            </a:pPr>
            <a:r>
              <a:rPr lang="tr-TR" sz="2400" dirty="0" smtClean="0">
                <a:latin typeface="Arial" pitchFamily="34" charset="0"/>
                <a:cs typeface="Arial" pitchFamily="34" charset="0"/>
              </a:rPr>
              <a:t> </a:t>
            </a:r>
            <a:r>
              <a:rPr lang="tr-TR" sz="2400" dirty="0" smtClean="0">
                <a:solidFill>
                  <a:srgbClr val="0000FF"/>
                </a:solidFill>
                <a:latin typeface="Arial" pitchFamily="34" charset="0"/>
                <a:cs typeface="Arial" pitchFamily="34" charset="0"/>
              </a:rPr>
              <a:t>ÜNİVERSİTELERİN </a:t>
            </a:r>
            <a:r>
              <a:rPr lang="tr-TR" sz="2400" dirty="0">
                <a:solidFill>
                  <a:srgbClr val="0000FF"/>
                </a:solidFill>
                <a:latin typeface="Arial" pitchFamily="34" charset="0"/>
                <a:cs typeface="Arial" pitchFamily="34" charset="0"/>
              </a:rPr>
              <a:t>YÖNETİMİ VE YAPILACAK HER </a:t>
            </a:r>
            <a:r>
              <a:rPr lang="tr-TR" sz="2400" dirty="0" smtClean="0">
                <a:solidFill>
                  <a:srgbClr val="0000FF"/>
                </a:solidFill>
                <a:latin typeface="Arial" pitchFamily="34" charset="0"/>
                <a:cs typeface="Arial" pitchFamily="34" charset="0"/>
              </a:rPr>
              <a:t>	TÜRLÜ </a:t>
            </a:r>
            <a:r>
              <a:rPr lang="tr-TR" sz="2400" dirty="0">
                <a:solidFill>
                  <a:srgbClr val="0000FF"/>
                </a:solidFill>
                <a:latin typeface="Arial" pitchFamily="34" charset="0"/>
                <a:cs typeface="Arial" pitchFamily="34" charset="0"/>
              </a:rPr>
              <a:t>FAALİYET SİYASİ YAKLAŞIMLARDAN </a:t>
            </a:r>
            <a:r>
              <a:rPr lang="tr-TR" sz="2400" dirty="0" smtClean="0">
                <a:solidFill>
                  <a:srgbClr val="0000FF"/>
                </a:solidFill>
                <a:latin typeface="Arial" pitchFamily="34" charset="0"/>
                <a:cs typeface="Arial" pitchFamily="34" charset="0"/>
              </a:rPr>
              <a:t>	UZAK </a:t>
            </a:r>
            <a:r>
              <a:rPr lang="tr-TR" sz="2400" dirty="0">
                <a:solidFill>
                  <a:srgbClr val="0000FF"/>
                </a:solidFill>
                <a:latin typeface="Arial" pitchFamily="34" charset="0"/>
                <a:cs typeface="Arial" pitchFamily="34" charset="0"/>
              </a:rPr>
              <a:t>OLMALIDIR. ANCAK, HER KONU </a:t>
            </a:r>
            <a:r>
              <a:rPr lang="tr-TR" sz="2400" dirty="0" smtClean="0">
                <a:solidFill>
                  <a:srgbClr val="0000FF"/>
                </a:solidFill>
                <a:latin typeface="Arial" pitchFamily="34" charset="0"/>
                <a:cs typeface="Arial" pitchFamily="34" charset="0"/>
              </a:rPr>
              <a:t>	ÜNİVERSİTELERDE </a:t>
            </a:r>
            <a:r>
              <a:rPr lang="tr-TR" sz="2400" dirty="0">
                <a:solidFill>
                  <a:srgbClr val="0000FF"/>
                </a:solidFill>
                <a:latin typeface="Arial" pitchFamily="34" charset="0"/>
                <a:cs typeface="Arial" pitchFamily="34" charset="0"/>
              </a:rPr>
              <a:t>AKADEMİK DÜZEYDE </a:t>
            </a:r>
            <a:r>
              <a:rPr lang="tr-TR" sz="2400" dirty="0" smtClean="0">
                <a:solidFill>
                  <a:srgbClr val="0000FF"/>
                </a:solidFill>
                <a:latin typeface="Arial" pitchFamily="34" charset="0"/>
                <a:cs typeface="Arial" pitchFamily="34" charset="0"/>
              </a:rPr>
              <a:t>	TARTIŞILABİLMELİ </a:t>
            </a:r>
            <a:r>
              <a:rPr lang="tr-TR" sz="2400" dirty="0">
                <a:solidFill>
                  <a:srgbClr val="0000FF"/>
                </a:solidFill>
                <a:latin typeface="Arial" pitchFamily="34" charset="0"/>
                <a:cs typeface="Arial" pitchFamily="34" charset="0"/>
              </a:rPr>
              <a:t>VE BİLİMSEL ARAŞTIRMA </a:t>
            </a:r>
            <a:r>
              <a:rPr lang="tr-TR" sz="2400" dirty="0" smtClean="0">
                <a:solidFill>
                  <a:srgbClr val="0000FF"/>
                </a:solidFill>
                <a:latin typeface="Arial" pitchFamily="34" charset="0"/>
                <a:cs typeface="Arial" pitchFamily="34" charset="0"/>
              </a:rPr>
              <a:t>	KONUSU </a:t>
            </a:r>
            <a:r>
              <a:rPr lang="tr-TR" sz="2400" dirty="0">
                <a:solidFill>
                  <a:srgbClr val="0000FF"/>
                </a:solidFill>
                <a:latin typeface="Arial" pitchFamily="34" charset="0"/>
                <a:cs typeface="Arial" pitchFamily="34" charset="0"/>
              </a:rPr>
              <a:t>YAPILABİLMELİDİR. BURADAKİ </a:t>
            </a:r>
            <a:r>
              <a:rPr lang="tr-TR" sz="2400" dirty="0" smtClean="0">
                <a:solidFill>
                  <a:srgbClr val="0000FF"/>
                </a:solidFill>
                <a:latin typeface="Arial" pitchFamily="34" charset="0"/>
                <a:cs typeface="Arial" pitchFamily="34" charset="0"/>
              </a:rPr>
              <a:t>	TEMEL </a:t>
            </a:r>
            <a:r>
              <a:rPr lang="tr-TR" sz="2400" dirty="0">
                <a:solidFill>
                  <a:srgbClr val="0000FF"/>
                </a:solidFill>
                <a:latin typeface="Arial" pitchFamily="34" charset="0"/>
                <a:cs typeface="Arial" pitchFamily="34" charset="0"/>
              </a:rPr>
              <a:t>FELSEFE BİLGİNİN EVRENSELLİĞİ </a:t>
            </a:r>
            <a:r>
              <a:rPr lang="tr-TR" sz="2400" dirty="0" smtClean="0">
                <a:solidFill>
                  <a:srgbClr val="0000FF"/>
                </a:solidFill>
                <a:latin typeface="Arial" pitchFamily="34" charset="0"/>
                <a:cs typeface="Arial" pitchFamily="34" charset="0"/>
              </a:rPr>
              <a:t>	OLMALIDIR</a:t>
            </a:r>
            <a:r>
              <a:rPr lang="tr-TR" sz="2400" dirty="0">
                <a:solidFill>
                  <a:srgbClr val="0000FF"/>
                </a:solidFill>
                <a:latin typeface="Arial" pitchFamily="34" charset="0"/>
                <a:cs typeface="Arial" pitchFamily="34" charset="0"/>
              </a:rPr>
              <a:t>. </a:t>
            </a:r>
          </a:p>
          <a:p>
            <a:pPr lvl="0">
              <a:spcBef>
                <a:spcPts val="600"/>
              </a:spcBef>
              <a:spcAft>
                <a:spcPts val="600"/>
              </a:spcAft>
              <a:buClr>
                <a:srgbClr val="FF0000"/>
              </a:buClr>
              <a:buFont typeface="Wingdings" pitchFamily="2" charset="2"/>
              <a:buChar char="è"/>
            </a:pPr>
            <a:r>
              <a:rPr lang="tr-TR" sz="2400" dirty="0" smtClean="0">
                <a:solidFill>
                  <a:srgbClr val="0000FF"/>
                </a:solidFill>
                <a:latin typeface="Arial" pitchFamily="34" charset="0"/>
                <a:cs typeface="Arial" pitchFamily="34" charset="0"/>
              </a:rPr>
              <a:t> TÜRKİYE’DEKİ </a:t>
            </a:r>
            <a:r>
              <a:rPr lang="tr-TR" sz="2400" dirty="0">
                <a:solidFill>
                  <a:srgbClr val="0000FF"/>
                </a:solidFill>
                <a:latin typeface="Arial" pitchFamily="34" charset="0"/>
                <a:cs typeface="Arial" pitchFamily="34" charset="0"/>
              </a:rPr>
              <a:t>MEVCUT MERKEZİYETÇİ </a:t>
            </a:r>
            <a:r>
              <a:rPr lang="tr-TR" sz="2400" dirty="0" smtClean="0">
                <a:solidFill>
                  <a:srgbClr val="0000FF"/>
                </a:solidFill>
                <a:latin typeface="Arial" pitchFamily="34" charset="0"/>
                <a:cs typeface="Arial" pitchFamily="34" charset="0"/>
              </a:rPr>
              <a:t>	YÜKSEKÖĞRETİM </a:t>
            </a:r>
            <a:r>
              <a:rPr lang="tr-TR" sz="2400" dirty="0">
                <a:solidFill>
                  <a:srgbClr val="0000FF"/>
                </a:solidFill>
                <a:latin typeface="Arial" pitchFamily="34" charset="0"/>
                <a:cs typeface="Arial" pitchFamily="34" charset="0"/>
              </a:rPr>
              <a:t>MEVZUATI MUTLAKA </a:t>
            </a:r>
            <a:r>
              <a:rPr lang="tr-TR" sz="2400" b="1" dirty="0">
                <a:solidFill>
                  <a:srgbClr val="FF3300"/>
                </a:solidFill>
                <a:latin typeface="Arial" pitchFamily="34" charset="0"/>
                <a:cs typeface="Arial" pitchFamily="34" charset="0"/>
              </a:rPr>
              <a:t>“ÖZERK, </a:t>
            </a:r>
            <a:r>
              <a:rPr lang="tr-TR" sz="2400" b="1" dirty="0" smtClean="0">
                <a:solidFill>
                  <a:srgbClr val="FF3300"/>
                </a:solidFill>
                <a:latin typeface="Arial" pitchFamily="34" charset="0"/>
                <a:cs typeface="Arial" pitchFamily="34" charset="0"/>
              </a:rPr>
              <a:t>	ŞEFFAF </a:t>
            </a:r>
            <a:r>
              <a:rPr lang="tr-TR" sz="2400" b="1" dirty="0">
                <a:solidFill>
                  <a:srgbClr val="FF3300"/>
                </a:solidFill>
                <a:latin typeface="Arial" pitchFamily="34" charset="0"/>
                <a:cs typeface="Arial" pitchFamily="34" charset="0"/>
              </a:rPr>
              <a:t>VE HESAP VEREBİLİR BİR ÜNİVERSİTE” </a:t>
            </a:r>
            <a:r>
              <a:rPr lang="tr-TR" sz="2400" dirty="0" smtClean="0">
                <a:solidFill>
                  <a:srgbClr val="0000FF"/>
                </a:solidFill>
                <a:latin typeface="Arial" pitchFamily="34" charset="0"/>
                <a:cs typeface="Arial" pitchFamily="34" charset="0"/>
              </a:rPr>
              <a:t>	SİSTEMİNE </a:t>
            </a:r>
            <a:r>
              <a:rPr lang="tr-TR" sz="2400" dirty="0">
                <a:solidFill>
                  <a:srgbClr val="0000FF"/>
                </a:solidFill>
                <a:latin typeface="Arial" pitchFamily="34" charset="0"/>
                <a:cs typeface="Arial" pitchFamily="34" charset="0"/>
              </a:rPr>
              <a:t>GÖRE İVEDİ OLARAK YENİDEN VE </a:t>
            </a:r>
            <a:r>
              <a:rPr lang="tr-TR" sz="2400" dirty="0" smtClean="0">
                <a:solidFill>
                  <a:srgbClr val="0000FF"/>
                </a:solidFill>
                <a:latin typeface="Arial" pitchFamily="34" charset="0"/>
                <a:cs typeface="Arial" pitchFamily="34" charset="0"/>
              </a:rPr>
              <a:t>	DÜZENLENMELİDİR</a:t>
            </a:r>
            <a:r>
              <a:rPr lang="tr-TR" sz="2400" dirty="0">
                <a:solidFill>
                  <a:srgbClr val="0000FF"/>
                </a:solidFill>
                <a:latin typeface="Arial" pitchFamily="34" charset="0"/>
                <a:cs typeface="Arial" pitchFamily="34" charset="0"/>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F176B4E-A956-48F6-9173-A5FF026B50A7}" type="datetime1">
              <a:rPr lang="tr-TR" smtClean="0"/>
              <a:pPr/>
              <a:t>25.10.2010</a:t>
            </a:fld>
            <a:endParaRPr lang="tr-TR"/>
          </a:p>
        </p:txBody>
      </p:sp>
      <p:sp>
        <p:nvSpPr>
          <p:cNvPr id="3" name="2 Altbilgi Yer Tutucusu"/>
          <p:cNvSpPr>
            <a:spLocks noGrp="1"/>
          </p:cNvSpPr>
          <p:nvPr>
            <p:ph type="ftr" sz="quarter" idx="11"/>
          </p:nvPr>
        </p:nvSpPr>
        <p:spPr/>
        <p:txBody>
          <a:bodyPr/>
          <a:lstStyle/>
          <a:p>
            <a:r>
              <a:rPr lang="tr-TR" smtClean="0"/>
              <a:t>A.Eris</a:t>
            </a:r>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45</a:t>
            </a:fld>
            <a:endParaRPr lang="tr-TR"/>
          </a:p>
        </p:txBody>
      </p:sp>
      <p:sp>
        <p:nvSpPr>
          <p:cNvPr id="144385" name="Rectangle 1"/>
          <p:cNvSpPr>
            <a:spLocks noChangeArrowheads="1"/>
          </p:cNvSpPr>
          <p:nvPr/>
        </p:nvSpPr>
        <p:spPr bwMode="auto">
          <a:xfrm>
            <a:off x="251520" y="215445"/>
            <a:ext cx="864096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ÖZELLİKLE KAYNAK OLUŞTURABİLEN VE KENDİNE 	YETEN BİR ÜNİVERSİTE YAPISININ SAĞLANMASI 	İÇİN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OECD</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KRİTERLERİNE GÖRE MALİ 	ÖZERKLİĞİN SAĞLANMASI ÜNİVERSİTELERDEKİ 	VERİMLİLİĞİN ANAHTARIDIR.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a:p>
            <a:pPr eaLnBrk="0" fontAlgn="base" hangingPunct="0">
              <a:spcBef>
                <a:spcPts val="600"/>
              </a:spcBef>
              <a:spcAft>
                <a:spcPts val="600"/>
              </a:spcAft>
              <a:buClr>
                <a:srgbClr val="FF0000"/>
              </a:buClr>
              <a:buFont typeface="Wingdings" pitchFamily="2" charset="2"/>
              <a:buChar char="è"/>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ÜNİVERSİTEDEKİ YÖNETİCİLER MUTLAKA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LİYAKAT 	</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ESASINA GÖRE OBJEKTİF KRİTERLER 	ÇERÇEVESİNDE BELİRLENMELİDİR. </a:t>
            </a:r>
            <a:endParaRPr lang="tr-TR" sz="2400" dirty="0">
              <a:solidFill>
                <a:srgbClr val="0000FF"/>
              </a:solidFill>
              <a:latin typeface="Arial" pitchFamily="34" charset="0"/>
              <a:ea typeface="Calibri" pitchFamily="34" charset="0"/>
              <a:cs typeface="Arial" pitchFamily="34" charset="0"/>
            </a:endParaRPr>
          </a:p>
          <a:p>
            <a:pPr eaLnBrk="0" fontAlgn="base" hangingPunct="0">
              <a:spcBef>
                <a:spcPts val="600"/>
              </a:spcBef>
              <a:spcAft>
                <a:spcPts val="600"/>
              </a:spcAft>
              <a:buClr>
                <a:srgbClr val="FF0000"/>
              </a:buClr>
              <a:buFont typeface="Wingdings" pitchFamily="2" charset="2"/>
              <a:buChar char="è"/>
            </a:pPr>
            <a:r>
              <a:rPr lang="tr-TR" sz="2400" dirty="0">
                <a:solidFill>
                  <a:srgbClr val="0000FF"/>
                </a:solidFill>
                <a:latin typeface="Arial" pitchFamily="34" charset="0"/>
                <a:cs typeface="Arial" pitchFamily="34" charset="0"/>
              </a:rPr>
              <a:t> </a:t>
            </a:r>
            <a:r>
              <a:rPr lang="tr-TR" sz="2400" dirty="0" smtClean="0">
                <a:solidFill>
                  <a:srgbClr val="0000FF"/>
                </a:solidFill>
                <a:latin typeface="Arial" pitchFamily="34" charset="0"/>
                <a:cs typeface="Arial" pitchFamily="34" charset="0"/>
              </a:rPr>
              <a:t>ÜNİVERSİTELERDE </a:t>
            </a:r>
            <a:r>
              <a:rPr lang="tr-TR" sz="2400" dirty="0">
                <a:solidFill>
                  <a:srgbClr val="0000FF"/>
                </a:solidFill>
                <a:latin typeface="Arial" pitchFamily="34" charset="0"/>
                <a:cs typeface="Arial" pitchFamily="34" charset="0"/>
              </a:rPr>
              <a:t>İSTİHDAM VE KADROLAŞMA </a:t>
            </a:r>
            <a:r>
              <a:rPr lang="tr-TR" sz="2400" dirty="0" smtClean="0">
                <a:solidFill>
                  <a:srgbClr val="0000FF"/>
                </a:solidFill>
                <a:latin typeface="Arial" pitchFamily="34" charset="0"/>
                <a:cs typeface="Arial" pitchFamily="34" charset="0"/>
              </a:rPr>
              <a:t>	KLASİK </a:t>
            </a:r>
            <a:r>
              <a:rPr lang="tr-TR" sz="2400" dirty="0">
                <a:solidFill>
                  <a:srgbClr val="0000FF"/>
                </a:solidFill>
                <a:latin typeface="Arial" pitchFamily="34" charset="0"/>
                <a:cs typeface="Arial" pitchFamily="34" charset="0"/>
              </a:rPr>
              <a:t>MEMUR YAPISININ DIŞINDA MUTLAKA </a:t>
            </a:r>
            <a:r>
              <a:rPr lang="tr-TR" sz="2400" dirty="0" smtClean="0">
                <a:solidFill>
                  <a:srgbClr val="0000FF"/>
                </a:solidFill>
                <a:latin typeface="Arial" pitchFamily="34" charset="0"/>
                <a:cs typeface="Arial" pitchFamily="34" charset="0"/>
              </a:rPr>
              <a:t>	</a:t>
            </a:r>
            <a:r>
              <a:rPr lang="tr-TR" sz="2400" b="1" dirty="0" smtClean="0">
                <a:solidFill>
                  <a:srgbClr val="0000FF"/>
                </a:solidFill>
                <a:latin typeface="Arial" pitchFamily="34" charset="0"/>
                <a:cs typeface="Arial" pitchFamily="34" charset="0"/>
              </a:rPr>
              <a:t>LİYAKAT </a:t>
            </a:r>
            <a:r>
              <a:rPr lang="tr-TR" sz="2400" b="1" dirty="0">
                <a:solidFill>
                  <a:srgbClr val="0000FF"/>
                </a:solidFill>
                <a:latin typeface="Arial" pitchFamily="34" charset="0"/>
                <a:cs typeface="Arial" pitchFamily="34" charset="0"/>
              </a:rPr>
              <a:t>VE BAŞARI </a:t>
            </a:r>
            <a:r>
              <a:rPr lang="tr-TR" sz="2400" dirty="0">
                <a:solidFill>
                  <a:srgbClr val="0000FF"/>
                </a:solidFill>
                <a:latin typeface="Arial" pitchFamily="34" charset="0"/>
                <a:cs typeface="Arial" pitchFamily="34" charset="0"/>
              </a:rPr>
              <a:t>ESASINA GÖRE YENİDEN </a:t>
            </a:r>
            <a:r>
              <a:rPr lang="tr-TR" sz="2400" dirty="0" smtClean="0">
                <a:solidFill>
                  <a:srgbClr val="0000FF"/>
                </a:solidFill>
                <a:latin typeface="Arial" pitchFamily="34" charset="0"/>
                <a:cs typeface="Arial" pitchFamily="34" charset="0"/>
              </a:rPr>
              <a:t>	DÜZENLENMELİ</a:t>
            </a:r>
            <a:r>
              <a:rPr lang="tr-TR" sz="2400" dirty="0">
                <a:solidFill>
                  <a:srgbClr val="0000FF"/>
                </a:solidFill>
                <a:latin typeface="Arial" pitchFamily="34" charset="0"/>
                <a:cs typeface="Arial" pitchFamily="34" charset="0"/>
              </a:rPr>
              <a:t>; BUNA GÖRE ÜCRETLENDİRME </a:t>
            </a:r>
            <a:r>
              <a:rPr lang="tr-TR" sz="2400" dirty="0" smtClean="0">
                <a:solidFill>
                  <a:srgbClr val="0000FF"/>
                </a:solidFill>
                <a:latin typeface="Arial" pitchFamily="34" charset="0"/>
                <a:cs typeface="Arial" pitchFamily="34" charset="0"/>
              </a:rPr>
              <a:t>	YAPILMALIDIR</a:t>
            </a:r>
            <a:r>
              <a:rPr lang="tr-TR" sz="2400" dirty="0">
                <a:solidFill>
                  <a:srgbClr val="0000FF"/>
                </a:solidFill>
                <a:latin typeface="Arial" pitchFamily="34" charset="0"/>
                <a:cs typeface="Arial" pitchFamily="34" charset="0"/>
              </a:rPr>
              <a:t>. ÜNİVERSİTELERDE ÖĞRETİM </a:t>
            </a:r>
            <a:r>
              <a:rPr lang="tr-TR" sz="2400" dirty="0" smtClean="0">
                <a:solidFill>
                  <a:srgbClr val="0000FF"/>
                </a:solidFill>
                <a:latin typeface="Arial" pitchFamily="34" charset="0"/>
                <a:cs typeface="Arial" pitchFamily="34" charset="0"/>
              </a:rPr>
              <a:t>	ELEMANLARINA </a:t>
            </a:r>
            <a:r>
              <a:rPr lang="tr-TR" sz="2400" dirty="0">
                <a:solidFill>
                  <a:srgbClr val="0000FF"/>
                </a:solidFill>
                <a:latin typeface="Arial" pitchFamily="34" charset="0"/>
                <a:cs typeface="Arial" pitchFamily="34" charset="0"/>
              </a:rPr>
              <a:t>GEÇİCİ VE/VEYA SÜREKLİ </a:t>
            </a:r>
            <a:r>
              <a:rPr lang="tr-TR" sz="2400" dirty="0" smtClean="0">
                <a:solidFill>
                  <a:srgbClr val="0000FF"/>
                </a:solidFill>
                <a:latin typeface="Arial" pitchFamily="34" charset="0"/>
                <a:cs typeface="Arial" pitchFamily="34" charset="0"/>
              </a:rPr>
              <a:t>	KADROLARIN </a:t>
            </a:r>
            <a:r>
              <a:rPr lang="tr-TR" sz="2400" dirty="0">
                <a:solidFill>
                  <a:srgbClr val="0000FF"/>
                </a:solidFill>
                <a:latin typeface="Arial" pitchFamily="34" charset="0"/>
                <a:cs typeface="Arial" pitchFamily="34" charset="0"/>
              </a:rPr>
              <a:t>VERİLMESİNİN KOŞULLARI YENİDEN </a:t>
            </a:r>
            <a:r>
              <a:rPr lang="tr-TR" sz="2400" dirty="0" smtClean="0">
                <a:solidFill>
                  <a:srgbClr val="0000FF"/>
                </a:solidFill>
                <a:latin typeface="Arial" pitchFamily="34" charset="0"/>
                <a:cs typeface="Arial" pitchFamily="34" charset="0"/>
              </a:rPr>
              <a:t>	DÜZENLENMELİDİR</a:t>
            </a:r>
            <a:r>
              <a:rPr lang="tr-TR" sz="2400" dirty="0">
                <a:solidFill>
                  <a:srgbClr val="0000FF"/>
                </a:solidFill>
                <a:latin typeface="Arial" pitchFamily="34" charset="0"/>
                <a:cs typeface="Arial" pitchFamily="34" charset="0"/>
              </a:rPr>
              <a:t>.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F176B4E-A956-48F6-9173-A5FF026B50A7}" type="datetime1">
              <a:rPr lang="tr-TR" smtClean="0"/>
              <a:pPr/>
              <a:t>25.10.2010</a:t>
            </a:fld>
            <a:endParaRPr lang="tr-TR"/>
          </a:p>
        </p:txBody>
      </p:sp>
      <p:sp>
        <p:nvSpPr>
          <p:cNvPr id="3" name="2 Altbilgi Yer Tutucusu"/>
          <p:cNvSpPr>
            <a:spLocks noGrp="1"/>
          </p:cNvSpPr>
          <p:nvPr>
            <p:ph type="ftr" sz="quarter" idx="11"/>
          </p:nvPr>
        </p:nvSpPr>
        <p:spPr/>
        <p:txBody>
          <a:bodyPr/>
          <a:lstStyle/>
          <a:p>
            <a:r>
              <a:rPr lang="tr-TR" smtClean="0"/>
              <a:t>A.Eris</a:t>
            </a:r>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46</a:t>
            </a:fld>
            <a:endParaRPr lang="tr-TR"/>
          </a:p>
        </p:txBody>
      </p:sp>
      <p:sp>
        <p:nvSpPr>
          <p:cNvPr id="145409" name="Rectangle 1"/>
          <p:cNvSpPr>
            <a:spLocks noChangeArrowheads="1"/>
          </p:cNvSpPr>
          <p:nvPr/>
        </p:nvSpPr>
        <p:spPr bwMode="auto">
          <a:xfrm>
            <a:off x="467544" y="410760"/>
            <a:ext cx="8280920"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YÜKSEKÖĞRETİMDEKİ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KALİTE </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ARAYIŞLARI İÇİN 	GEREKLİ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YETERLİLİKLER</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SADECE EĞİTİM-	ÖĞRETİM ALANINDA DEĞİL; ARAŞTIRMA VE 	İSTİHDAM ALANLARINDA DA ZORUNLUDUR. </a:t>
            </a:r>
          </a:p>
          <a:p>
            <a:pPr marL="0" marR="0" lvl="0" indent="0" algn="l" defTabSz="914400" rtl="0" eaLnBrk="0" fontAlgn="base" latinLnBrk="0" hangingPunct="0">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BOLOGNA SÜRECİ </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HER ALANDA TÜM 	ÜNİVERSİTELERİMİZ TARAFINDAN 	BENİMSENMELİ VE BU KONUDAKİ TAAHHÜTLER 	VAKİT GEÇİRİLMEDEN YERİNE GETİRİLMELİDİR. </a:t>
            </a:r>
          </a:p>
          <a:p>
            <a:pPr marL="0" marR="0" lvl="0" indent="0" algn="l" defTabSz="914400" rtl="0" eaLnBrk="0" fontAlgn="base" latinLnBrk="0" hangingPunct="0">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YÜKSEKÖĞRETİMDE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ULUSLARARASILAŞMA 	</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TEŞVİK EDİLMELİ VE YAYILMALIDIR. </a:t>
            </a:r>
          </a:p>
          <a:p>
            <a:pPr marL="0" marR="0" lvl="0" indent="0" algn="l" defTabSz="914400" rtl="0" eaLnBrk="0" fontAlgn="base" latinLnBrk="0" hangingPunct="0">
              <a:lnSpc>
                <a:spcPct val="100000"/>
              </a:lnSpc>
              <a:spcBef>
                <a:spcPts val="600"/>
              </a:spcBef>
              <a:spcAft>
                <a:spcPts val="600"/>
              </a:spcAft>
              <a:buClr>
                <a:srgbClr val="FF0000"/>
              </a:buClr>
              <a:buSzTx/>
              <a:buFont typeface="Wingdings" pitchFamily="2" charset="2"/>
              <a:buChar char="è"/>
              <a:tabLst/>
            </a:pP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YÜKSEKÖĞRETİMDE AKADEMİK KALİTE VE 	</a:t>
            </a:r>
            <a:r>
              <a:rPr kumimoji="0" lang="tr-TR" sz="24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AKREDİTASYON</a:t>
            </a:r>
            <a:r>
              <a:rPr kumimoji="0" lang="tr-TR" sz="2400" b="0" i="0" u="none" strike="noStrike" cap="none" normalizeH="0" baseline="0" dirty="0" smtClean="0">
                <a:ln>
                  <a:noFill/>
                </a:ln>
                <a:solidFill>
                  <a:srgbClr val="0000FF"/>
                </a:solidFill>
                <a:effectLst/>
                <a:latin typeface="Arial" pitchFamily="34" charset="0"/>
                <a:ea typeface="Calibri" pitchFamily="34" charset="0"/>
                <a:cs typeface="Arial" pitchFamily="34" charset="0"/>
              </a:rPr>
              <a:t> AJANSLARI ALANLARINA GÖRE 	SÜRATLE OLUŞTURULMALI VE ULUSLAR ARASI 	KABUL EDİLEBİLİR DÜZEYE GELMELİDİR. </a:t>
            </a:r>
            <a:endParaRPr kumimoji="0" lang="tr-TR" sz="2400" b="0" i="0" u="none" strike="noStrike" cap="none" normalizeH="0" baseline="0" dirty="0" smtClean="0">
              <a:ln>
                <a:noFill/>
              </a:ln>
              <a:solidFill>
                <a:srgbClr val="0000FF"/>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F176B4E-A956-48F6-9173-A5FF026B50A7}" type="datetime1">
              <a:rPr lang="tr-TR" smtClean="0"/>
              <a:pPr/>
              <a:t>25.10.2010</a:t>
            </a:fld>
            <a:endParaRPr lang="tr-TR"/>
          </a:p>
        </p:txBody>
      </p:sp>
      <p:sp>
        <p:nvSpPr>
          <p:cNvPr id="3" name="2 Altbilgi Yer Tutucusu"/>
          <p:cNvSpPr>
            <a:spLocks noGrp="1"/>
          </p:cNvSpPr>
          <p:nvPr>
            <p:ph type="ftr" sz="quarter" idx="11"/>
          </p:nvPr>
        </p:nvSpPr>
        <p:spPr/>
        <p:txBody>
          <a:bodyPr/>
          <a:lstStyle/>
          <a:p>
            <a:r>
              <a:rPr lang="tr-TR" smtClean="0"/>
              <a:t>A.Eris</a:t>
            </a:r>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47</a:t>
            </a:fld>
            <a:endParaRPr lang="tr-TR"/>
          </a:p>
        </p:txBody>
      </p:sp>
      <p:sp>
        <p:nvSpPr>
          <p:cNvPr id="5" name="4 Metin kutusu"/>
          <p:cNvSpPr txBox="1"/>
          <p:nvPr/>
        </p:nvSpPr>
        <p:spPr>
          <a:xfrm>
            <a:off x="683568" y="2132856"/>
            <a:ext cx="7848872" cy="923330"/>
          </a:xfrm>
          <a:prstGeom prst="rect">
            <a:avLst/>
          </a:prstGeom>
          <a:noFill/>
        </p:spPr>
        <p:txBody>
          <a:bodyPr wrap="square" rtlCol="0">
            <a:spAutoFit/>
          </a:bodyPr>
          <a:lstStyle/>
          <a:p>
            <a:pPr algn="ctr"/>
            <a:r>
              <a:rPr lang="tr-TR" sz="54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TEŞEKKÜRLER…</a:t>
            </a:r>
            <a:endParaRPr lang="tr-TR" sz="5400"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26661BFC-AB47-421B-93F8-4AB5A351C29B}" type="slidenum">
              <a:rPr lang="en-US"/>
              <a:pPr>
                <a:defRPr/>
              </a:pPr>
              <a:t>5</a:t>
            </a:fld>
            <a:endParaRPr lang="en-US"/>
          </a:p>
        </p:txBody>
      </p:sp>
      <p:sp>
        <p:nvSpPr>
          <p:cNvPr id="8195" name="Text Box 4"/>
          <p:cNvSpPr txBox="1">
            <a:spLocks noChangeArrowheads="1"/>
          </p:cNvSpPr>
          <p:nvPr/>
        </p:nvSpPr>
        <p:spPr bwMode="auto">
          <a:xfrm>
            <a:off x="304800" y="381000"/>
            <a:ext cx="8610600" cy="6001643"/>
          </a:xfrm>
          <a:prstGeom prst="rect">
            <a:avLst/>
          </a:prstGeom>
          <a:noFill/>
          <a:ln w="9525">
            <a:noFill/>
            <a:miter lim="800000"/>
            <a:headEnd/>
            <a:tailEnd/>
          </a:ln>
        </p:spPr>
        <p:txBody>
          <a:bodyPr>
            <a:spAutoFit/>
          </a:bodyPr>
          <a:lstStyle/>
          <a:p>
            <a:pPr>
              <a:spcBef>
                <a:spcPct val="50000"/>
              </a:spcBef>
            </a:pPr>
            <a:r>
              <a:rPr lang="tr-TR" sz="2400" dirty="0">
                <a:latin typeface="Arial" pitchFamily="34" charset="0"/>
              </a:rPr>
              <a:t>BU TARİHTEN İTİBAREN AVRUPA VE AMERİKAN ÜNİVERSİTELERİNDE EĞİTİM-ÖĞRETİM FAALİYETLERİNİN YANINDA TEMEL ARAŞTIRMALAR DA ÇOK ÖNEMLİ BİR İŞLEV OLARAK YER ALMIŞTIR. </a:t>
            </a:r>
          </a:p>
          <a:p>
            <a:pPr>
              <a:spcBef>
                <a:spcPct val="50000"/>
              </a:spcBef>
            </a:pPr>
            <a:r>
              <a:rPr lang="tr-TR" sz="2400" dirty="0">
                <a:solidFill>
                  <a:srgbClr val="0000FF"/>
                </a:solidFill>
                <a:latin typeface="Arial" pitchFamily="34" charset="0"/>
              </a:rPr>
              <a:t>ÖZELLİKLE AMERİKAN ÜNİVERSİTELERİ BU KONUYA DAHA DA FAZLA ÖNEM VERMİŞTİR. MEZUNİYET SONRASI AKADEMİK GELİŞMELER TEŞVİK EDİLMİŞ VE ÜNİVERSİTE ÖĞRETİM ÜYELİĞİ BİR MESLEK OLARAK KURUMSALLAŞMIŞTIR. BU GELİŞMELERE BAĞLI OLARAK ÜNİVERSİTE YÖNETİMLERİNDE CİDDİ DEĞİŞİKLİKLER GÜNDEME GELMİŞTİR.  </a:t>
            </a:r>
          </a:p>
          <a:p>
            <a:pPr>
              <a:spcBef>
                <a:spcPct val="50000"/>
              </a:spcBef>
            </a:pPr>
            <a:r>
              <a:rPr lang="tr-TR" sz="2400" dirty="0">
                <a:latin typeface="Arial" pitchFamily="34" charset="0"/>
              </a:rPr>
              <a:t>BÖYLECE, 20 YÜZYIL İÇİNDE ÜNİVERSİTELERİN GENİŞ KAPSAMLI “EĞİTİM-ÖĞRETİM” FAALİYETLERİNİN YANINDA “TEMEL BİLİMSEL ARAŞTIRMA” VE “TOPLUMA HİZMET” FAALİYETLERİ SOMUTLAŞMIŞTIR. </a:t>
            </a:r>
            <a:endParaRPr lang="en-US" sz="2400" dirty="0">
              <a:latin typeface="Arial" pitchFamily="34" charset="0"/>
            </a:endParaRPr>
          </a:p>
        </p:txBody>
      </p:sp>
      <p:sp>
        <p:nvSpPr>
          <p:cNvPr id="4" name="3 Veri Yer Tutucusu"/>
          <p:cNvSpPr>
            <a:spLocks noGrp="1"/>
          </p:cNvSpPr>
          <p:nvPr>
            <p:ph type="dt" sz="half" idx="10"/>
          </p:nvPr>
        </p:nvSpPr>
        <p:spPr/>
        <p:txBody>
          <a:bodyPr/>
          <a:lstStyle/>
          <a:p>
            <a:fld id="{F6C3B47E-5EE8-4E23-9EB1-F4E0B4316198}"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B14182E3-21E5-459F-8815-76EE79E6DE37}" type="slidenum">
              <a:rPr lang="en-US"/>
              <a:pPr>
                <a:defRPr/>
              </a:pPr>
              <a:t>6</a:t>
            </a:fld>
            <a:endParaRPr lang="en-US"/>
          </a:p>
        </p:txBody>
      </p:sp>
      <p:sp>
        <p:nvSpPr>
          <p:cNvPr id="9219" name="Text Box 4"/>
          <p:cNvSpPr txBox="1">
            <a:spLocks noChangeArrowheads="1"/>
          </p:cNvSpPr>
          <p:nvPr/>
        </p:nvSpPr>
        <p:spPr bwMode="auto">
          <a:xfrm>
            <a:off x="457200" y="533400"/>
            <a:ext cx="8382000" cy="5816977"/>
          </a:xfrm>
          <a:prstGeom prst="rect">
            <a:avLst/>
          </a:prstGeom>
          <a:noFill/>
          <a:ln w="9525">
            <a:noFill/>
            <a:miter lim="800000"/>
            <a:headEnd/>
            <a:tailEnd/>
          </a:ln>
        </p:spPr>
        <p:txBody>
          <a:bodyPr>
            <a:spAutoFit/>
          </a:bodyPr>
          <a:lstStyle/>
          <a:p>
            <a:pPr>
              <a:spcBef>
                <a:spcPct val="50000"/>
              </a:spcBef>
            </a:pPr>
            <a:r>
              <a:rPr lang="tr-TR" sz="2400" dirty="0">
                <a:latin typeface="Arial" pitchFamily="34" charset="0"/>
              </a:rPr>
              <a:t>GEREK BU GELİŞMELERİN SONUCU OLARAK VE GEREKSE DÜNYADAKİ DİĞER ÇOK YÖNLÜ DEĞİŞİKLİKLER İTİBARİYLE, 20. YÜZYIL SONLARINA DOĞRU ÜNİVERSİTELERARASI YARIŞ GERÇEK KİMLİĞİ İLE ÜLKELERARASI YARIŞI DA SİMGELER HALE GELMİŞTİR. </a:t>
            </a:r>
          </a:p>
          <a:p>
            <a:pPr>
              <a:spcBef>
                <a:spcPct val="50000"/>
              </a:spcBef>
            </a:pPr>
            <a:r>
              <a:rPr lang="tr-TR" sz="2400" dirty="0" smtClean="0">
                <a:solidFill>
                  <a:srgbClr val="0000FF"/>
                </a:solidFill>
                <a:latin typeface="Arial" pitchFamily="34" charset="0"/>
              </a:rPr>
              <a:t>ÖZELLİKLE 19. VE 20. YÜZYILIN BİRİNCİ YARISI İÇİNDEKİ 150 YILLIK BİR ZAMAN DİLİMİNDE, AVRUPANIN LİDERLİĞİNİ YÜRÜTTÜĞÜ ACADEMIA YAPILANMASINDAKİ REFORMİST ATILIMLARIN YETERLİ DÜZEYDE OLMAYIŞI; BUNA MUKABİL, GEÇEN 150 YIL İÇİNDE ABD </a:t>
            </a:r>
            <a:r>
              <a:rPr lang="tr-TR" sz="2400" dirty="0">
                <a:solidFill>
                  <a:srgbClr val="0000FF"/>
                </a:solidFill>
                <a:latin typeface="Arial" pitchFamily="34" charset="0"/>
              </a:rPr>
              <a:t>ÜNİVERSİTELERİNDEKİ GELİŞMELERİN KITA AVRUPASI VE DİĞER ÜLKE ÜNİVERSİTELERİNE BİR ÇOK YÖNDEN ÖRNEK OLUŞTURDUĞU GÖZLENMİŞTİR. </a:t>
            </a:r>
            <a:endParaRPr lang="en-US" sz="2400" dirty="0">
              <a:solidFill>
                <a:srgbClr val="0000FF"/>
              </a:solidFill>
              <a:latin typeface="Arial" pitchFamily="34" charset="0"/>
            </a:endParaRPr>
          </a:p>
        </p:txBody>
      </p:sp>
      <p:sp>
        <p:nvSpPr>
          <p:cNvPr id="4" name="3 Veri Yer Tutucusu"/>
          <p:cNvSpPr>
            <a:spLocks noGrp="1"/>
          </p:cNvSpPr>
          <p:nvPr>
            <p:ph type="dt" sz="half" idx="10"/>
          </p:nvPr>
        </p:nvSpPr>
        <p:spPr/>
        <p:txBody>
          <a:bodyPr/>
          <a:lstStyle/>
          <a:p>
            <a:fld id="{E46E4E3C-F25D-4BD7-AE5C-E18B800C6395}"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99592" y="1124744"/>
            <a:ext cx="7200800" cy="4431983"/>
          </a:xfrm>
          <a:prstGeom prst="rect">
            <a:avLst/>
          </a:prstGeom>
        </p:spPr>
        <p:txBody>
          <a:bodyPr wrap="square">
            <a:spAutoFit/>
          </a:bodyPr>
          <a:lstStyle/>
          <a:p>
            <a:pPr>
              <a:spcBef>
                <a:spcPts val="1200"/>
              </a:spcBef>
              <a:spcAft>
                <a:spcPts val="1200"/>
              </a:spcAft>
              <a:buClr>
                <a:srgbClr val="FF0000"/>
              </a:buClr>
              <a:buFont typeface="Wingdings" pitchFamily="2" charset="2"/>
              <a:buChar char="è"/>
            </a:pPr>
            <a:r>
              <a:rPr lang="tr-TR" sz="2800" dirty="0" smtClean="0">
                <a:solidFill>
                  <a:srgbClr val="0000FF"/>
                </a:solidFill>
                <a:latin typeface="Arial" pitchFamily="34" charset="0"/>
              </a:rPr>
              <a:t> ÖZELLİKLE, ÜNİVERSİTER 	SİSTEMDEKİ KALİTE ARAYIŞLARI 	VE BUNUN SÜRDÜRÜLEBİLİRLİĞİ, </a:t>
            </a:r>
          </a:p>
          <a:p>
            <a:pPr>
              <a:spcBef>
                <a:spcPts val="1200"/>
              </a:spcBef>
              <a:spcAft>
                <a:spcPts val="1200"/>
              </a:spcAft>
              <a:buClr>
                <a:srgbClr val="FF0000"/>
              </a:buClr>
              <a:buFont typeface="Wingdings" pitchFamily="2" charset="2"/>
              <a:buChar char="è"/>
            </a:pPr>
            <a:r>
              <a:rPr lang="tr-TR" sz="2800" dirty="0" smtClean="0">
                <a:solidFill>
                  <a:srgbClr val="0000FF"/>
                </a:solidFill>
                <a:latin typeface="Arial" pitchFamily="34" charset="0"/>
              </a:rPr>
              <a:t> ÖĞRETİM SİSTEMLERİ İLE 	ÜNİVERSİTE YÖNETİMİNDEKİ 	MODEL DEĞİŞİKLİKLERİ </a:t>
            </a:r>
          </a:p>
          <a:p>
            <a:endParaRPr lang="tr-TR" sz="2800" dirty="0">
              <a:solidFill>
                <a:srgbClr val="0000FF"/>
              </a:solidFill>
              <a:latin typeface="Arial" pitchFamily="34" charset="0"/>
            </a:endParaRPr>
          </a:p>
          <a:p>
            <a:r>
              <a:rPr lang="tr-TR" sz="2800" dirty="0" smtClean="0">
                <a:solidFill>
                  <a:srgbClr val="0000FF"/>
                </a:solidFill>
                <a:latin typeface="Arial" pitchFamily="34" charset="0"/>
              </a:rPr>
              <a:t>BU KONULARDA VERİLECEK EN SOMUT ÖRNEKLERDİR. </a:t>
            </a:r>
            <a:endParaRPr lang="tr-TR" sz="2800" dirty="0"/>
          </a:p>
        </p:txBody>
      </p:sp>
      <p:sp>
        <p:nvSpPr>
          <p:cNvPr id="3" name="2 Veri Yer Tutucusu"/>
          <p:cNvSpPr>
            <a:spLocks noGrp="1"/>
          </p:cNvSpPr>
          <p:nvPr>
            <p:ph type="dt" sz="half" idx="10"/>
          </p:nvPr>
        </p:nvSpPr>
        <p:spPr/>
        <p:txBody>
          <a:bodyPr/>
          <a:lstStyle/>
          <a:p>
            <a:fld id="{E4FDEC81-3B36-4BD8-88B8-A2C323B9A8EF}"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7</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layt Numarası Yer Tutucusu"/>
          <p:cNvSpPr>
            <a:spLocks noGrp="1"/>
          </p:cNvSpPr>
          <p:nvPr>
            <p:ph type="sldNum" sz="quarter" idx="12"/>
          </p:nvPr>
        </p:nvSpPr>
        <p:spPr/>
        <p:txBody>
          <a:bodyPr/>
          <a:lstStyle/>
          <a:p>
            <a:pPr>
              <a:defRPr/>
            </a:pPr>
            <a:fld id="{BE00A8D4-7AA3-4FFB-B23A-5A81BA6B4A00}" type="slidenum">
              <a:rPr lang="en-US"/>
              <a:pPr>
                <a:defRPr/>
              </a:pPr>
              <a:t>8</a:t>
            </a:fld>
            <a:endParaRPr lang="en-US"/>
          </a:p>
        </p:txBody>
      </p:sp>
      <p:sp>
        <p:nvSpPr>
          <p:cNvPr id="124930" name="Text Box 2"/>
          <p:cNvSpPr txBox="1">
            <a:spLocks noChangeArrowheads="1"/>
          </p:cNvSpPr>
          <p:nvPr/>
        </p:nvSpPr>
        <p:spPr bwMode="auto">
          <a:xfrm>
            <a:off x="533400" y="457200"/>
            <a:ext cx="8153400" cy="4770537"/>
          </a:xfrm>
          <a:prstGeom prst="rect">
            <a:avLst/>
          </a:prstGeom>
          <a:noFill/>
          <a:ln w="9525">
            <a:noFill/>
            <a:miter lim="800000"/>
            <a:headEnd/>
            <a:tailEnd/>
          </a:ln>
          <a:effectLst/>
        </p:spPr>
        <p:txBody>
          <a:bodyPr>
            <a:spAutoFit/>
          </a:bodyPr>
          <a:lstStyle/>
          <a:p>
            <a:pPr algn="ctr">
              <a:spcBef>
                <a:spcPct val="50000"/>
              </a:spcBef>
              <a:defRPr/>
            </a:pPr>
            <a:r>
              <a:rPr lang="tr-TR" sz="3200" dirty="0">
                <a:latin typeface="Arial" charset="0"/>
              </a:rPr>
              <a:t>BU KONULARDA,</a:t>
            </a:r>
          </a:p>
          <a:p>
            <a:pPr algn="ctr">
              <a:spcBef>
                <a:spcPct val="50000"/>
              </a:spcBef>
              <a:defRPr/>
            </a:pPr>
            <a:r>
              <a:rPr lang="tr-TR" sz="3200" dirty="0">
                <a:latin typeface="Arial" charset="0"/>
              </a:rPr>
              <a:t>20. YÜZYIL İÇİNDEKİ EN ÖNEMLİ KİLOMETRE TAŞI VE AVRUPA ÜNİVERSİTELERİNDEKİ “DEĞİŞİM” YAKLAŞIMININ TEMELİ 1986’DA </a:t>
            </a:r>
            <a:r>
              <a:rPr lang="tr-TR" sz="3200" b="1" dirty="0">
                <a:solidFill>
                  <a:srgbClr val="FF0000"/>
                </a:solidFill>
                <a:effectLst>
                  <a:outerShdw blurRad="38100" dist="38100" dir="2700000" algn="tl">
                    <a:srgbClr val="000000"/>
                  </a:outerShdw>
                </a:effectLst>
                <a:latin typeface="Arial" charset="0"/>
              </a:rPr>
              <a:t>“MAGNA CHARTA” </a:t>
            </a:r>
            <a:r>
              <a:rPr lang="tr-TR" sz="3200" dirty="0">
                <a:latin typeface="Arial" charset="0"/>
              </a:rPr>
              <a:t>FİKRİNİN ORTAYA ATILMASI İLE BİRLİKTE BAŞLAMIŞTIR. DAHA SONRA </a:t>
            </a:r>
            <a:r>
              <a:rPr lang="tr-TR" sz="3200" b="1" dirty="0">
                <a:solidFill>
                  <a:srgbClr val="FF0000"/>
                </a:solidFill>
                <a:effectLst>
                  <a:outerShdw blurRad="38100" dist="38100" dir="2700000" algn="tl">
                    <a:srgbClr val="000000"/>
                  </a:outerShdw>
                </a:effectLst>
                <a:latin typeface="Arial" charset="0"/>
              </a:rPr>
              <a:t>BOLOGNA SÜRECİ </a:t>
            </a:r>
            <a:r>
              <a:rPr lang="tr-TR" sz="3200" dirty="0">
                <a:latin typeface="Arial" charset="0"/>
              </a:rPr>
              <a:t>BU YAKLAŞIMI KUVVETLENDİRMİŞTİR.  </a:t>
            </a:r>
          </a:p>
        </p:txBody>
      </p:sp>
      <p:sp>
        <p:nvSpPr>
          <p:cNvPr id="4" name="3 Veri Yer Tutucusu"/>
          <p:cNvSpPr>
            <a:spLocks noGrp="1"/>
          </p:cNvSpPr>
          <p:nvPr>
            <p:ph type="dt" sz="half" idx="10"/>
          </p:nvPr>
        </p:nvSpPr>
        <p:spPr/>
        <p:txBody>
          <a:bodyPr/>
          <a:lstStyle/>
          <a:p>
            <a:fld id="{DABDF84F-93E5-412C-B895-ACD85D9A57C3}" type="datetime1">
              <a:rPr lang="tr-TR" smtClean="0"/>
              <a:pPr/>
              <a:t>25.10.2010</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755576" y="1228691"/>
            <a:ext cx="7236296"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ts val="1200"/>
              </a:spcBef>
              <a:spcAft>
                <a:spcPts val="1200"/>
              </a:spcAft>
              <a:buClr>
                <a:srgbClr val="FF0000"/>
              </a:buClr>
              <a:buSzTx/>
              <a:buFont typeface="Wingdings" pitchFamily="2" charset="2"/>
              <a:buChar char=""/>
              <a:tabLst/>
            </a:pPr>
            <a:r>
              <a:rPr kumimoji="0" lang="tr-TR" sz="3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 TÜRKİYE, BOLOGNA SÜRECİNE 	2001 YILINDA KATILMIŞTIR. </a:t>
            </a:r>
          </a:p>
          <a:p>
            <a:pPr marL="0" marR="0" lvl="0" indent="0" algn="just" defTabSz="914400" rtl="0" eaLnBrk="1" fontAlgn="base" latinLnBrk="0" hangingPunct="1">
              <a:lnSpc>
                <a:spcPct val="100000"/>
              </a:lnSpc>
              <a:spcBef>
                <a:spcPts val="1200"/>
              </a:spcBef>
              <a:spcAft>
                <a:spcPts val="1200"/>
              </a:spcAft>
              <a:buClr>
                <a:srgbClr val="FF0000"/>
              </a:buClr>
              <a:buSzTx/>
              <a:buFont typeface="Wingdings" pitchFamily="2" charset="2"/>
              <a:buChar char=""/>
              <a:tabLst/>
            </a:pPr>
            <a:r>
              <a:rPr kumimoji="0" lang="tr-TR" sz="3200" b="1" i="0" u="none" strike="noStrike" cap="none" normalizeH="0" baseline="0" dirty="0" smtClean="0">
                <a:ln>
                  <a:noFill/>
                </a:ln>
                <a:solidFill>
                  <a:srgbClr val="0000FF"/>
                </a:solidFill>
                <a:effectLst/>
                <a:latin typeface="Arial" pitchFamily="34" charset="0"/>
                <a:ea typeface="Calibri" pitchFamily="34" charset="0"/>
                <a:cs typeface="Arial" pitchFamily="34" charset="0"/>
              </a:rPr>
              <a:t> LİZBON TANIMA SÖZLEŞMESİNİ 	2004 YILINDA İMZALAMIŞTIR 	VE 2007’DE YÜRÜRLÜĞE 	KOYMUŞTUR </a:t>
            </a:r>
            <a:endParaRPr kumimoji="0" lang="tr-TR" sz="3200" b="0" i="0" u="none" strike="noStrike" cap="none" normalizeH="0" baseline="0" dirty="0" smtClean="0">
              <a:ln>
                <a:noFill/>
              </a:ln>
              <a:solidFill>
                <a:srgbClr val="0000FF"/>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61CB84F6-9259-465E-AE68-3B0469D063E7}" type="datetime1">
              <a:rPr lang="tr-TR" smtClean="0"/>
              <a:pPr/>
              <a:t>25.10.2010</a:t>
            </a:fld>
            <a:endParaRPr lang="tr-TR"/>
          </a:p>
        </p:txBody>
      </p:sp>
      <p:sp>
        <p:nvSpPr>
          <p:cNvPr id="4" name="3 Slayt Numarası Yer Tutucusu"/>
          <p:cNvSpPr>
            <a:spLocks noGrp="1"/>
          </p:cNvSpPr>
          <p:nvPr>
            <p:ph type="sldNum" sz="quarter" idx="12"/>
          </p:nvPr>
        </p:nvSpPr>
        <p:spPr/>
        <p:txBody>
          <a:bodyPr/>
          <a:lstStyle/>
          <a:p>
            <a:fld id="{81A539D4-3564-46F0-8198-2252C63C7A58}" type="slidenum">
              <a:rPr lang="tr-TR" smtClean="0"/>
              <a:pPr/>
              <a:t>9</a:t>
            </a:fld>
            <a:endParaRPr lang="tr-TR"/>
          </a:p>
        </p:txBody>
      </p:sp>
      <p:sp>
        <p:nvSpPr>
          <p:cNvPr id="5" name="4 Altbilgi Yer Tutucusu"/>
          <p:cNvSpPr>
            <a:spLocks noGrp="1"/>
          </p:cNvSpPr>
          <p:nvPr>
            <p:ph type="ftr" sz="quarter" idx="11"/>
          </p:nvPr>
        </p:nvSpPr>
        <p:spPr/>
        <p:txBody>
          <a:bodyPr/>
          <a:lstStyle/>
          <a:p>
            <a:r>
              <a:rPr lang="tr-TR" smtClean="0"/>
              <a:t>A.Eris</a:t>
            </a:r>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TotalTime>
  <Words>1508</Words>
  <Application>Microsoft Office PowerPoint</Application>
  <PresentationFormat>Ekran Gösterisi (4:3)</PresentationFormat>
  <Paragraphs>359</Paragraphs>
  <Slides>47</Slides>
  <Notes>1</Notes>
  <HiddenSlides>0</HiddenSlides>
  <MMClips>0</MMClips>
  <ScaleCrop>false</ScaleCrop>
  <HeadingPairs>
    <vt:vector size="4" baseType="variant">
      <vt:variant>
        <vt:lpstr>Tema</vt:lpstr>
      </vt:variant>
      <vt:variant>
        <vt:i4>1</vt:i4>
      </vt:variant>
      <vt:variant>
        <vt:lpstr>Slayt Başlıkları</vt:lpstr>
      </vt:variant>
      <vt:variant>
        <vt:i4>47</vt:i4>
      </vt:variant>
    </vt:vector>
  </HeadingPairs>
  <TitlesOfParts>
    <vt:vector size="48" baseType="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AtillaEris</dc:creator>
  <cp:lastModifiedBy>AtillaEris</cp:lastModifiedBy>
  <cp:revision>26</cp:revision>
  <dcterms:created xsi:type="dcterms:W3CDTF">2010-10-25T17:32:35Z</dcterms:created>
  <dcterms:modified xsi:type="dcterms:W3CDTF">2010-10-25T19:57:07Z</dcterms:modified>
</cp:coreProperties>
</file>