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56" r:id="rId2"/>
    <p:sldId id="259" r:id="rId3"/>
    <p:sldId id="279" r:id="rId4"/>
    <p:sldId id="260" r:id="rId5"/>
    <p:sldId id="302" r:id="rId6"/>
    <p:sldId id="261" r:id="rId7"/>
    <p:sldId id="298" r:id="rId8"/>
    <p:sldId id="301" r:id="rId9"/>
    <p:sldId id="299" r:id="rId10"/>
    <p:sldId id="300" r:id="rId11"/>
    <p:sldId id="275" r:id="rId12"/>
    <p:sldId id="296" r:id="rId13"/>
    <p:sldId id="291" r:id="rId14"/>
    <p:sldId id="264" r:id="rId15"/>
    <p:sldId id="273" r:id="rId16"/>
    <p:sldId id="269" r:id="rId17"/>
    <p:sldId id="274" r:id="rId18"/>
    <p:sldId id="258" r:id="rId19"/>
    <p:sldId id="267" r:id="rId20"/>
    <p:sldId id="268" r:id="rId21"/>
    <p:sldId id="272" r:id="rId22"/>
    <p:sldId id="271" r:id="rId23"/>
    <p:sldId id="303" r:id="rId24"/>
    <p:sldId id="294" r:id="rId25"/>
    <p:sldId id="270" r:id="rId26"/>
    <p:sldId id="277" r:id="rId27"/>
    <p:sldId id="309" r:id="rId28"/>
    <p:sldId id="286" r:id="rId29"/>
    <p:sldId id="308" r:id="rId30"/>
    <p:sldId id="283" r:id="rId31"/>
    <p:sldId id="285" r:id="rId32"/>
    <p:sldId id="304" r:id="rId33"/>
    <p:sldId id="310" r:id="rId34"/>
    <p:sldId id="287" r:id="rId35"/>
    <p:sldId id="288" r:id="rId36"/>
    <p:sldId id="289" r:id="rId37"/>
    <p:sldId id="307" r:id="rId38"/>
    <p:sldId id="306" r:id="rId3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99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636C6-666C-4221-A041-CA80D140D4B5}" type="doc">
      <dgm:prSet loTypeId="urn:microsoft.com/office/officeart/2005/8/layout/pList1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DDE19749-40C4-49B6-BF36-DA2807C2EEB7}">
      <dgm:prSet phldrT="[Text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Tasarım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AACF745-7FBB-4CC8-ACB1-AB23381EAF30}" type="parTrans" cxnId="{CDC41459-C731-4149-AE7C-9C014B5D6E57}">
      <dgm:prSet/>
      <dgm:spPr/>
      <dgm:t>
        <a:bodyPr/>
        <a:lstStyle/>
        <a:p>
          <a:endParaRPr lang="en-US"/>
        </a:p>
      </dgm:t>
    </dgm:pt>
    <dgm:pt modelId="{363FFE5A-760C-47E0-83B6-35AA6B38C034}" type="sibTrans" cxnId="{CDC41459-C731-4149-AE7C-9C014B5D6E57}">
      <dgm:prSet/>
      <dgm:spPr/>
      <dgm:t>
        <a:bodyPr/>
        <a:lstStyle/>
        <a:p>
          <a:endParaRPr lang="en-US"/>
        </a:p>
      </dgm:t>
    </dgm:pt>
    <dgm:pt modelId="{E64E2DD3-1651-4B57-A86F-4B951D9A4B9D}">
      <dgm:prSet phldrT="[Text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Üretim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63DDB57-4A60-4DFF-802B-8068A451B6C5}" type="parTrans" cxnId="{72AC8E2E-66EA-40D5-B3B2-1EF14EEC1DAC}">
      <dgm:prSet/>
      <dgm:spPr/>
      <dgm:t>
        <a:bodyPr/>
        <a:lstStyle/>
        <a:p>
          <a:endParaRPr lang="en-US"/>
        </a:p>
      </dgm:t>
    </dgm:pt>
    <dgm:pt modelId="{596416C3-0F9F-47D8-BF37-673B2A7DEFEA}" type="sibTrans" cxnId="{72AC8E2E-66EA-40D5-B3B2-1EF14EEC1DAC}">
      <dgm:prSet/>
      <dgm:spPr/>
      <dgm:t>
        <a:bodyPr/>
        <a:lstStyle/>
        <a:p>
          <a:endParaRPr lang="en-US"/>
        </a:p>
      </dgm:t>
    </dgm:pt>
    <dgm:pt modelId="{6DFABB39-5B97-47A1-A43F-584B099B844A}">
      <dgm:prSet phldrT="[Text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Araştırma ve geliştirme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A3DA6A7-F20F-4C60-B967-44BD685E7CE9}" type="parTrans" cxnId="{DF04F08D-0BFF-45DF-9AFC-157438BA020F}">
      <dgm:prSet/>
      <dgm:spPr/>
      <dgm:t>
        <a:bodyPr/>
        <a:lstStyle/>
        <a:p>
          <a:endParaRPr lang="en-US"/>
        </a:p>
      </dgm:t>
    </dgm:pt>
    <dgm:pt modelId="{39745F52-CBE1-4A76-8A02-DCF9AAEB1C64}" type="sibTrans" cxnId="{DF04F08D-0BFF-45DF-9AFC-157438BA020F}">
      <dgm:prSet/>
      <dgm:spPr/>
      <dgm:t>
        <a:bodyPr/>
        <a:lstStyle/>
        <a:p>
          <a:endParaRPr lang="en-US"/>
        </a:p>
      </dgm:t>
    </dgm:pt>
    <dgm:pt modelId="{08CCDF95-CA7D-4E59-89C9-3803DB828C54}">
      <dgm:prSet phldrT="[Text]"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Yönetim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20160AA-BB5C-4DF1-B3DF-252CAD4938DE}" type="parTrans" cxnId="{3590A743-FD1A-4CB5-B84F-8BDA787B7504}">
      <dgm:prSet/>
      <dgm:spPr/>
      <dgm:t>
        <a:bodyPr/>
        <a:lstStyle/>
        <a:p>
          <a:endParaRPr lang="en-US"/>
        </a:p>
      </dgm:t>
    </dgm:pt>
    <dgm:pt modelId="{AA0C6C57-E8D8-4AB9-AB6A-0B60A709309A}" type="sibTrans" cxnId="{3590A743-FD1A-4CB5-B84F-8BDA787B7504}">
      <dgm:prSet/>
      <dgm:spPr/>
      <dgm:t>
        <a:bodyPr/>
        <a:lstStyle/>
        <a:p>
          <a:endParaRPr lang="en-US"/>
        </a:p>
      </dgm:t>
    </dgm:pt>
    <dgm:pt modelId="{95C0224A-9E3B-474A-BEA2-0D794F15D943}">
      <dgm:prSet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Sürekli öğrenim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DE4EC6F-CD78-4FFF-B5DF-651CBC59A7DA}" type="parTrans" cxnId="{AC9BE0F9-9894-4CCC-853C-C577232C93F8}">
      <dgm:prSet/>
      <dgm:spPr/>
      <dgm:t>
        <a:bodyPr/>
        <a:lstStyle/>
        <a:p>
          <a:endParaRPr lang="en-US"/>
        </a:p>
      </dgm:t>
    </dgm:pt>
    <dgm:pt modelId="{6F0D7138-F50E-4807-8CC7-44956A57FCEA}" type="sibTrans" cxnId="{AC9BE0F9-9894-4CCC-853C-C577232C93F8}">
      <dgm:prSet/>
      <dgm:spPr/>
      <dgm:t>
        <a:bodyPr/>
        <a:lstStyle/>
        <a:p>
          <a:endParaRPr lang="en-US"/>
        </a:p>
      </dgm:t>
    </dgm:pt>
    <dgm:pt modelId="{C2F4B614-C112-4460-BF45-E1ADF2213909}">
      <dgm:prSet/>
      <dgm:spPr/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Destek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391B587-2200-4CF8-93E0-8CD53BEA0493}" type="parTrans" cxnId="{F55FD770-07F8-4240-8D08-03C567728186}">
      <dgm:prSet/>
      <dgm:spPr/>
      <dgm:t>
        <a:bodyPr/>
        <a:lstStyle/>
        <a:p>
          <a:endParaRPr lang="en-US"/>
        </a:p>
      </dgm:t>
    </dgm:pt>
    <dgm:pt modelId="{48D106FF-D920-4095-9911-9933919011E7}" type="sibTrans" cxnId="{F55FD770-07F8-4240-8D08-03C567728186}">
      <dgm:prSet/>
      <dgm:spPr/>
      <dgm:t>
        <a:bodyPr/>
        <a:lstStyle/>
        <a:p>
          <a:endParaRPr lang="en-US"/>
        </a:p>
      </dgm:t>
    </dgm:pt>
    <dgm:pt modelId="{4A9ABDF6-41B4-41CE-A840-689B0F947298}" type="pres">
      <dgm:prSet presAssocID="{8F0636C6-666C-4221-A041-CA80D140D4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C7A53C-7164-487D-8E3A-71F2962125B1}" type="pres">
      <dgm:prSet presAssocID="{DDE19749-40C4-49B6-BF36-DA2807C2EEB7}" presName="compNode" presStyleCnt="0"/>
      <dgm:spPr/>
    </dgm:pt>
    <dgm:pt modelId="{FFF81E6E-2A3F-40CC-A081-C12AFA410A31}" type="pres">
      <dgm:prSet presAssocID="{DDE19749-40C4-49B6-BF36-DA2807C2EEB7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78A2C2-AB19-46EC-AFA8-D58B704710D9}" type="pres">
      <dgm:prSet presAssocID="{DDE19749-40C4-49B6-BF36-DA2807C2EEB7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AD960-8166-4F4F-9065-0D93B85A4579}" type="pres">
      <dgm:prSet presAssocID="{363FFE5A-760C-47E0-83B6-35AA6B38C0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193216A-124A-429D-8C94-D5A8516009EF}" type="pres">
      <dgm:prSet presAssocID="{E64E2DD3-1651-4B57-A86F-4B951D9A4B9D}" presName="compNode" presStyleCnt="0"/>
      <dgm:spPr/>
    </dgm:pt>
    <dgm:pt modelId="{A79DD17B-C33E-49B0-A1C2-D2A0720F44C1}" type="pres">
      <dgm:prSet presAssocID="{E64E2DD3-1651-4B57-A86F-4B951D9A4B9D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C71BB5-CACD-45A6-9ADE-E8FC9F186CE1}" type="pres">
      <dgm:prSet presAssocID="{E64E2DD3-1651-4B57-A86F-4B951D9A4B9D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E1C8C-AC36-42DD-902D-AF109FDD03AB}" type="pres">
      <dgm:prSet presAssocID="{596416C3-0F9F-47D8-BF37-673B2A7DEF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62EFF1-2BB9-4A21-82EF-72C6FD31B2B6}" type="pres">
      <dgm:prSet presAssocID="{6DFABB39-5B97-47A1-A43F-584B099B844A}" presName="compNode" presStyleCnt="0"/>
      <dgm:spPr/>
    </dgm:pt>
    <dgm:pt modelId="{035984B4-A9A1-41AC-82B0-91BA10454B57}" type="pres">
      <dgm:prSet presAssocID="{6DFABB39-5B97-47A1-A43F-584B099B844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B29DEB8-8FA6-4F0C-95F8-97270DBDE25A}" type="pres">
      <dgm:prSet presAssocID="{6DFABB39-5B97-47A1-A43F-584B099B844A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59DF7-EFBB-4092-8A7C-F76CB92A33A0}" type="pres">
      <dgm:prSet presAssocID="{39745F52-CBE1-4A76-8A02-DCF9AAEB1C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010A846-A1DB-4E8C-AC13-1486EA92D5F7}" type="pres">
      <dgm:prSet presAssocID="{08CCDF95-CA7D-4E59-89C9-3803DB828C54}" presName="compNode" presStyleCnt="0"/>
      <dgm:spPr/>
    </dgm:pt>
    <dgm:pt modelId="{958A9FCC-308E-4CB0-BFD3-E8A8C9E21D97}" type="pres">
      <dgm:prSet presAssocID="{08CCDF95-CA7D-4E59-89C9-3803DB828C54}" presName="pictRect" presStyleLbl="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3B2F40B-4566-490D-ACD3-FD1AA21D0C57}" type="pres">
      <dgm:prSet presAssocID="{08CCDF95-CA7D-4E59-89C9-3803DB828C54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250A2-0D59-4A37-8FC3-658F140544BF}" type="pres">
      <dgm:prSet presAssocID="{AA0C6C57-E8D8-4AB9-AB6A-0B60A70930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F29F25-3B85-4826-A155-9F29B3EE290E}" type="pres">
      <dgm:prSet presAssocID="{95C0224A-9E3B-474A-BEA2-0D794F15D943}" presName="compNode" presStyleCnt="0"/>
      <dgm:spPr/>
    </dgm:pt>
    <dgm:pt modelId="{29125E0A-D468-49AF-B8F3-710DBFB227B1}" type="pres">
      <dgm:prSet presAssocID="{95C0224A-9E3B-474A-BEA2-0D794F15D943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06598E8-C442-4C28-AF74-46BD5083658E}" type="pres">
      <dgm:prSet presAssocID="{95C0224A-9E3B-474A-BEA2-0D794F15D943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E3D12-439A-400B-B673-B4A858D717CA}" type="pres">
      <dgm:prSet presAssocID="{6F0D7138-F50E-4807-8CC7-44956A57FC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48153E7-5694-4B35-ADB2-A734E010510D}" type="pres">
      <dgm:prSet presAssocID="{C2F4B614-C112-4460-BF45-E1ADF2213909}" presName="compNode" presStyleCnt="0"/>
      <dgm:spPr/>
    </dgm:pt>
    <dgm:pt modelId="{191B0C6B-88C4-498C-9672-32204F29812D}" type="pres">
      <dgm:prSet presAssocID="{C2F4B614-C112-4460-BF45-E1ADF2213909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D3FD0F4-E4CE-4A84-B603-D00F2CA6D6B5}" type="pres">
      <dgm:prSet presAssocID="{C2F4B614-C112-4460-BF45-E1ADF2213909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FD6C38-1A78-4F8C-8E43-20835BAE5AAD}" type="presOf" srcId="{6DFABB39-5B97-47A1-A43F-584B099B844A}" destId="{BB29DEB8-8FA6-4F0C-95F8-97270DBDE25A}" srcOrd="0" destOrd="0" presId="urn:microsoft.com/office/officeart/2005/8/layout/pList1"/>
    <dgm:cxn modelId="{AAD7AF94-29E1-40FC-9743-0F5C9854CBBA}" type="presOf" srcId="{DDE19749-40C4-49B6-BF36-DA2807C2EEB7}" destId="{9878A2C2-AB19-46EC-AFA8-D58B704710D9}" srcOrd="0" destOrd="0" presId="urn:microsoft.com/office/officeart/2005/8/layout/pList1"/>
    <dgm:cxn modelId="{D4AC0638-5B4E-4922-B158-E054640D4714}" type="presOf" srcId="{6F0D7138-F50E-4807-8CC7-44956A57FCEA}" destId="{FF2E3D12-439A-400B-B673-B4A858D717CA}" srcOrd="0" destOrd="0" presId="urn:microsoft.com/office/officeart/2005/8/layout/pList1"/>
    <dgm:cxn modelId="{CDC41459-C731-4149-AE7C-9C014B5D6E57}" srcId="{8F0636C6-666C-4221-A041-CA80D140D4B5}" destId="{DDE19749-40C4-49B6-BF36-DA2807C2EEB7}" srcOrd="0" destOrd="0" parTransId="{7AACF745-7FBB-4CC8-ACB1-AB23381EAF30}" sibTransId="{363FFE5A-760C-47E0-83B6-35AA6B38C034}"/>
    <dgm:cxn modelId="{0F43603A-3CF5-4AA3-A378-AA572579D0BE}" type="presOf" srcId="{95C0224A-9E3B-474A-BEA2-0D794F15D943}" destId="{B06598E8-C442-4C28-AF74-46BD5083658E}" srcOrd="0" destOrd="0" presId="urn:microsoft.com/office/officeart/2005/8/layout/pList1"/>
    <dgm:cxn modelId="{3590A743-FD1A-4CB5-B84F-8BDA787B7504}" srcId="{8F0636C6-666C-4221-A041-CA80D140D4B5}" destId="{08CCDF95-CA7D-4E59-89C9-3803DB828C54}" srcOrd="3" destOrd="0" parTransId="{620160AA-BB5C-4DF1-B3DF-252CAD4938DE}" sibTransId="{AA0C6C57-E8D8-4AB9-AB6A-0B60A709309A}"/>
    <dgm:cxn modelId="{C47ED757-0323-48F5-B486-E6B94CFF0D71}" type="presOf" srcId="{8F0636C6-666C-4221-A041-CA80D140D4B5}" destId="{4A9ABDF6-41B4-41CE-A840-689B0F947298}" srcOrd="0" destOrd="0" presId="urn:microsoft.com/office/officeart/2005/8/layout/pList1"/>
    <dgm:cxn modelId="{E7E3DFAE-8B73-4F80-94AC-79F33BA90B43}" type="presOf" srcId="{39745F52-CBE1-4A76-8A02-DCF9AAEB1C64}" destId="{4F659DF7-EFBB-4092-8A7C-F76CB92A33A0}" srcOrd="0" destOrd="0" presId="urn:microsoft.com/office/officeart/2005/8/layout/pList1"/>
    <dgm:cxn modelId="{F55FD770-07F8-4240-8D08-03C567728186}" srcId="{8F0636C6-666C-4221-A041-CA80D140D4B5}" destId="{C2F4B614-C112-4460-BF45-E1ADF2213909}" srcOrd="5" destOrd="0" parTransId="{B391B587-2200-4CF8-93E0-8CD53BEA0493}" sibTransId="{48D106FF-D920-4095-9911-9933919011E7}"/>
    <dgm:cxn modelId="{6E84B756-24D0-4FB4-8C8A-B6C86E588CE4}" type="presOf" srcId="{08CCDF95-CA7D-4E59-89C9-3803DB828C54}" destId="{C3B2F40B-4566-490D-ACD3-FD1AA21D0C57}" srcOrd="0" destOrd="0" presId="urn:microsoft.com/office/officeart/2005/8/layout/pList1"/>
    <dgm:cxn modelId="{5F7F5745-35FD-4AF8-9911-36333B82063A}" type="presOf" srcId="{C2F4B614-C112-4460-BF45-E1ADF2213909}" destId="{3D3FD0F4-E4CE-4A84-B603-D00F2CA6D6B5}" srcOrd="0" destOrd="0" presId="urn:microsoft.com/office/officeart/2005/8/layout/pList1"/>
    <dgm:cxn modelId="{72AC8E2E-66EA-40D5-B3B2-1EF14EEC1DAC}" srcId="{8F0636C6-666C-4221-A041-CA80D140D4B5}" destId="{E64E2DD3-1651-4B57-A86F-4B951D9A4B9D}" srcOrd="1" destOrd="0" parTransId="{F63DDB57-4A60-4DFF-802B-8068A451B6C5}" sibTransId="{596416C3-0F9F-47D8-BF37-673B2A7DEFEA}"/>
    <dgm:cxn modelId="{DF04F08D-0BFF-45DF-9AFC-157438BA020F}" srcId="{8F0636C6-666C-4221-A041-CA80D140D4B5}" destId="{6DFABB39-5B97-47A1-A43F-584B099B844A}" srcOrd="2" destOrd="0" parTransId="{0A3DA6A7-F20F-4C60-B967-44BD685E7CE9}" sibTransId="{39745F52-CBE1-4A76-8A02-DCF9AAEB1C64}"/>
    <dgm:cxn modelId="{DA353DE6-971A-40BD-9D4C-BF742CDACF67}" type="presOf" srcId="{E64E2DD3-1651-4B57-A86F-4B951D9A4B9D}" destId="{7AC71BB5-CACD-45A6-9ADE-E8FC9F186CE1}" srcOrd="0" destOrd="0" presId="urn:microsoft.com/office/officeart/2005/8/layout/pList1"/>
    <dgm:cxn modelId="{AC9BE0F9-9894-4CCC-853C-C577232C93F8}" srcId="{8F0636C6-666C-4221-A041-CA80D140D4B5}" destId="{95C0224A-9E3B-474A-BEA2-0D794F15D943}" srcOrd="4" destOrd="0" parTransId="{CDE4EC6F-CD78-4FFF-B5DF-651CBC59A7DA}" sibTransId="{6F0D7138-F50E-4807-8CC7-44956A57FCEA}"/>
    <dgm:cxn modelId="{8AD4FF49-5686-46F3-9160-B2F277D79DF7}" type="presOf" srcId="{AA0C6C57-E8D8-4AB9-AB6A-0B60A709309A}" destId="{3BA250A2-0D59-4A37-8FC3-658F140544BF}" srcOrd="0" destOrd="0" presId="urn:microsoft.com/office/officeart/2005/8/layout/pList1"/>
    <dgm:cxn modelId="{7BABAA3A-9182-41DA-A3A3-DDC953C2C040}" type="presOf" srcId="{363FFE5A-760C-47E0-83B6-35AA6B38C034}" destId="{2B6AD960-8166-4F4F-9065-0D93B85A4579}" srcOrd="0" destOrd="0" presId="urn:microsoft.com/office/officeart/2005/8/layout/pList1"/>
    <dgm:cxn modelId="{57DFBDF6-B5C3-44D8-BE43-299DA438DD9A}" type="presOf" srcId="{596416C3-0F9F-47D8-BF37-673B2A7DEFEA}" destId="{D1BE1C8C-AC36-42DD-902D-AF109FDD03AB}" srcOrd="0" destOrd="0" presId="urn:microsoft.com/office/officeart/2005/8/layout/pList1"/>
    <dgm:cxn modelId="{441B5128-70E7-4E1D-A24F-7C72CE2F3303}" type="presParOf" srcId="{4A9ABDF6-41B4-41CE-A840-689B0F947298}" destId="{C2C7A53C-7164-487D-8E3A-71F2962125B1}" srcOrd="0" destOrd="0" presId="urn:microsoft.com/office/officeart/2005/8/layout/pList1"/>
    <dgm:cxn modelId="{1281589F-B125-43CB-AB57-A485242719DC}" type="presParOf" srcId="{C2C7A53C-7164-487D-8E3A-71F2962125B1}" destId="{FFF81E6E-2A3F-40CC-A081-C12AFA410A31}" srcOrd="0" destOrd="0" presId="urn:microsoft.com/office/officeart/2005/8/layout/pList1"/>
    <dgm:cxn modelId="{CDD64CCB-D704-4024-A253-BBDDF1D194E2}" type="presParOf" srcId="{C2C7A53C-7164-487D-8E3A-71F2962125B1}" destId="{9878A2C2-AB19-46EC-AFA8-D58B704710D9}" srcOrd="1" destOrd="0" presId="urn:microsoft.com/office/officeart/2005/8/layout/pList1"/>
    <dgm:cxn modelId="{BACBBF90-B78E-45D8-B2E2-E05FFC892FC6}" type="presParOf" srcId="{4A9ABDF6-41B4-41CE-A840-689B0F947298}" destId="{2B6AD960-8166-4F4F-9065-0D93B85A4579}" srcOrd="1" destOrd="0" presId="urn:microsoft.com/office/officeart/2005/8/layout/pList1"/>
    <dgm:cxn modelId="{E3BDA18D-FECE-45C8-B733-3BA6DEDCA176}" type="presParOf" srcId="{4A9ABDF6-41B4-41CE-A840-689B0F947298}" destId="{4193216A-124A-429D-8C94-D5A8516009EF}" srcOrd="2" destOrd="0" presId="urn:microsoft.com/office/officeart/2005/8/layout/pList1"/>
    <dgm:cxn modelId="{7D1A1195-CB9B-458E-90C3-92E64CA1484F}" type="presParOf" srcId="{4193216A-124A-429D-8C94-D5A8516009EF}" destId="{A79DD17B-C33E-49B0-A1C2-D2A0720F44C1}" srcOrd="0" destOrd="0" presId="urn:microsoft.com/office/officeart/2005/8/layout/pList1"/>
    <dgm:cxn modelId="{9B67B915-4061-43DE-8A80-BF10FE4AEA8C}" type="presParOf" srcId="{4193216A-124A-429D-8C94-D5A8516009EF}" destId="{7AC71BB5-CACD-45A6-9ADE-E8FC9F186CE1}" srcOrd="1" destOrd="0" presId="urn:microsoft.com/office/officeart/2005/8/layout/pList1"/>
    <dgm:cxn modelId="{C0522C97-AEAF-4214-95F5-C50B966A1237}" type="presParOf" srcId="{4A9ABDF6-41B4-41CE-A840-689B0F947298}" destId="{D1BE1C8C-AC36-42DD-902D-AF109FDD03AB}" srcOrd="3" destOrd="0" presId="urn:microsoft.com/office/officeart/2005/8/layout/pList1"/>
    <dgm:cxn modelId="{C0D01E3E-0911-45A5-8549-EE779ECD1BAD}" type="presParOf" srcId="{4A9ABDF6-41B4-41CE-A840-689B0F947298}" destId="{4462EFF1-2BB9-4A21-82EF-72C6FD31B2B6}" srcOrd="4" destOrd="0" presId="urn:microsoft.com/office/officeart/2005/8/layout/pList1"/>
    <dgm:cxn modelId="{F6515C5D-66C0-4B50-AE45-317E7DE8AD46}" type="presParOf" srcId="{4462EFF1-2BB9-4A21-82EF-72C6FD31B2B6}" destId="{035984B4-A9A1-41AC-82B0-91BA10454B57}" srcOrd="0" destOrd="0" presId="urn:microsoft.com/office/officeart/2005/8/layout/pList1"/>
    <dgm:cxn modelId="{7D200FDF-0DCC-4532-891D-CB855BFD40F6}" type="presParOf" srcId="{4462EFF1-2BB9-4A21-82EF-72C6FD31B2B6}" destId="{BB29DEB8-8FA6-4F0C-95F8-97270DBDE25A}" srcOrd="1" destOrd="0" presId="urn:microsoft.com/office/officeart/2005/8/layout/pList1"/>
    <dgm:cxn modelId="{8704C923-03FC-4048-918E-A1AA09E65B80}" type="presParOf" srcId="{4A9ABDF6-41B4-41CE-A840-689B0F947298}" destId="{4F659DF7-EFBB-4092-8A7C-F76CB92A33A0}" srcOrd="5" destOrd="0" presId="urn:microsoft.com/office/officeart/2005/8/layout/pList1"/>
    <dgm:cxn modelId="{53C4C564-7955-422C-AB85-CE26F98782F5}" type="presParOf" srcId="{4A9ABDF6-41B4-41CE-A840-689B0F947298}" destId="{8010A846-A1DB-4E8C-AC13-1486EA92D5F7}" srcOrd="6" destOrd="0" presId="urn:microsoft.com/office/officeart/2005/8/layout/pList1"/>
    <dgm:cxn modelId="{BB6A4901-34A5-451E-B7EF-35998ED2A045}" type="presParOf" srcId="{8010A846-A1DB-4E8C-AC13-1486EA92D5F7}" destId="{958A9FCC-308E-4CB0-BFD3-E8A8C9E21D97}" srcOrd="0" destOrd="0" presId="urn:microsoft.com/office/officeart/2005/8/layout/pList1"/>
    <dgm:cxn modelId="{5A26D184-559F-4437-B31B-2D5AD33E01FB}" type="presParOf" srcId="{8010A846-A1DB-4E8C-AC13-1486EA92D5F7}" destId="{C3B2F40B-4566-490D-ACD3-FD1AA21D0C57}" srcOrd="1" destOrd="0" presId="urn:microsoft.com/office/officeart/2005/8/layout/pList1"/>
    <dgm:cxn modelId="{983F1E65-9FED-45CD-A8AA-F33B41FD8697}" type="presParOf" srcId="{4A9ABDF6-41B4-41CE-A840-689B0F947298}" destId="{3BA250A2-0D59-4A37-8FC3-658F140544BF}" srcOrd="7" destOrd="0" presId="urn:microsoft.com/office/officeart/2005/8/layout/pList1"/>
    <dgm:cxn modelId="{6F55FE0F-3474-4416-B3C7-022FE37993F0}" type="presParOf" srcId="{4A9ABDF6-41B4-41CE-A840-689B0F947298}" destId="{A7F29F25-3B85-4826-A155-9F29B3EE290E}" srcOrd="8" destOrd="0" presId="urn:microsoft.com/office/officeart/2005/8/layout/pList1"/>
    <dgm:cxn modelId="{6CAB35D8-A64F-496F-8A33-21C0638DDE56}" type="presParOf" srcId="{A7F29F25-3B85-4826-A155-9F29B3EE290E}" destId="{29125E0A-D468-49AF-B8F3-710DBFB227B1}" srcOrd="0" destOrd="0" presId="urn:microsoft.com/office/officeart/2005/8/layout/pList1"/>
    <dgm:cxn modelId="{0B16058B-64F2-4962-AEBF-EB21D9524ABD}" type="presParOf" srcId="{A7F29F25-3B85-4826-A155-9F29B3EE290E}" destId="{B06598E8-C442-4C28-AF74-46BD5083658E}" srcOrd="1" destOrd="0" presId="urn:microsoft.com/office/officeart/2005/8/layout/pList1"/>
    <dgm:cxn modelId="{C259D05B-FF3A-4AFA-8478-C15D297711BE}" type="presParOf" srcId="{4A9ABDF6-41B4-41CE-A840-689B0F947298}" destId="{FF2E3D12-439A-400B-B673-B4A858D717CA}" srcOrd="9" destOrd="0" presId="urn:microsoft.com/office/officeart/2005/8/layout/pList1"/>
    <dgm:cxn modelId="{D16086E7-4F2A-4467-A4BB-C6D74CF168F7}" type="presParOf" srcId="{4A9ABDF6-41B4-41CE-A840-689B0F947298}" destId="{048153E7-5694-4B35-ADB2-A734E010510D}" srcOrd="10" destOrd="0" presId="urn:microsoft.com/office/officeart/2005/8/layout/pList1"/>
    <dgm:cxn modelId="{78BFFD65-325E-4749-A9BC-673DA5CE68FE}" type="presParOf" srcId="{048153E7-5694-4B35-ADB2-A734E010510D}" destId="{191B0C6B-88C4-498C-9672-32204F29812D}" srcOrd="0" destOrd="0" presId="urn:microsoft.com/office/officeart/2005/8/layout/pList1"/>
    <dgm:cxn modelId="{BC0C2EF4-B8B0-4627-8E7F-BEA195896456}" type="presParOf" srcId="{048153E7-5694-4B35-ADB2-A734E010510D}" destId="{3D3FD0F4-E4CE-4A84-B603-D00F2CA6D6B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F81E6E-2A3F-40CC-A081-C12AFA410A31}">
      <dsp:nvSpPr>
        <dsp:cNvPr id="0" name=""/>
        <dsp:cNvSpPr/>
      </dsp:nvSpPr>
      <dsp:spPr>
        <a:xfrm>
          <a:off x="289341" y="712"/>
          <a:ext cx="1621116" cy="111694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78A2C2-AB19-46EC-AFA8-D58B704710D9}">
      <dsp:nvSpPr>
        <dsp:cNvPr id="0" name=""/>
        <dsp:cNvSpPr/>
      </dsp:nvSpPr>
      <dsp:spPr>
        <a:xfrm>
          <a:off x="289341" y="1117661"/>
          <a:ext cx="1621116" cy="60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Arial" pitchFamily="34" charset="0"/>
              <a:cs typeface="Arial" pitchFamily="34" charset="0"/>
            </a:rPr>
            <a:t>Tasarım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89341" y="1117661"/>
        <a:ext cx="1621116" cy="601434"/>
      </dsp:txXfrm>
    </dsp:sp>
    <dsp:sp modelId="{A79DD17B-C33E-49B0-A1C2-D2A0720F44C1}">
      <dsp:nvSpPr>
        <dsp:cNvPr id="0" name=""/>
        <dsp:cNvSpPr/>
      </dsp:nvSpPr>
      <dsp:spPr>
        <a:xfrm>
          <a:off x="2072637" y="712"/>
          <a:ext cx="1621116" cy="111694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C71BB5-CACD-45A6-9ADE-E8FC9F186CE1}">
      <dsp:nvSpPr>
        <dsp:cNvPr id="0" name=""/>
        <dsp:cNvSpPr/>
      </dsp:nvSpPr>
      <dsp:spPr>
        <a:xfrm>
          <a:off x="2072637" y="1117661"/>
          <a:ext cx="1621116" cy="60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Arial" pitchFamily="34" charset="0"/>
              <a:cs typeface="Arial" pitchFamily="34" charset="0"/>
            </a:rPr>
            <a:t>Üretim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072637" y="1117661"/>
        <a:ext cx="1621116" cy="601434"/>
      </dsp:txXfrm>
    </dsp:sp>
    <dsp:sp modelId="{035984B4-A9A1-41AC-82B0-91BA10454B57}">
      <dsp:nvSpPr>
        <dsp:cNvPr id="0" name=""/>
        <dsp:cNvSpPr/>
      </dsp:nvSpPr>
      <dsp:spPr>
        <a:xfrm>
          <a:off x="3855933" y="712"/>
          <a:ext cx="1621116" cy="111694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29DEB8-8FA6-4F0C-95F8-97270DBDE25A}">
      <dsp:nvSpPr>
        <dsp:cNvPr id="0" name=""/>
        <dsp:cNvSpPr/>
      </dsp:nvSpPr>
      <dsp:spPr>
        <a:xfrm>
          <a:off x="3855933" y="1117661"/>
          <a:ext cx="1621116" cy="60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Arial" pitchFamily="34" charset="0"/>
              <a:cs typeface="Arial" pitchFamily="34" charset="0"/>
            </a:rPr>
            <a:t>Araştırma ve geliştirme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855933" y="1117661"/>
        <a:ext cx="1621116" cy="601434"/>
      </dsp:txXfrm>
    </dsp:sp>
    <dsp:sp modelId="{958A9FCC-308E-4CB0-BFD3-E8A8C9E21D97}">
      <dsp:nvSpPr>
        <dsp:cNvPr id="0" name=""/>
        <dsp:cNvSpPr/>
      </dsp:nvSpPr>
      <dsp:spPr>
        <a:xfrm>
          <a:off x="289341" y="1881207"/>
          <a:ext cx="1621116" cy="111694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B2F40B-4566-490D-ACD3-FD1AA21D0C57}">
      <dsp:nvSpPr>
        <dsp:cNvPr id="0" name=""/>
        <dsp:cNvSpPr/>
      </dsp:nvSpPr>
      <dsp:spPr>
        <a:xfrm>
          <a:off x="289341" y="2998156"/>
          <a:ext cx="1621116" cy="60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Arial" pitchFamily="34" charset="0"/>
              <a:cs typeface="Arial" pitchFamily="34" charset="0"/>
            </a:rPr>
            <a:t>Yönetim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89341" y="2998156"/>
        <a:ext cx="1621116" cy="601434"/>
      </dsp:txXfrm>
    </dsp:sp>
    <dsp:sp modelId="{29125E0A-D468-49AF-B8F3-710DBFB227B1}">
      <dsp:nvSpPr>
        <dsp:cNvPr id="0" name=""/>
        <dsp:cNvSpPr/>
      </dsp:nvSpPr>
      <dsp:spPr>
        <a:xfrm>
          <a:off x="2072637" y="1881207"/>
          <a:ext cx="1621116" cy="111694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6598E8-C442-4C28-AF74-46BD5083658E}">
      <dsp:nvSpPr>
        <dsp:cNvPr id="0" name=""/>
        <dsp:cNvSpPr/>
      </dsp:nvSpPr>
      <dsp:spPr>
        <a:xfrm>
          <a:off x="2072637" y="2998156"/>
          <a:ext cx="1621116" cy="60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Arial" pitchFamily="34" charset="0"/>
              <a:cs typeface="Arial" pitchFamily="34" charset="0"/>
            </a:rPr>
            <a:t>Sürekli öğrenim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072637" y="2998156"/>
        <a:ext cx="1621116" cy="601434"/>
      </dsp:txXfrm>
    </dsp:sp>
    <dsp:sp modelId="{191B0C6B-88C4-498C-9672-32204F29812D}">
      <dsp:nvSpPr>
        <dsp:cNvPr id="0" name=""/>
        <dsp:cNvSpPr/>
      </dsp:nvSpPr>
      <dsp:spPr>
        <a:xfrm>
          <a:off x="3855933" y="1881207"/>
          <a:ext cx="1621116" cy="1116949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3FD0F4-E4CE-4A84-B603-D00F2CA6D6B5}">
      <dsp:nvSpPr>
        <dsp:cNvPr id="0" name=""/>
        <dsp:cNvSpPr/>
      </dsp:nvSpPr>
      <dsp:spPr>
        <a:xfrm>
          <a:off x="3855933" y="2998156"/>
          <a:ext cx="1621116" cy="60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Arial" pitchFamily="34" charset="0"/>
              <a:cs typeface="Arial" pitchFamily="34" charset="0"/>
            </a:rPr>
            <a:t>Destek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855933" y="2998156"/>
        <a:ext cx="1621116" cy="601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9C3476-CC35-4C36-83DE-CA89D076BFAD}" type="datetimeFigureOut">
              <a:rPr lang="tr-TR"/>
              <a:pPr>
                <a:defRPr/>
              </a:pPr>
              <a:t>10.05.2012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E813D4-859B-4847-BE41-D6C2B38945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BABDE4-9F95-4027-9F1D-BB25CB7F71C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You don’t have to be a genius with the top grades to make it through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engineering school, YOU JUST HAVE TO BE WILLING TO WORK HARD! 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F5CCC1-B7F8-48A0-9C2A-605949D57F7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93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D644C74-1B99-482E-971F-599DB24BB54E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5710E7-890D-4961-96F3-72F1BADC55B0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11D6F-276C-4575-982C-EA480707AD84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592EA-FEA2-4F30-8D55-4A3D540F01B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F1ADC-85C7-4DA9-AD73-3133411F4E65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257EA-8C75-4671-A2E0-9223CEC5955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01E2B-4797-4643-8318-F0AB28B1DCDC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DF99C-AAF8-4C8D-B63F-C376A362269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DE2F3-314A-4EE5-8E7A-B58CC1D4EAE7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C5A2-51AB-4A8F-84A8-8CE07646D61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38BB3E-5326-49A2-BF8E-B1BFC7D4513D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0CCD0-C3B2-4622-8A1B-51BE91448B4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DF7769-BFE3-4FFC-BD08-2AD331E534FE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8F468-74E7-48C7-97EA-893E2216D09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CB46A5-6573-4C1D-A804-7ACE8C175087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4FC7C-286F-4B34-8EB5-A915D6F49FA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C8257-C82B-42E9-9EB8-B5E1F95A9971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8E66-DA05-4C65-BA82-E547E7EF883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C5DAB-3A19-467D-A368-E44E9D310904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DA038-2B85-49A2-AB32-A17BBB98CE2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22017-3909-4658-8919-44BBF17F10A4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FCB75-85A9-493A-8F1A-91F2458C0A6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3BC3FA8-D3D9-48E7-B628-49ED87BA2D61}" type="datetimeFigureOut">
              <a:rPr lang="tr-TR"/>
              <a:pPr/>
              <a:t>10.05.2012</a:t>
            </a:fld>
            <a:endParaRPr lang="tr-TR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E30ECEA-3773-48DB-AF67-40C63BA4436C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Envanter" TargetMode="External"/><Relationship Id="rId3" Type="http://schemas.openxmlformats.org/officeDocument/2006/relationships/hyperlink" Target="http://tr.wikipedia.org/wiki/Hizmet" TargetMode="External"/><Relationship Id="rId7" Type="http://schemas.openxmlformats.org/officeDocument/2006/relationships/hyperlink" Target="http://tr.wikipedia.org/wiki/Nakliye" TargetMode="External"/><Relationship Id="rId2" Type="http://schemas.openxmlformats.org/officeDocument/2006/relationships/hyperlink" Target="http://tr.wikipedia.org/wiki/%C3%9Cr%C3%BC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.wikipedia.org/wiki/%C3%9Cretim" TargetMode="External"/><Relationship Id="rId11" Type="http://schemas.openxmlformats.org/officeDocument/2006/relationships/hyperlink" Target="http://tr.wikipedia.org/wiki/Hammadde" TargetMode="External"/><Relationship Id="rId5" Type="http://schemas.openxmlformats.org/officeDocument/2006/relationships/hyperlink" Target="http://tr.wikipedia.org/wiki/Pazarlama" TargetMode="External"/><Relationship Id="rId10" Type="http://schemas.openxmlformats.org/officeDocument/2006/relationships/hyperlink" Target="http://tr.wikipedia.org/wiki/Ambalaj" TargetMode="External"/><Relationship Id="rId4" Type="http://schemas.openxmlformats.org/officeDocument/2006/relationships/hyperlink" Target="http://tr.wikipedia.org/wiki/%C4%B0nsan" TargetMode="External"/><Relationship Id="rId9" Type="http://schemas.openxmlformats.org/officeDocument/2006/relationships/hyperlink" Target="http://tr.wikipedia.org/wiki/Depolam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Başlık"/>
          <p:cNvSpPr>
            <a:spLocks noGrp="1"/>
          </p:cNvSpPr>
          <p:nvPr>
            <p:ph type="ctrTitle" idx="4294967295"/>
          </p:nvPr>
        </p:nvSpPr>
        <p:spPr>
          <a:xfrm>
            <a:off x="323850" y="620713"/>
            <a:ext cx="8496300" cy="2979737"/>
          </a:xfrm>
        </p:spPr>
        <p:txBody>
          <a:bodyPr/>
          <a:lstStyle/>
          <a:p>
            <a:r>
              <a:rPr lang="tr-TR" sz="6600"/>
              <a:t>MÜHENDİSLİK EĞİTİMİ NASIL OLMALI?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4294967295"/>
          </p:nvPr>
        </p:nvSpPr>
        <p:spPr>
          <a:xfrm>
            <a:off x="107950" y="3860800"/>
            <a:ext cx="8928100" cy="25923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tr-TR" sz="6000">
                <a:solidFill>
                  <a:srgbClr val="898989"/>
                </a:solidFill>
              </a:rPr>
              <a:t>Batman Üniversitesi</a:t>
            </a:r>
          </a:p>
          <a:p>
            <a:pPr marL="0" indent="0" algn="ctr">
              <a:buFont typeface="Wingdings" pitchFamily="2" charset="2"/>
              <a:buNone/>
            </a:pPr>
            <a:r>
              <a:rPr lang="tr-TR" sz="6000" baseline="30000">
                <a:solidFill>
                  <a:srgbClr val="898989"/>
                </a:solidFill>
              </a:rPr>
              <a:t>Müh. Mim. Fakültesi Dekanı</a:t>
            </a:r>
          </a:p>
          <a:p>
            <a:pPr marL="0" indent="0" algn="ctr">
              <a:buFont typeface="Wingdings" pitchFamily="2" charset="2"/>
              <a:buNone/>
            </a:pPr>
            <a:r>
              <a:rPr lang="tr-TR" sz="6000" baseline="30000">
                <a:solidFill>
                  <a:srgbClr val="898989"/>
                </a:solidFill>
              </a:rPr>
              <a:t>BATMAN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b-29s-over-korea.com/WasItNecToDropTheBomb/images/Victim-of-Atomic-B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3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/>
              <a:t>MÜHENDİSLİK PARAMETRELERİ?</a:t>
            </a:r>
          </a:p>
        </p:txBody>
      </p:sp>
      <p:sp>
        <p:nvSpPr>
          <p:cNvPr id="24578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/>
              <a:t>Ekonomik ölçütler içerisinde tüm sorunları çözmek için yapılan her türlü tasarım, boyut, ağırlık, güvenirlik, emniyet, ekonomi, çevresel etki, üretim </a:t>
            </a:r>
          </a:p>
          <a:p>
            <a:r>
              <a:rPr lang="tr-TR"/>
              <a:t>ve benzer çok sayıda parametreler ve göstergeler dikkate alınarak yapılan araştırmalar mühendislik olarak nitelendirilmektedir.</a:t>
            </a:r>
          </a:p>
          <a:p>
            <a:pPr>
              <a:buFont typeface="Wingdings" pitchFamily="2" charset="2"/>
              <a:buNone/>
            </a:pPr>
            <a:endParaRPr lang="tr-T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2 İçerik Yer Tutucusu"/>
          <p:cNvSpPr>
            <a:spLocks noGrp="1"/>
          </p:cNvSpPr>
          <p:nvPr>
            <p:ph idx="4294967295"/>
          </p:nvPr>
        </p:nvSpPr>
        <p:spPr>
          <a:xfrm>
            <a:off x="0" y="476250"/>
            <a:ext cx="8964613" cy="6381750"/>
          </a:xfrm>
        </p:spPr>
        <p:txBody>
          <a:bodyPr/>
          <a:lstStyle/>
          <a:p>
            <a:r>
              <a:rPr lang="tr-TR" sz="4000"/>
              <a:t>Mühendislik, matematik, bilgisayar, tasarım, doğa bilimleri ve malzeme bilgisinin,</a:t>
            </a:r>
          </a:p>
          <a:p>
            <a:r>
              <a:rPr lang="tr-TR" sz="4000"/>
              <a:t> deneyim ve uygulamayla pekiştirerek, projelendirip, </a:t>
            </a:r>
          </a:p>
          <a:p>
            <a:r>
              <a:rPr lang="tr-TR" sz="4000"/>
              <a:t>insanlığın yararına, ekonomik olarak sürekli geliştirip, yenileyerek, kullanımını sağlayan bir meslektir.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tr-TR" sz="4000"/>
              <a:t>TEKNİSYEN, BİLİM ADAMI VE MÜHENDİS TANIMLARI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484313"/>
            <a:ext cx="9144000" cy="53736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000" b="1" dirty="0"/>
              <a:t>Teknisyenler</a:t>
            </a:r>
            <a:r>
              <a:rPr lang="tr-TR" sz="3000" dirty="0"/>
              <a:t>:Bilinen teknolojileri uygulayan kimselerdir.</a:t>
            </a:r>
          </a:p>
          <a:p>
            <a:pPr>
              <a:lnSpc>
                <a:spcPct val="90000"/>
              </a:lnSpc>
            </a:pPr>
            <a:r>
              <a:rPr lang="tr-TR" sz="3000" b="1" dirty="0"/>
              <a:t>Bilim adamları</a:t>
            </a:r>
            <a:r>
              <a:rPr lang="tr-TR" sz="3000" dirty="0"/>
              <a:t>: Bilimsel araştırmalar yapan kişilerdir</a:t>
            </a:r>
          </a:p>
          <a:p>
            <a:pPr>
              <a:lnSpc>
                <a:spcPct val="90000"/>
              </a:lnSpc>
            </a:pPr>
            <a:r>
              <a:rPr lang="tr-TR" sz="3000" b="1" dirty="0"/>
              <a:t>Mühendisler</a:t>
            </a:r>
            <a:r>
              <a:rPr lang="tr-TR" sz="3000" dirty="0"/>
              <a:t>:</a:t>
            </a:r>
          </a:p>
          <a:p>
            <a:pPr>
              <a:lnSpc>
                <a:spcPct val="90000"/>
              </a:lnSpc>
            </a:pPr>
            <a:r>
              <a:rPr lang="tr-TR" sz="3000" dirty="0"/>
              <a:t>Bilinen teknolojiyi uygulayan,</a:t>
            </a:r>
          </a:p>
          <a:p>
            <a:pPr>
              <a:lnSpc>
                <a:spcPct val="90000"/>
              </a:lnSpc>
            </a:pPr>
            <a:r>
              <a:rPr lang="tr-TR" sz="3000" dirty="0"/>
              <a:t>Yeni teknoloji geliştiren,</a:t>
            </a:r>
          </a:p>
          <a:p>
            <a:pPr>
              <a:lnSpc>
                <a:spcPct val="90000"/>
              </a:lnSpc>
            </a:pPr>
            <a:r>
              <a:rPr lang="tr-TR" sz="3000" dirty="0"/>
              <a:t>Yeni teknolojileri uygulayan,</a:t>
            </a:r>
          </a:p>
          <a:p>
            <a:pPr>
              <a:lnSpc>
                <a:spcPct val="90000"/>
              </a:lnSpc>
            </a:pPr>
            <a:r>
              <a:rPr lang="tr-TR" sz="3000" dirty="0"/>
              <a:t>Araştırma ve geliştirme çalışmaları yapman,</a:t>
            </a:r>
          </a:p>
          <a:p>
            <a:pPr>
              <a:lnSpc>
                <a:spcPct val="90000"/>
              </a:lnSpc>
            </a:pPr>
            <a:r>
              <a:rPr lang="tr-TR" sz="3000" dirty="0"/>
              <a:t>Küresel değişime uyum sağlayan fertler olarak bilinir.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tr-TR" sz="4000"/>
              <a:t>MÜHENDİSLİK MODELİ NASIL OLMALI?</a:t>
            </a:r>
          </a:p>
        </p:txBody>
      </p:sp>
      <p:sp>
        <p:nvSpPr>
          <p:cNvPr id="27650" name="2 İçerik Yer Tutucusu"/>
          <p:cNvSpPr>
            <a:spLocks noGrp="1"/>
          </p:cNvSpPr>
          <p:nvPr>
            <p:ph idx="4294967295"/>
          </p:nvPr>
        </p:nvSpPr>
        <p:spPr>
          <a:xfrm>
            <a:off x="179388" y="1484313"/>
            <a:ext cx="8785225" cy="5373687"/>
          </a:xfrm>
        </p:spPr>
        <p:txBody>
          <a:bodyPr/>
          <a:lstStyle/>
          <a:p>
            <a:r>
              <a:rPr lang="tr-TR"/>
              <a:t>Mühendis yetiştiren kurumlar şu soruyu kendilerine hep sormalı “</a:t>
            </a:r>
            <a:r>
              <a:rPr lang="tr-TR" b="1"/>
              <a:t>Toplumun mühendislerden beklentileri nelerdir</a:t>
            </a:r>
            <a:r>
              <a:rPr lang="tr-TR"/>
              <a:t>”?</a:t>
            </a:r>
          </a:p>
          <a:p>
            <a:r>
              <a:rPr lang="tr-TR"/>
              <a:t>Mühendisler, toplumun kendilerinden beklentilerini karşılamaları için </a:t>
            </a:r>
            <a:r>
              <a:rPr lang="tr-TR" b="1"/>
              <a:t>nasıl eğitilmeli</a:t>
            </a:r>
            <a:r>
              <a:rPr lang="tr-TR"/>
              <a:t>?</a:t>
            </a:r>
          </a:p>
          <a:p>
            <a:r>
              <a:rPr lang="tr-TR"/>
              <a:t>Mühendislerden toplum mutlaka </a:t>
            </a:r>
            <a:r>
              <a:rPr lang="tr-TR" b="1"/>
              <a:t>uygulanabilir ve ekonomik olan teknolojik yenilik ve değişim </a:t>
            </a:r>
            <a:r>
              <a:rPr lang="tr-TR"/>
              <a:t>beklemektedir.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4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/>
              <a:t>TEKNOLOJİ NEDİR?</a:t>
            </a:r>
          </a:p>
        </p:txBody>
      </p:sp>
      <p:sp>
        <p:nvSpPr>
          <p:cNvPr id="28674" name="5 İçerik Yer Tutucusu"/>
          <p:cNvSpPr>
            <a:spLocks noGrp="1"/>
          </p:cNvSpPr>
          <p:nvPr>
            <p:ph idx="4294967295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r>
              <a:rPr lang="tr-TR"/>
              <a:t>Teknoloji insanlığın refahı için, her türlü yenilik, değişim ve doğal ortamın yeniden düzenlenmesi için yapılan tüm çalışmaları içermektedir.</a:t>
            </a:r>
          </a:p>
          <a:p>
            <a:r>
              <a:rPr lang="tr-TR"/>
              <a:t>Teknolojinin odağını insanların refah düzeyini artırmak için yapılan tüm değişiklik ve düzenlemeler içine almaktadır.</a:t>
            </a:r>
          </a:p>
          <a:p>
            <a:r>
              <a:rPr lang="tr-TR"/>
              <a:t>Bu değişim bir vetireler zinciri olup yapıtaşlarını malzeme oluşturmaktadır.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 idx="4294967295"/>
          </p:nvPr>
        </p:nvSpPr>
        <p:spPr>
          <a:xfrm>
            <a:off x="457200" y="2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/>
              <a:t>TEKNOLOJİK BİR UYGULAMA: LOJİSTİK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idx="4294967295"/>
          </p:nvPr>
        </p:nvSpPr>
        <p:spPr>
          <a:xfrm>
            <a:off x="0" y="1268413"/>
            <a:ext cx="8686800" cy="53292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3000" b="1"/>
              <a:t>Lojistik</a:t>
            </a:r>
            <a:r>
              <a:rPr lang="tr-TR" sz="3000"/>
              <a:t>, </a:t>
            </a:r>
            <a:r>
              <a:rPr lang="tr-TR" sz="3000">
                <a:hlinkClick r:id="rId2" action="ppaction://hlinkfile" tooltip="Ürün"/>
              </a:rPr>
              <a:t>ürün</a:t>
            </a:r>
            <a:r>
              <a:rPr lang="tr-TR" sz="3000"/>
              <a:t>, </a:t>
            </a:r>
            <a:r>
              <a:rPr lang="tr-TR" sz="3000">
                <a:hlinkClick r:id="rId3" action="ppaction://hlinkfile" tooltip="Hizmet"/>
              </a:rPr>
              <a:t>hizmet</a:t>
            </a:r>
            <a:r>
              <a:rPr lang="tr-TR" sz="3000"/>
              <a:t> ve </a:t>
            </a:r>
            <a:r>
              <a:rPr lang="tr-TR" sz="3000">
                <a:hlinkClick r:id="rId4" action="ppaction://hlinkfile" tooltip="İnsan"/>
              </a:rPr>
              <a:t>insan</a:t>
            </a:r>
            <a:r>
              <a:rPr lang="tr-TR" sz="3000"/>
              <a:t> gibi kaynakların, ihtiyaç duyulan yerde ve istenen zamanda temin edilmesi için bir araç olarak tanımlanmaktadır.</a:t>
            </a:r>
          </a:p>
          <a:p>
            <a:pPr>
              <a:lnSpc>
                <a:spcPct val="80000"/>
              </a:lnSpc>
            </a:pPr>
            <a:r>
              <a:rPr lang="tr-TR" sz="3000"/>
              <a:t>Herhangi bir </a:t>
            </a:r>
            <a:r>
              <a:rPr lang="tr-TR" sz="3000">
                <a:hlinkClick r:id="rId5" action="ppaction://hlinkfile" tooltip="Pazarlama"/>
              </a:rPr>
              <a:t>pazarlama</a:t>
            </a:r>
            <a:r>
              <a:rPr lang="tr-TR" sz="3000"/>
              <a:t> veya </a:t>
            </a:r>
            <a:r>
              <a:rPr lang="tr-TR" sz="3000">
                <a:hlinkClick r:id="rId6" action="ppaction://hlinkfile" tooltip="Üretim"/>
              </a:rPr>
              <a:t>üretim</a:t>
            </a:r>
            <a:r>
              <a:rPr lang="tr-TR" sz="3000"/>
              <a:t> organizasyonunun lojistik destek olmadan başarılması çok zordur. </a:t>
            </a:r>
          </a:p>
          <a:p>
            <a:pPr>
              <a:lnSpc>
                <a:spcPct val="80000"/>
              </a:lnSpc>
            </a:pPr>
            <a:r>
              <a:rPr lang="tr-TR" sz="3000"/>
              <a:t>Lojistik, </a:t>
            </a:r>
            <a:r>
              <a:rPr lang="tr-TR" sz="3000">
                <a:hlinkClick r:id="rId7" action="ppaction://hlinkfile" tooltip="Nakliye"/>
              </a:rPr>
              <a:t>nakliye</a:t>
            </a:r>
            <a:r>
              <a:rPr lang="tr-TR" sz="3000"/>
              <a:t>, </a:t>
            </a:r>
            <a:r>
              <a:rPr lang="tr-TR" sz="3000">
                <a:hlinkClick r:id="rId8" action="ppaction://hlinkfile" tooltip="Envanter"/>
              </a:rPr>
              <a:t>envanter</a:t>
            </a:r>
            <a:r>
              <a:rPr lang="tr-TR" sz="3000"/>
              <a:t>, </a:t>
            </a:r>
            <a:r>
              <a:rPr lang="tr-TR" sz="3000">
                <a:hlinkClick r:id="rId9" action="ppaction://hlinkfile" tooltip="Depolama"/>
              </a:rPr>
              <a:t>depolama</a:t>
            </a:r>
            <a:r>
              <a:rPr lang="tr-TR" sz="3000"/>
              <a:t>, malzeme idaresi ve </a:t>
            </a:r>
            <a:r>
              <a:rPr lang="tr-TR" sz="3000">
                <a:hlinkClick r:id="rId10" action="ppaction://hlinkfile" tooltip="Ambalaj"/>
              </a:rPr>
              <a:t>ambalajlama</a:t>
            </a:r>
            <a:r>
              <a:rPr lang="tr-TR" sz="3000"/>
              <a:t> bilgilerinin birleştirilmesini kapsar. </a:t>
            </a:r>
          </a:p>
          <a:p>
            <a:pPr>
              <a:lnSpc>
                <a:spcPct val="80000"/>
              </a:lnSpc>
            </a:pPr>
            <a:r>
              <a:rPr lang="tr-TR" sz="3000"/>
              <a:t>Lojistik işletme sorumluluğu, </a:t>
            </a:r>
            <a:r>
              <a:rPr lang="tr-TR" sz="3000">
                <a:hlinkClick r:id="rId11" action="ppaction://hlinkfile" tooltip="Hammadde"/>
              </a:rPr>
              <a:t>hammaddenin</a:t>
            </a:r>
            <a:r>
              <a:rPr lang="tr-TR" sz="3000"/>
              <a:t> coğrafik konumlanması, prosesin işletilmesi ve ihtiyaçların mümkün olan en düşük maliyetle karşılanarak işin bitirilmesidir.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tr-TR" sz="4000"/>
              <a:t>YENİ TEKNOLOJİLERDEN BEKLENENLER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8640763" cy="52562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3000"/>
              <a:t>Sağlığın iyileştirilmesi,</a:t>
            </a:r>
          </a:p>
          <a:p>
            <a:pPr>
              <a:lnSpc>
                <a:spcPct val="90000"/>
              </a:lnSpc>
            </a:pPr>
            <a:r>
              <a:rPr lang="tr-TR" sz="3000"/>
              <a:t>Yeni besin kaynaklarının bulunması,</a:t>
            </a:r>
          </a:p>
          <a:p>
            <a:pPr>
              <a:lnSpc>
                <a:spcPct val="90000"/>
              </a:lnSpc>
            </a:pPr>
            <a:r>
              <a:rPr lang="tr-TR" sz="3000"/>
              <a:t>Enerji kaynaklarının verimli kullanılması,</a:t>
            </a:r>
          </a:p>
          <a:p>
            <a:pPr>
              <a:lnSpc>
                <a:spcPct val="90000"/>
              </a:lnSpc>
            </a:pPr>
            <a:r>
              <a:rPr lang="tr-TR" sz="3000"/>
              <a:t> İnsanların etkili iletişimi</a:t>
            </a:r>
          </a:p>
          <a:p>
            <a:pPr>
              <a:lnSpc>
                <a:spcPct val="90000"/>
              </a:lnSpc>
            </a:pPr>
            <a:r>
              <a:rPr lang="tr-TR" sz="3000"/>
              <a:t>Verilerin hızlı değerlendirilmesi</a:t>
            </a:r>
          </a:p>
          <a:p>
            <a:pPr>
              <a:lnSpc>
                <a:spcPct val="90000"/>
              </a:lnSpc>
            </a:pPr>
            <a:r>
              <a:rPr lang="tr-TR" sz="3000"/>
              <a:t>İnsanların ve kullandıkları malzemelerin hızlı ve güvenli taşınması.</a:t>
            </a:r>
          </a:p>
          <a:p>
            <a:pPr>
              <a:lnSpc>
                <a:spcPct val="90000"/>
              </a:lnSpc>
            </a:pPr>
            <a:r>
              <a:rPr lang="tr-TR" sz="3000"/>
              <a:t>Ürünlerimizi yaşamımızı iyileştirmek için geliştirmek,</a:t>
            </a:r>
          </a:p>
          <a:p>
            <a:pPr>
              <a:lnSpc>
                <a:spcPct val="90000"/>
              </a:lnSpc>
            </a:pPr>
            <a:r>
              <a:rPr lang="tr-TR" sz="3000"/>
              <a:t>Konutlarımızı en kullanışlı insanların rahat edeceği bir düzende inşa etmek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Başlık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9036050" cy="1628775"/>
          </a:xfrm>
        </p:spPr>
        <p:txBody>
          <a:bodyPr/>
          <a:lstStyle/>
          <a:p>
            <a:r>
              <a:rPr kumimoji="1" lang="tr-TR" dirty="0">
                <a:solidFill>
                  <a:srgbClr val="FFFF00"/>
                </a:solidFill>
                <a:latin typeface="MetaPlusLF-Bold"/>
              </a:rPr>
              <a:t>İLERİ EĞİTİM TEKNOLOJİLERİ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1746" name="2 İçerik Yer Tutucusu"/>
          <p:cNvSpPr>
            <a:spLocks noGrp="1"/>
          </p:cNvSpPr>
          <p:nvPr>
            <p:ph idx="4294967295"/>
          </p:nvPr>
        </p:nvSpPr>
        <p:spPr>
          <a:xfrm>
            <a:off x="250825" y="1268412"/>
            <a:ext cx="8893175" cy="5589587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1" lang="tr-TR" sz="4000" dirty="0">
                <a:latin typeface="Times New Roman" pitchFamily="18" charset="0"/>
                <a:cs typeface="Times New Roman" pitchFamily="18" charset="0"/>
              </a:rPr>
              <a:t>Standart Donanım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tr-T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tr-TR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Sıra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tr-TR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Kürsü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tr-TR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Tahta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tr-TR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Projeksiyon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tr-TR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Bilgisayar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tr-TR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İnternet 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1" lang="tr-TR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Akıllı tahta (Seçilmiş sınıflarda</a:t>
            </a:r>
            <a:r>
              <a:rPr kumimoji="1" lang="tr-T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dipanksaha.files.wordpress.com/2007/05/the-road-a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9999663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4"/>
          <p:cNvSpPr>
            <a:spLocks noGrp="1"/>
          </p:cNvSpPr>
          <p:nvPr>
            <p:ph type="ctrTitle" idx="4294967295"/>
          </p:nvPr>
        </p:nvSpPr>
        <p:spPr>
          <a:xfrm>
            <a:off x="1498600" y="242570"/>
            <a:ext cx="6858000" cy="990600"/>
          </a:xfrm>
        </p:spPr>
        <p:txBody>
          <a:bodyPr/>
          <a:lstStyle/>
          <a:p>
            <a:r>
              <a:rPr lang="tr-TR" sz="5400" dirty="0">
                <a:solidFill>
                  <a:srgbClr val="FFC000"/>
                </a:solidFill>
              </a:rPr>
              <a:t>Mühendisin Önündeki Yol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001713" y="1962468"/>
            <a:ext cx="7924800" cy="533400"/>
          </a:xfrm>
        </p:spPr>
        <p:txBody>
          <a:bodyPr>
            <a:noAutofit/>
          </a:bodyPr>
          <a:lstStyle/>
          <a:p>
            <a:pPr marL="0" indent="0" algn="ctr">
              <a:buFont typeface="Wingdings 3" pitchFamily="18" charset="2"/>
              <a:buNone/>
            </a:pPr>
            <a:r>
              <a:rPr lang="tr-TR" sz="2400" dirty="0">
                <a:solidFill>
                  <a:schemeClr val="tx2"/>
                </a:solidFill>
              </a:rPr>
              <a:t>Bu yol nereye gidiyor?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tr-TR" sz="4000"/>
              <a:t>MÜHENDİSLİK EĞİTİMİNİN TARİHÇESİ</a:t>
            </a:r>
          </a:p>
        </p:txBody>
      </p:sp>
      <p:sp>
        <p:nvSpPr>
          <p:cNvPr id="15362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/>
              <a:t>Mühendislik eğitimi tarihin derinliklerine kadar dayanmaktadır.</a:t>
            </a:r>
          </a:p>
          <a:p>
            <a:r>
              <a:rPr lang="tr-TR"/>
              <a:t>Bunun yanında bazı mühendislikler oldukça yenidir. </a:t>
            </a:r>
          </a:p>
          <a:p>
            <a:r>
              <a:rPr lang="tr-TR"/>
              <a:t>Bunlar arasında elektrik elektronik, bilgisayar ve mekatronik mühendisliği gibi mühendislik dalları sayılabilir.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9"/>
          <p:cNvSpPr>
            <a:spLocks noGrp="1"/>
          </p:cNvSpPr>
          <p:nvPr>
            <p:ph type="title" idx="4294967295"/>
          </p:nvPr>
        </p:nvSpPr>
        <p:spPr>
          <a:xfrm>
            <a:off x="12700" y="273050"/>
            <a:ext cx="3008313" cy="1162050"/>
          </a:xfrm>
        </p:spPr>
        <p:txBody>
          <a:bodyPr anchor="b"/>
          <a:lstStyle/>
          <a:p>
            <a:r>
              <a:rPr lang="tr-TR" sz="2000" b="1">
                <a:latin typeface="Arial" charset="0"/>
              </a:rPr>
              <a:t>Mühendislik nedir?</a:t>
            </a:r>
            <a:endParaRPr lang="en-US" sz="2000" b="1"/>
          </a:p>
        </p:txBody>
      </p:sp>
      <p:sp>
        <p:nvSpPr>
          <p:cNvPr id="34818" name="Text Placeholder 12"/>
          <p:cNvSpPr>
            <a:spLocks noGrp="1"/>
          </p:cNvSpPr>
          <p:nvPr>
            <p:ph type="body" idx="4294967295"/>
          </p:nvPr>
        </p:nvSpPr>
        <p:spPr>
          <a:xfrm>
            <a:off x="63500" y="1435100"/>
            <a:ext cx="3008313" cy="46910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1400">
                <a:latin typeface="Arial" charset="0"/>
              </a:rPr>
              <a:t> Webster</a:t>
            </a:r>
            <a:r>
              <a:rPr lang="tr-TR" sz="1400">
                <a:latin typeface="Arial" charset="0"/>
              </a:rPr>
              <a:t> Sözlüğüne göre mühendisin tanımı</a:t>
            </a:r>
            <a:r>
              <a:rPr lang="en-US" sz="1400">
                <a:latin typeface="Arial" charset="0"/>
              </a:rPr>
              <a:t> </a:t>
            </a:r>
          </a:p>
          <a:p>
            <a:pPr marL="0" indent="0" algn="ctr">
              <a:buFont typeface="Wingdings" pitchFamily="2" charset="2"/>
              <a:buNone/>
            </a:pPr>
            <a:r>
              <a:rPr lang="tr-TR" sz="2800" b="1">
                <a:latin typeface="Arial Black" pitchFamily="34" charset="0"/>
              </a:rPr>
              <a:t>MÜHENDİS</a:t>
            </a:r>
            <a:r>
              <a:rPr lang="en-US" sz="1400" b="1">
                <a:latin typeface="Arial Black" pitchFamily="34" charset="0"/>
              </a:rPr>
              <a:t/>
            </a:r>
            <a:br>
              <a:rPr lang="en-US" sz="1400" b="1">
                <a:latin typeface="Arial Black" pitchFamily="34" charset="0"/>
              </a:rPr>
            </a:br>
            <a:r>
              <a:rPr lang="tr-TR" sz="1400" b="1">
                <a:latin typeface="Arial" charset="0"/>
              </a:rPr>
              <a:t>Matematik ve temel bilimleri kullandığımız malzeme ve gereçlerde uygulayan sorun çözen kimselerdir.</a:t>
            </a:r>
            <a:endParaRPr lang="en-US" sz="1400">
              <a:latin typeface="Arial" charset="0"/>
            </a:endParaRPr>
          </a:p>
        </p:txBody>
      </p:sp>
      <p:sp>
        <p:nvSpPr>
          <p:cNvPr id="34819" name="Rectangle 18"/>
          <p:cNvSpPr>
            <a:spLocks noChangeArrowheads="1"/>
          </p:cNvSpPr>
          <p:nvPr/>
        </p:nvSpPr>
        <p:spPr bwMode="auto">
          <a:xfrm>
            <a:off x="3062288" y="450850"/>
            <a:ext cx="5751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latin typeface="Arial" charset="0"/>
              </a:rPr>
              <a:t>Mühendis toplumun refahı için matematik ve diğer temel bilimleri uygulayan kimsedir</a:t>
            </a:r>
            <a:endParaRPr lang="en-US" sz="2000" b="1">
              <a:latin typeface="Arial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048000" y="1630916"/>
          <a:ext cx="5766391" cy="360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 22"/>
          <p:cNvSpPr/>
          <p:nvPr/>
        </p:nvSpPr>
        <p:spPr>
          <a:xfrm>
            <a:off x="0" y="5526088"/>
            <a:ext cx="91440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atin typeface="Arial" charset="0"/>
              </a:rPr>
              <a:t>Yukarıdaki açıklamalardan </a:t>
            </a:r>
            <a:r>
              <a:rPr lang="tr-TR" sz="2400" b="1" dirty="0">
                <a:latin typeface="Arial" charset="0"/>
              </a:rPr>
              <a:t>mühendis </a:t>
            </a:r>
            <a:r>
              <a:rPr lang="tr-TR" sz="2400" dirty="0">
                <a:latin typeface="Arial" charset="0"/>
              </a:rPr>
              <a:t>sorun çözen, kullandığımız tüm malzemeleri geliştiren, verimi artıran bize bu malzemeleri daha ekonomik olarak sunan kimse olarak tanımlanır.</a:t>
            </a:r>
            <a:r>
              <a:rPr lang="en-US" sz="2400" dirty="0">
                <a:latin typeface="Arial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Başlık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784976" cy="1301006"/>
          </a:xfrm>
        </p:spPr>
        <p:txBody>
          <a:bodyPr/>
          <a:lstStyle/>
          <a:p>
            <a:r>
              <a:rPr lang="tr-TR" dirty="0"/>
              <a:t>MÜHENDİSLİKTE OPTİMİZASYON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557338"/>
            <a:ext cx="9144000" cy="51847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2700" dirty="0">
                <a:latin typeface="Times New Roman" pitchFamily="18" charset="0"/>
                <a:cs typeface="Times New Roman" pitchFamily="18" charset="0"/>
              </a:rPr>
              <a:t>Mühendislik açısından bir sistemin en iyi bir şekilde kullanmasıdır</a:t>
            </a:r>
          </a:p>
          <a:p>
            <a:pPr>
              <a:lnSpc>
                <a:spcPct val="90000"/>
              </a:lnSpc>
            </a:pPr>
            <a:r>
              <a:rPr lang="tr-TR" sz="2700" dirty="0">
                <a:latin typeface="Times New Roman" pitchFamily="18" charset="0"/>
                <a:cs typeface="Times New Roman" pitchFamily="18" charset="0"/>
              </a:rPr>
              <a:t>Bir işin yapılmış olması demek, o işin en iyi şekilde başarıldığı anlamına gelmez. Optimizasyon teknikleri,  yapılmakta olan bir işin en iyi çözümünü ortaya koymayı hedef alır. </a:t>
            </a:r>
          </a:p>
          <a:p>
            <a:pPr>
              <a:lnSpc>
                <a:spcPct val="90000"/>
              </a:lnSpc>
            </a:pPr>
            <a:r>
              <a:rPr lang="tr-TR" sz="2700" dirty="0">
                <a:latin typeface="Times New Roman" pitchFamily="18" charset="0"/>
                <a:cs typeface="Times New Roman" pitchFamily="18" charset="0"/>
              </a:rPr>
              <a:t>Bu teknikler kullanılarak ortaya konulmuş olan başarılı çözümde, </a:t>
            </a:r>
            <a:r>
              <a:rPr lang="tr-TR" sz="2700" b="1" dirty="0">
                <a:latin typeface="Times New Roman" pitchFamily="18" charset="0"/>
                <a:cs typeface="Times New Roman" pitchFamily="18" charset="0"/>
              </a:rPr>
              <a:t>optimum çözüm </a:t>
            </a:r>
            <a:r>
              <a:rPr lang="tr-TR" sz="2700" dirty="0">
                <a:latin typeface="Times New Roman" pitchFamily="18" charset="0"/>
                <a:cs typeface="Times New Roman" pitchFamily="18" charset="0"/>
              </a:rPr>
              <a:t>olarak adlandırılır. </a:t>
            </a:r>
          </a:p>
          <a:p>
            <a:pPr>
              <a:lnSpc>
                <a:spcPct val="90000"/>
              </a:lnSpc>
            </a:pPr>
            <a:r>
              <a:rPr lang="tr-TR" sz="2700" dirty="0">
                <a:latin typeface="Times New Roman" pitchFamily="18" charset="0"/>
                <a:cs typeface="Times New Roman" pitchFamily="18" charset="0"/>
              </a:rPr>
              <a:t>Hedef her zaman için bu optimum çözümü yakalayabilmektir. </a:t>
            </a:r>
          </a:p>
          <a:p>
            <a:pPr>
              <a:lnSpc>
                <a:spcPct val="90000"/>
              </a:lnSpc>
            </a:pPr>
            <a:r>
              <a:rPr lang="tr-TR" sz="2700" dirty="0">
                <a:latin typeface="Times New Roman" pitchFamily="18" charset="0"/>
                <a:cs typeface="Times New Roman" pitchFamily="18" charset="0"/>
              </a:rPr>
              <a:t>Optimizasyon, anlamından da anlaşılacağı gibi, mühendislik hizmetlerinde her alanda kullanılmaktadır. </a:t>
            </a:r>
          </a:p>
          <a:p>
            <a:pPr>
              <a:lnSpc>
                <a:spcPct val="90000"/>
              </a:lnSpc>
            </a:pPr>
            <a:r>
              <a:rPr lang="tr-TR" sz="2700" dirty="0">
                <a:latin typeface="Times New Roman" pitchFamily="18" charset="0"/>
                <a:cs typeface="Times New Roman" pitchFamily="18" charset="0"/>
              </a:rPr>
              <a:t>Yapılacak olan bir inşaattan </a:t>
            </a:r>
            <a:r>
              <a:rPr lang="tr-TR" sz="2700" dirty="0" smtClean="0">
                <a:latin typeface="Times New Roman" pitchFamily="18" charset="0"/>
                <a:cs typeface="Times New Roman" pitchFamily="18" charset="0"/>
              </a:rPr>
              <a:t>tutun, </a:t>
            </a:r>
            <a:r>
              <a:rPr lang="tr-TR" sz="2700" dirty="0">
                <a:latin typeface="Times New Roman" pitchFamily="18" charset="0"/>
                <a:cs typeface="Times New Roman" pitchFamily="18" charset="0"/>
              </a:rPr>
              <a:t>bir web </a:t>
            </a:r>
            <a:r>
              <a:rPr lang="tr-TR" sz="2700" dirty="0" smtClean="0">
                <a:latin typeface="Times New Roman" pitchFamily="18" charset="0"/>
                <a:cs typeface="Times New Roman" pitchFamily="18" charset="0"/>
              </a:rPr>
              <a:t>sitesinin </a:t>
            </a:r>
            <a:r>
              <a:rPr lang="tr-TR" sz="2700" dirty="0">
                <a:latin typeface="Times New Roman" pitchFamily="18" charset="0"/>
                <a:cs typeface="Times New Roman" pitchFamily="18" charset="0"/>
              </a:rPr>
              <a:t>tasarımına kadar her alanda söz konusu tekniklere ihtiyaç duyulur.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30"/>
          <p:cNvSpPr txBox="1">
            <a:spLocks noChangeArrowheads="1"/>
          </p:cNvSpPr>
          <p:nvPr/>
        </p:nvSpPr>
        <p:spPr bwMode="auto">
          <a:xfrm>
            <a:off x="735013" y="257175"/>
            <a:ext cx="54752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300" b="1" dirty="0">
                <a:latin typeface="Arial" pitchFamily="34" charset="0"/>
                <a:ea typeface="+mj-ea"/>
                <a:cs typeface="Arial" pitchFamily="34" charset="0"/>
              </a:rPr>
              <a:t>MÜHENDİSLİK ALT YAPISI</a:t>
            </a:r>
            <a:endParaRPr lang="en-US" sz="33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6904" name="Group 40"/>
          <p:cNvGraphicFramePr>
            <a:graphicFrameLocks noGrp="1"/>
          </p:cNvGraphicFramePr>
          <p:nvPr/>
        </p:nvGraphicFramePr>
        <p:xfrm>
          <a:off x="615950" y="1046163"/>
          <a:ext cx="7623175" cy="2224088"/>
        </p:xfrm>
        <a:graphic>
          <a:graphicData uri="http://schemas.openxmlformats.org/drawingml/2006/table">
            <a:tbl>
              <a:tblPr/>
              <a:tblGrid>
                <a:gridCol w="3811588"/>
                <a:gridCol w="3811587"/>
              </a:tblGrid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Gerekli Olanlar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Matematik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Geometri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Trigonometri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Yüksek Matematik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Fizik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Kimya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Bilgisayar programlama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Sosyal Bilimler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Yabancı Dil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Mühendislik Çizim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903" name="Group 39"/>
          <p:cNvGraphicFramePr>
            <a:graphicFrameLocks noGrp="1"/>
          </p:cNvGraphicFramePr>
          <p:nvPr/>
        </p:nvGraphicFramePr>
        <p:xfrm>
          <a:off x="620713" y="3643313"/>
          <a:ext cx="7623175" cy="1114425"/>
        </p:xfrm>
        <a:graphic>
          <a:graphicData uri="http://schemas.openxmlformats.org/drawingml/2006/table">
            <a:tbl>
              <a:tblPr/>
              <a:tblGrid>
                <a:gridCol w="3811587"/>
                <a:gridCol w="3811588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Çok gerekli olmayanlar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Uygulamalı Kimya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Malzeme Bilgisi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Uygulamalı Fizik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Uygulamalı Biyoloji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/>
              <a:t>MÜHENDİSİN DONANIMLARI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268413"/>
            <a:ext cx="9144000" cy="5589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000"/>
              <a:t>İyi bir matematik bilgisi (zaten mühendisin anlamı, iyi matematik bilen).</a:t>
            </a:r>
          </a:p>
          <a:p>
            <a:pPr>
              <a:lnSpc>
                <a:spcPct val="90000"/>
              </a:lnSpc>
            </a:pPr>
            <a:r>
              <a:rPr lang="tr-TR" sz="3000"/>
              <a:t>Diğer pozitif bilimleri iyi kavramış,</a:t>
            </a:r>
          </a:p>
          <a:p>
            <a:pPr>
              <a:lnSpc>
                <a:spcPct val="90000"/>
              </a:lnSpc>
            </a:pPr>
            <a:r>
              <a:rPr lang="tr-TR" sz="3000"/>
              <a:t>İyi bir malzeme bilgisine sahip,</a:t>
            </a:r>
          </a:p>
          <a:p>
            <a:pPr>
              <a:lnSpc>
                <a:spcPct val="90000"/>
              </a:lnSpc>
            </a:pPr>
            <a:r>
              <a:rPr lang="tr-TR" sz="3000"/>
              <a:t>Bilgisayar kullanmasını çok iyi bilecek,</a:t>
            </a:r>
          </a:p>
          <a:p>
            <a:pPr>
              <a:lnSpc>
                <a:spcPct val="90000"/>
              </a:lnSpc>
            </a:pPr>
            <a:r>
              <a:rPr lang="tr-TR" sz="3000"/>
              <a:t>Yazılım programlarını çok iyi kullanacak,</a:t>
            </a:r>
          </a:p>
          <a:p>
            <a:pPr>
              <a:lnSpc>
                <a:spcPct val="90000"/>
              </a:lnSpc>
            </a:pPr>
            <a:r>
              <a:rPr lang="tr-TR" sz="3000"/>
              <a:t>İyi proje yapan,</a:t>
            </a:r>
          </a:p>
          <a:p>
            <a:pPr>
              <a:lnSpc>
                <a:spcPct val="90000"/>
              </a:lnSpc>
            </a:pPr>
            <a:r>
              <a:rPr lang="tr-TR" sz="3000"/>
              <a:t>Modellemeyi iyi bilen</a:t>
            </a:r>
          </a:p>
          <a:p>
            <a:pPr>
              <a:lnSpc>
                <a:spcPct val="90000"/>
              </a:lnSpc>
            </a:pPr>
            <a:r>
              <a:rPr lang="tr-TR" sz="3000"/>
              <a:t>Son derece sosyal bir kişiliğe sahip, toplumun tüm katmanlarıyla iletişim kuran, uyumlu bir yapıya sahip olmalıdır.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5DD47-3C45-48F9-B6E6-3B9FF4465452}" type="slidenum">
              <a:rPr lang="en-US">
                <a:solidFill>
                  <a:schemeClr val="tx1">
                    <a:tint val="75000"/>
                  </a:schemeClr>
                </a:solidFill>
                <a:effectLst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>
              <a:solidFill>
                <a:schemeClr val="tx1">
                  <a:tint val="75000"/>
                </a:schemeClr>
              </a:solidFill>
              <a:effectLst/>
              <a:cs typeface="+mn-cs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dirty="0"/>
              <a:t>PROJE YÖNETİMİ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r-TR" dirty="0" smtClean="0"/>
              <a:t>Uygulanan projenin sağlıklı yönetimi</a:t>
            </a:r>
            <a:endParaRPr lang="en-US" dirty="0"/>
          </a:p>
          <a:p>
            <a:r>
              <a:rPr lang="tr-TR" dirty="0" smtClean="0"/>
              <a:t>Proje ekibinin zamanı projede öngörüldüğü şekilde kullanması ve proje ekibinin birbiriyle uyumlu olarak projeyi yürütmesi</a:t>
            </a:r>
            <a:endParaRPr lang="en-US" dirty="0"/>
          </a:p>
          <a:p>
            <a:r>
              <a:rPr lang="tr-TR" dirty="0" smtClean="0"/>
              <a:t>Proje sistematik olarak görev dağılımı esas alınarak entegre edilmelidir.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/>
              <a:t>MÜHENDİSLER İÇİN İYİ NİTELİKLER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tr-TR" sz="2400"/>
              <a:t>Problem çözmeyi sevmek</a:t>
            </a:r>
          </a:p>
          <a:p>
            <a:pPr>
              <a:lnSpc>
                <a:spcPct val="80000"/>
              </a:lnSpc>
            </a:pPr>
            <a:r>
              <a:rPr lang="tr-TR" sz="2400"/>
              <a:t>Takım çalışmasını sevmek</a:t>
            </a:r>
          </a:p>
          <a:p>
            <a:pPr>
              <a:lnSpc>
                <a:spcPct val="80000"/>
              </a:lnSpc>
            </a:pPr>
            <a:r>
              <a:rPr lang="tr-TR" sz="2400"/>
              <a:t>İnsanlara hizmet etmeyi düstur edinmek</a:t>
            </a:r>
          </a:p>
          <a:p>
            <a:pPr>
              <a:lnSpc>
                <a:spcPct val="80000"/>
              </a:lnSpc>
            </a:pPr>
            <a:r>
              <a:rPr lang="tr-TR" sz="2400"/>
              <a:t>Yeni şeyler ortaya koymak</a:t>
            </a:r>
          </a:p>
          <a:p>
            <a:pPr>
              <a:lnSpc>
                <a:spcPct val="80000"/>
              </a:lnSpc>
            </a:pPr>
            <a:r>
              <a:rPr lang="tr-TR" sz="2400"/>
              <a:t>Görevini en güzel bir şekilde yapmak</a:t>
            </a:r>
          </a:p>
          <a:p>
            <a:pPr>
              <a:lnSpc>
                <a:spcPct val="80000"/>
              </a:lnSpc>
            </a:pPr>
            <a:r>
              <a:rPr lang="tr-TR" sz="2400"/>
              <a:t>İyi iletişim kurmak</a:t>
            </a:r>
          </a:p>
          <a:p>
            <a:pPr>
              <a:lnSpc>
                <a:spcPct val="80000"/>
              </a:lnSpc>
            </a:pPr>
            <a:r>
              <a:rPr lang="tr-TR" sz="2400"/>
              <a:t>Araştırma yapma ustalığına sahip olmak</a:t>
            </a:r>
          </a:p>
          <a:p>
            <a:pPr>
              <a:lnSpc>
                <a:spcPct val="80000"/>
              </a:lnSpc>
            </a:pPr>
            <a:r>
              <a:rPr lang="tr-TR" sz="2400"/>
              <a:t>Elde ettiği verileri iyi değerlendirebilmek</a:t>
            </a:r>
          </a:p>
          <a:p>
            <a:pPr>
              <a:lnSpc>
                <a:spcPct val="80000"/>
              </a:lnSpc>
            </a:pPr>
            <a:r>
              <a:rPr lang="tr-TR" sz="2400"/>
              <a:t>İyi bilgisayar kullanmak</a:t>
            </a:r>
          </a:p>
        </p:txBody>
      </p:sp>
      <p:pic>
        <p:nvPicPr>
          <p:cNvPr id="40963" name="Picture 9" descr="http://168.136.161.196/netpub/server.np?original=17709&amp;site=Image_Search&amp;catalog=catalo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6805" t="6110" r="16080" b="6557"/>
          <a:stretch>
            <a:fillRect/>
          </a:stretch>
        </p:blipFill>
        <p:spPr>
          <a:xfrm>
            <a:off x="4648200" y="1916113"/>
            <a:ext cx="4264025" cy="3697287"/>
          </a:xfrm>
          <a:ln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 cstate="print"/>
          <a:srcRect l="8434" r="8543"/>
          <a:stretch>
            <a:fillRect/>
          </a:stretch>
        </p:blipFill>
        <p:spPr bwMode="auto">
          <a:xfrm>
            <a:off x="77788" y="95250"/>
            <a:ext cx="88582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112078"/>
            <a:ext cx="8229600" cy="1143000"/>
          </a:xfrm>
        </p:spPr>
        <p:txBody>
          <a:bodyPr/>
          <a:lstStyle/>
          <a:p>
            <a:r>
              <a:rPr lang="tr-TR" dirty="0" smtClean="0"/>
              <a:t>MÜHENDİSLİK EĞİTİMİNDE ÖĞRENME KAYNAKLARI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445224"/>
          </a:xfrm>
        </p:spPr>
        <p:txBody>
          <a:bodyPr/>
          <a:lstStyle/>
          <a:p>
            <a:r>
              <a:rPr lang="tr-TR" dirty="0" smtClean="0"/>
              <a:t>Modelleme</a:t>
            </a:r>
          </a:p>
          <a:p>
            <a:r>
              <a:rPr lang="tr-TR" dirty="0" smtClean="0"/>
              <a:t>Laboratuar çalışmaları</a:t>
            </a:r>
          </a:p>
          <a:p>
            <a:r>
              <a:rPr lang="tr-TR" dirty="0" smtClean="0"/>
              <a:t>İnternet Ortamı</a:t>
            </a:r>
          </a:p>
          <a:p>
            <a:r>
              <a:rPr lang="tr-TR" dirty="0" smtClean="0"/>
              <a:t>Ders kitapları</a:t>
            </a:r>
          </a:p>
          <a:p>
            <a:r>
              <a:rPr lang="tr-TR" dirty="0" smtClean="0"/>
              <a:t>Tasarım</a:t>
            </a:r>
          </a:p>
          <a:p>
            <a:r>
              <a:rPr lang="tr-TR" dirty="0" smtClean="0"/>
              <a:t>Dersler</a:t>
            </a:r>
          </a:p>
          <a:p>
            <a:r>
              <a:rPr lang="tr-TR" dirty="0" smtClean="0"/>
              <a:t>Sunumlar</a:t>
            </a:r>
          </a:p>
          <a:p>
            <a:r>
              <a:rPr lang="tr-TR" dirty="0" smtClean="0"/>
              <a:t>Video gösterimleri</a:t>
            </a:r>
          </a:p>
          <a:p>
            <a:r>
              <a:rPr lang="tr-TR" dirty="0" smtClean="0"/>
              <a:t>Süreli yayınlar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87450" y="-68263"/>
          <a:ext cx="7735888" cy="6926263"/>
        </p:xfrm>
        <a:graphic>
          <a:graphicData uri="http://schemas.openxmlformats.org/presentationml/2006/ole">
            <p:oleObj spid="_x0000_s1026" name="Worksheet" r:id="rId3" imgW="6126418" imgH="5486307" progId="Excel.Sheet.8">
              <p:embed/>
            </p:oleObj>
          </a:graphicData>
        </a:graphic>
      </p:graphicFrame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1988840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MÜHENDİSLİK ÖĞRENCİLERİNE BOL MİKTARDA ÖDEV VEREREK ONLARI UYGULAMAYA HAZIRLAMAK</a:t>
            </a:r>
            <a:endParaRPr lang="tr-TR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515FEFD-D0B0-43F9-B293-336CA200BC8D}" type="slidenum">
              <a:rPr lang="en-US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/>
              <a:t>MÜHENDİS VE BİLİM ADAMI</a:t>
            </a:r>
            <a:endParaRPr 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tr-TR"/>
              <a:t>Bilim adamı doğal fenomenleri teknik cevaplar arayarak onları çözmeye çalışır.</a:t>
            </a:r>
            <a:endParaRPr lang="en-US"/>
          </a:p>
          <a:p>
            <a:pPr>
              <a:lnSpc>
                <a:spcPct val="80000"/>
              </a:lnSpc>
            </a:pPr>
            <a:r>
              <a:rPr lang="tr-TR"/>
              <a:t>Mühendis ise teknik problemleri temel bilimlerin yardımıyla pratik yöntemlerle tasarım yaparak çözüme ulaştırır.</a:t>
            </a:r>
            <a:endParaRPr lang="en-US"/>
          </a:p>
          <a:p>
            <a:pPr>
              <a:lnSpc>
                <a:spcPct val="80000"/>
              </a:lnSpc>
            </a:pPr>
            <a:r>
              <a:rPr lang="tr-TR"/>
              <a:t>Örneğin,</a:t>
            </a:r>
            <a:endParaRPr lang="en-US"/>
          </a:p>
          <a:p>
            <a:pPr lvl="1">
              <a:lnSpc>
                <a:spcPct val="80000"/>
              </a:lnSpc>
            </a:pPr>
            <a:r>
              <a:rPr lang="tr-TR"/>
              <a:t>Bilim adamı maddeyi oluşturan atomik yapıyı ve düzeni araştırır. </a:t>
            </a:r>
          </a:p>
          <a:p>
            <a:pPr lvl="1">
              <a:lnSpc>
                <a:spcPct val="80000"/>
              </a:lnSpc>
            </a:pPr>
            <a:r>
              <a:rPr lang="tr-TR"/>
              <a:t>Mühendis ise atomik yapıyı mikroçip yapımında kullanmak üzere araştırmalar yapar.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50" name="AutoShape 42"/>
          <p:cNvSpPr>
            <a:spLocks noChangeArrowheads="1"/>
          </p:cNvSpPr>
          <p:nvPr/>
        </p:nvSpPr>
        <p:spPr bwMode="auto">
          <a:xfrm>
            <a:off x="3733800" y="2362200"/>
            <a:ext cx="1981200" cy="1371600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</p:spPr>
        <p:txBody>
          <a:bodyPr>
            <a:normAutofit fontScale="90000"/>
          </a:bodyPr>
          <a:lstStyle/>
          <a:p>
            <a:r>
              <a:rPr lang="tr-TR" sz="4000"/>
              <a:t>MÜHENDİSLİK ÖĞRENCİSİNİN ÖDEV VERİM DEĞERLENDİRİLMESİ</a:t>
            </a:r>
            <a:endParaRPr lang="en-US" sz="4000"/>
          </a:p>
        </p:txBody>
      </p:sp>
      <p:sp>
        <p:nvSpPr>
          <p:cNvPr id="68631" name="AutoShape 23"/>
          <p:cNvSpPr>
            <a:spLocks noChangeArrowheads="1"/>
          </p:cNvSpPr>
          <p:nvPr/>
        </p:nvSpPr>
        <p:spPr bwMode="auto">
          <a:xfrm>
            <a:off x="3733800" y="3886200"/>
            <a:ext cx="1981200" cy="1295400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68636" name="AutoShape 28"/>
          <p:cNvSpPr>
            <a:spLocks noChangeArrowheads="1"/>
          </p:cNvSpPr>
          <p:nvPr/>
        </p:nvSpPr>
        <p:spPr bwMode="auto">
          <a:xfrm>
            <a:off x="3810000" y="5486400"/>
            <a:ext cx="1828800" cy="838200"/>
          </a:xfrm>
          <a:prstGeom prst="flowChartManualOperation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002060"/>
                </a:solidFill>
                <a:latin typeface="+mn-lt"/>
                <a:cs typeface="+mn-cs"/>
              </a:rPr>
              <a:t>BELENENİ</a:t>
            </a:r>
            <a:br>
              <a:rPr lang="tr-TR" sz="12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tr-TR" sz="1200" b="1" dirty="0">
                <a:solidFill>
                  <a:srgbClr val="002060"/>
                </a:solidFill>
                <a:latin typeface="+mn-lt"/>
                <a:cs typeface="+mn-cs"/>
              </a:rPr>
              <a:t>AŞIYOR</a:t>
            </a:r>
            <a:endParaRPr lang="en-US" sz="1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4038600" y="1447800"/>
            <a:ext cx="12954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 dirty="0">
                <a:solidFill>
                  <a:srgbClr val="002060"/>
                </a:solidFill>
                <a:latin typeface="+mn-lt"/>
                <a:cs typeface="+mn-cs"/>
              </a:rPr>
              <a:t>VERİM ÇALIŞMASI</a:t>
            </a:r>
            <a:endParaRPr lang="en-US" sz="1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6553200" y="3352800"/>
            <a:ext cx="1447800" cy="685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b="1" dirty="0">
                <a:solidFill>
                  <a:srgbClr val="002060"/>
                </a:solidFill>
                <a:latin typeface="+mn-lt"/>
                <a:cs typeface="+mn-cs"/>
              </a:rPr>
              <a:t>BEKLENEN VERİM</a:t>
            </a:r>
            <a:endParaRPr lang="en-US" sz="11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8642" name="AutoShape 34"/>
          <p:cNvSpPr>
            <a:spLocks noChangeArrowheads="1"/>
          </p:cNvSpPr>
          <p:nvPr/>
        </p:nvSpPr>
        <p:spPr bwMode="auto">
          <a:xfrm>
            <a:off x="1295400" y="2560320"/>
            <a:ext cx="1828800" cy="838200"/>
          </a:xfrm>
          <a:prstGeom prst="flowChartManualOperation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002060"/>
                </a:solidFill>
                <a:latin typeface="+mn-lt"/>
                <a:cs typeface="+mn-cs"/>
              </a:rPr>
              <a:t>GELİŞTİRİLMELİ</a:t>
            </a:r>
            <a:endParaRPr lang="en-US" sz="1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8643" name="AutoShape 35"/>
          <p:cNvSpPr>
            <a:spLocks noChangeArrowheads="1"/>
          </p:cNvSpPr>
          <p:nvPr/>
        </p:nvSpPr>
        <p:spPr bwMode="auto">
          <a:xfrm>
            <a:off x="1371600" y="3962400"/>
            <a:ext cx="1828800" cy="838200"/>
          </a:xfrm>
          <a:prstGeom prst="flowChartManualOperation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002060"/>
                </a:solidFill>
                <a:latin typeface="+mn-lt"/>
                <a:cs typeface="+mn-cs"/>
              </a:rPr>
              <a:t>BEKLENTİYİ </a:t>
            </a:r>
            <a:br>
              <a:rPr lang="tr-TR" sz="12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tr-TR" sz="1200" b="1" dirty="0">
                <a:solidFill>
                  <a:srgbClr val="002060"/>
                </a:solidFill>
                <a:latin typeface="+mn-lt"/>
                <a:cs typeface="+mn-cs"/>
              </a:rPr>
              <a:t>KARŞILIYOR</a:t>
            </a:r>
            <a:endParaRPr lang="en-US" sz="1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4114800" y="2806700"/>
            <a:ext cx="144783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b="1" dirty="0">
                <a:solidFill>
                  <a:srgbClr val="002060"/>
                </a:solidFill>
                <a:latin typeface="+mn-lt"/>
                <a:cs typeface="+mn-cs"/>
              </a:rPr>
              <a:t>BEKLENENİ </a:t>
            </a:r>
            <a:br>
              <a:rPr lang="tr-TR" sz="11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tr-TR" sz="1100" b="1" dirty="0">
                <a:solidFill>
                  <a:srgbClr val="002060"/>
                </a:solidFill>
                <a:latin typeface="+mn-lt"/>
                <a:cs typeface="+mn-cs"/>
              </a:rPr>
              <a:t>KARŞILIYOR MU?</a:t>
            </a:r>
            <a:endParaRPr lang="en-US" sz="11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8652" name="Text Box 44"/>
          <p:cNvSpPr txBox="1">
            <a:spLocks noChangeArrowheads="1"/>
          </p:cNvSpPr>
          <p:nvPr/>
        </p:nvSpPr>
        <p:spPr bwMode="auto">
          <a:xfrm>
            <a:off x="4114800" y="4312603"/>
            <a:ext cx="117792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002060"/>
                </a:solidFill>
                <a:latin typeface="+mn-lt"/>
                <a:cs typeface="+mn-cs"/>
              </a:rPr>
              <a:t>BEKLENTİYİ </a:t>
            </a:r>
            <a:br>
              <a:rPr lang="tr-TR" sz="12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tr-TR" sz="1200" b="1" dirty="0">
                <a:solidFill>
                  <a:srgbClr val="002060"/>
                </a:solidFill>
                <a:latin typeface="+mn-lt"/>
                <a:cs typeface="+mn-cs"/>
              </a:rPr>
              <a:t>AŞIYORMU?</a:t>
            </a:r>
            <a:endParaRPr lang="en-US" sz="1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41995" name="Line 50"/>
          <p:cNvSpPr>
            <a:spLocks noChangeShapeType="1"/>
          </p:cNvSpPr>
          <p:nvPr/>
        </p:nvSpPr>
        <p:spPr bwMode="auto">
          <a:xfrm>
            <a:off x="4724400" y="20574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96" name="Line 51"/>
          <p:cNvSpPr>
            <a:spLocks noChangeShapeType="1"/>
          </p:cNvSpPr>
          <p:nvPr/>
        </p:nvSpPr>
        <p:spPr bwMode="auto">
          <a:xfrm>
            <a:off x="4724400" y="3733800"/>
            <a:ext cx="0" cy="15240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97" name="Line 52"/>
          <p:cNvSpPr>
            <a:spLocks noChangeShapeType="1"/>
          </p:cNvSpPr>
          <p:nvPr/>
        </p:nvSpPr>
        <p:spPr bwMode="auto">
          <a:xfrm>
            <a:off x="4724400" y="51816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98" name="Line 53"/>
          <p:cNvSpPr>
            <a:spLocks noChangeShapeType="1"/>
          </p:cNvSpPr>
          <p:nvPr/>
        </p:nvSpPr>
        <p:spPr bwMode="auto">
          <a:xfrm flipV="1">
            <a:off x="5715000" y="3048000"/>
            <a:ext cx="152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99" name="Line 54"/>
          <p:cNvSpPr>
            <a:spLocks noChangeShapeType="1"/>
          </p:cNvSpPr>
          <p:nvPr/>
        </p:nvSpPr>
        <p:spPr bwMode="auto">
          <a:xfrm flipH="1" flipV="1">
            <a:off x="2971800" y="4495800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2000" name="Line 55"/>
          <p:cNvSpPr>
            <a:spLocks noChangeShapeType="1"/>
          </p:cNvSpPr>
          <p:nvPr/>
        </p:nvSpPr>
        <p:spPr bwMode="auto">
          <a:xfrm flipV="1">
            <a:off x="5715000" y="4572000"/>
            <a:ext cx="152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2001" name="Line 56"/>
          <p:cNvSpPr>
            <a:spLocks noChangeShapeType="1"/>
          </p:cNvSpPr>
          <p:nvPr/>
        </p:nvSpPr>
        <p:spPr bwMode="auto">
          <a:xfrm flipH="1" flipV="1">
            <a:off x="2971800" y="30480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2002" name="Line 57"/>
          <p:cNvSpPr>
            <a:spLocks noChangeShapeType="1"/>
          </p:cNvSpPr>
          <p:nvPr/>
        </p:nvSpPr>
        <p:spPr bwMode="auto">
          <a:xfrm flipV="1">
            <a:off x="7239000" y="40386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2003" name="Line 58"/>
          <p:cNvSpPr>
            <a:spLocks noChangeShapeType="1"/>
          </p:cNvSpPr>
          <p:nvPr/>
        </p:nvSpPr>
        <p:spPr bwMode="auto">
          <a:xfrm>
            <a:off x="7239000" y="30480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22" name="21 Düz Ok Bağlayıcısı"/>
          <p:cNvCxnSpPr/>
          <p:nvPr/>
        </p:nvCxnSpPr>
        <p:spPr>
          <a:xfrm>
            <a:off x="3491880" y="3068960"/>
            <a:ext cx="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/>
          <p:nvPr/>
        </p:nvCxnSpPr>
        <p:spPr>
          <a:xfrm>
            <a:off x="3131840" y="3212976"/>
            <a:ext cx="1008112" cy="93610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tr-TR" sz="4000"/>
              <a:t>BEŞ ADIMLI ÖDEV DEĞERLENDİRMESİ</a:t>
            </a:r>
            <a:endParaRPr lang="en-US" sz="4000"/>
          </a:p>
        </p:txBody>
      </p:sp>
      <p:sp>
        <p:nvSpPr>
          <p:cNvPr id="43010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964613" cy="566102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sz="2400"/>
              <a:t>1. </a:t>
            </a:r>
            <a:r>
              <a:rPr lang="tr-TR" sz="2800"/>
              <a:t>Ödev verilmeden önce kontrol listeleri kullanılarak  hazırlanan beklentiler</a:t>
            </a:r>
            <a:r>
              <a:rPr lang="en-US" sz="2800"/>
              <a:t>.</a:t>
            </a:r>
          </a:p>
          <a:p>
            <a:pPr>
              <a:buFont typeface="Monotype Sorts"/>
              <a:buNone/>
            </a:pPr>
            <a:r>
              <a:rPr lang="en-US" sz="2800"/>
              <a:t>2. </a:t>
            </a:r>
            <a:r>
              <a:rPr lang="tr-TR" sz="2800"/>
              <a:t>Öğrencilerin ev ödevlerini kontrol amaçlı hazır  listeleri dikkate alarak bir öz değerlendirme yapmak</a:t>
            </a:r>
            <a:endParaRPr lang="en-US" sz="2800"/>
          </a:p>
          <a:p>
            <a:pPr>
              <a:buFont typeface="Monotype Sorts"/>
              <a:buNone/>
            </a:pPr>
            <a:r>
              <a:rPr lang="en-US" sz="2800"/>
              <a:t>3. </a:t>
            </a:r>
            <a:r>
              <a:rPr lang="tr-TR" sz="2800"/>
              <a:t>Ödev kalite standartlarını karşılamak için değerlendirildi ve ardından ne ölçüde beklentiyi aşıp aşmadığına bakıldı.</a:t>
            </a:r>
            <a:endParaRPr lang="en-US" sz="2800"/>
          </a:p>
          <a:p>
            <a:pPr>
              <a:buFont typeface="Monotype Sorts"/>
              <a:buNone/>
            </a:pPr>
            <a:r>
              <a:rPr lang="en-US" sz="2800"/>
              <a:t>4. </a:t>
            </a:r>
            <a:r>
              <a:rPr lang="tr-TR" sz="2800"/>
              <a:t>Eğer verilen ödev beklentiyi karşılamıyorsa  ikinci bir iyileştirme imkanı sağlanması. </a:t>
            </a:r>
            <a:endParaRPr lang="en-US" sz="2800"/>
          </a:p>
          <a:p>
            <a:pPr>
              <a:buFont typeface="Monotype Sorts"/>
              <a:buNone/>
            </a:pPr>
            <a:r>
              <a:rPr lang="en-US" sz="2800"/>
              <a:t>5. </a:t>
            </a:r>
            <a:r>
              <a:rPr lang="tr-TR" sz="2800"/>
              <a:t>Son aşamada istenen düzeye ulaşılıp ulaşılmadığının ortaya konması.</a:t>
            </a:r>
            <a:endParaRPr lang="en-US" sz="28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Başlık"/>
          <p:cNvSpPr>
            <a:spLocks noGrp="1"/>
          </p:cNvSpPr>
          <p:nvPr>
            <p:ph type="title" idx="4294967295"/>
          </p:nvPr>
        </p:nvSpPr>
        <p:spPr>
          <a:xfrm>
            <a:off x="250825" y="2852738"/>
            <a:ext cx="8229600" cy="1143000"/>
          </a:xfrm>
        </p:spPr>
        <p:txBody>
          <a:bodyPr/>
          <a:lstStyle/>
          <a:p>
            <a:r>
              <a:rPr lang="tr-TR" sz="5400"/>
              <a:t>TARTIŞMA VE SONUÇLAR</a:t>
            </a:r>
          </a:p>
        </p:txBody>
      </p:sp>
    </p:spTree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6381328"/>
          </a:xfrm>
        </p:spPr>
        <p:txBody>
          <a:bodyPr/>
          <a:lstStyle/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Öğrenci 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odaklılık</a:t>
            </a:r>
          </a:p>
          <a:p>
            <a:pPr marL="342900" lvl="2" indent="-342900">
              <a:buSzPct val="80000"/>
              <a:buFont typeface="Wingdings" pitchFamily="2" charset="2"/>
              <a:buChar char="n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Akademik başarı</a:t>
            </a:r>
          </a:p>
          <a:p>
            <a:pPr marL="342900" lvl="2" indent="-342900">
              <a:buSzPct val="80000"/>
              <a:buFont typeface="Wingdings" pitchFamily="2" charset="2"/>
              <a:buChar char="n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Çalışanların gelişimi ve 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katılımı</a:t>
            </a:r>
          </a:p>
          <a:p>
            <a:pPr marL="342900" lvl="2" indent="-342900">
              <a:buSzPct val="80000"/>
              <a:buFont typeface="Wingdings" pitchFamily="2" charset="2"/>
              <a:buChar char="n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Yenilikçilik</a:t>
            </a:r>
          </a:p>
          <a:p>
            <a:pPr marL="342900" lvl="2" indent="-342900">
              <a:buSzPct val="80000"/>
              <a:buFont typeface="Wingdings" pitchFamily="2" charset="2"/>
              <a:buChar char="n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Yeni teknolojilerin 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kullanımı</a:t>
            </a:r>
          </a:p>
          <a:p>
            <a:pPr marL="342900" lvl="2" indent="-342900">
              <a:buSzPct val="80000"/>
              <a:buFont typeface="Wingdings" pitchFamily="2" charset="2"/>
              <a:buChar char="n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Üretilen bilgilerin teknolojide kullanılmasının ve yaygınlaştırılmasının 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sağlanması</a:t>
            </a:r>
          </a:p>
          <a:p>
            <a:pPr marL="342900" lvl="2" indent="-342900">
              <a:buSzPct val="80000"/>
              <a:buFont typeface="Wingdings" pitchFamily="2" charset="2"/>
              <a:buChar char="n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Sürekli gelişme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2 İçerik Yer Tutucusu"/>
          <p:cNvSpPr>
            <a:spLocks noGrp="1"/>
          </p:cNvSpPr>
          <p:nvPr>
            <p:ph idx="4294967295"/>
          </p:nvPr>
        </p:nvSpPr>
        <p:spPr>
          <a:xfrm>
            <a:off x="0" y="404813"/>
            <a:ext cx="8686800" cy="6453187"/>
          </a:xfrm>
        </p:spPr>
        <p:txBody>
          <a:bodyPr/>
          <a:lstStyle/>
          <a:p>
            <a:r>
              <a:rPr lang="tr-TR" dirty="0"/>
              <a:t>Mühendisliğin toplumsal yaşamdaki etkileri göz önüne alındığında, mühendislerin iyi yetişmesi önem taşımaktadır.  </a:t>
            </a:r>
          </a:p>
          <a:p>
            <a:r>
              <a:rPr lang="tr-TR" dirty="0"/>
              <a:t>Buna bağlı olarak da mühendislik eğitiminde kalitenin sağlanması için yapılan çalışmalar son yıllarda hem dünyada ve hem de ülkemizde hız kazanmıştır. </a:t>
            </a:r>
          </a:p>
          <a:p>
            <a:r>
              <a:rPr lang="tr-TR" dirty="0"/>
              <a:t>Akreditasyon çalışmaları ve uygulamalarıyla üniversitelerde tüm eğitim </a:t>
            </a:r>
            <a:r>
              <a:rPr lang="tr-TR" dirty="0" smtClean="0"/>
              <a:t>süreçleri </a:t>
            </a:r>
            <a:r>
              <a:rPr lang="tr-TR" dirty="0"/>
              <a:t>değerlendirilmektedir.</a:t>
            </a:r>
          </a:p>
          <a:p>
            <a:r>
              <a:rPr lang="tr-TR" dirty="0"/>
              <a:t>Dolayısıyla mühendislik  eğitiminde kalitenin arttırılması hedeflenmektedir.</a:t>
            </a:r>
          </a:p>
        </p:txBody>
      </p:sp>
    </p:spTree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2 İçerik Yer Tutucusu"/>
          <p:cNvSpPr>
            <a:spLocks noGrp="1"/>
          </p:cNvSpPr>
          <p:nvPr>
            <p:ph idx="4294967295"/>
          </p:nvPr>
        </p:nvSpPr>
        <p:spPr>
          <a:xfrm>
            <a:off x="250825" y="333375"/>
            <a:ext cx="8435975" cy="6264275"/>
          </a:xfrm>
        </p:spPr>
        <p:txBody>
          <a:bodyPr/>
          <a:lstStyle/>
          <a:p>
            <a:r>
              <a:rPr lang="tr-TR" dirty="0"/>
              <a:t>Günümüzde mühendislik eğitiminde ortaya konan kalite ölçümleri ile eğitim ve öğrenim kalitesi iyileştirilmektedir.</a:t>
            </a:r>
          </a:p>
          <a:p>
            <a:r>
              <a:rPr lang="tr-TR" dirty="0"/>
              <a:t>Bunun yanında yeni kurulan üniversitelerde  </a:t>
            </a:r>
            <a:r>
              <a:rPr lang="tr-TR" dirty="0" smtClean="0"/>
              <a:t> </a:t>
            </a:r>
            <a:r>
              <a:rPr lang="tr-TR" dirty="0"/>
              <a:t>yeni  </a:t>
            </a:r>
            <a:r>
              <a:rPr lang="tr-TR" dirty="0" smtClean="0"/>
              <a:t>mühendislik fakülteleri </a:t>
            </a:r>
            <a:r>
              <a:rPr lang="tr-TR" dirty="0"/>
              <a:t>kurulmaktadır</a:t>
            </a:r>
            <a:r>
              <a:rPr lang="tr-TR" dirty="0" smtClean="0"/>
              <a:t>. Bunlarda hem öğretim elemanı ve hem de laboratuar imkansızlıkları söz konusudur.</a:t>
            </a:r>
            <a:endParaRPr lang="tr-TR" dirty="0"/>
          </a:p>
          <a:p>
            <a:r>
              <a:rPr lang="tr-TR" dirty="0"/>
              <a:t>Mevcut olan üniversitelerin mühendislik bölümlerinde de kontenjanlar arttırılmaktadır. </a:t>
            </a:r>
          </a:p>
          <a:p>
            <a:r>
              <a:rPr lang="tr-TR" dirty="0"/>
              <a:t>Bu gelişmeler mühendislik eğitim ve öğrenimini olumsuz etkilemektedir.</a:t>
            </a:r>
          </a:p>
        </p:txBody>
      </p:sp>
    </p:spTree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2 İçerik Yer Tutucusu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r>
              <a:rPr lang="tr-TR" dirty="0"/>
              <a:t>Kontenjan artışının akademik kadroda da gerek öğretim üyesi  ve gerekse de araştırma görevlisi sayılarındaki artış ile birlikte düşünülmesi gerekmektedir. </a:t>
            </a:r>
          </a:p>
          <a:p>
            <a:r>
              <a:rPr lang="tr-TR" dirty="0"/>
              <a:t>Mevcut </a:t>
            </a:r>
            <a:r>
              <a:rPr lang="tr-TR" dirty="0" smtClean="0"/>
              <a:t>olan akademik </a:t>
            </a:r>
            <a:r>
              <a:rPr lang="tr-TR" dirty="0"/>
              <a:t>kadro ile daha fazla öğrencinin eğitiminin, son on yılda üniversitelerimizin eğitim ve araştırma alanında düzelen göstergelerini nasıl etkileyeceği üzerinde araştırmaların yapılması ve konunun uzmanlarca değerlendirilmesi gerekmektedir.</a:t>
            </a:r>
          </a:p>
        </p:txBody>
      </p:sp>
    </p:spTree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5298" name="QuickTime Picture" r:id="rId3" imgW="11755491" imgH="7811590" progId="">
              <p:embed/>
            </p:oleObj>
          </a:graphicData>
        </a:graphic>
      </p:graphicFrame>
      <p:sp>
        <p:nvSpPr>
          <p:cNvPr id="55299" name="2 Metin kutusu"/>
          <p:cNvSpPr txBox="1">
            <a:spLocks noChangeArrowheads="1"/>
          </p:cNvSpPr>
          <p:nvPr/>
        </p:nvSpPr>
        <p:spPr bwMode="auto">
          <a:xfrm>
            <a:off x="206375" y="47625"/>
            <a:ext cx="27003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>
                <a:latin typeface="Calibri" pitchFamily="34" charset="0"/>
              </a:rPr>
              <a:t>Sabrınız için teşekkürler</a:t>
            </a:r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 cstate="print"/>
          <a:srcRect l="15182" t="3561" r="15292" b="111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2 Metin kutusu"/>
          <p:cNvSpPr txBox="1">
            <a:spLocks noChangeArrowheads="1"/>
          </p:cNvSpPr>
          <p:nvPr/>
        </p:nvSpPr>
        <p:spPr bwMode="auto">
          <a:xfrm>
            <a:off x="5148263" y="276225"/>
            <a:ext cx="3887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>
                <a:solidFill>
                  <a:srgbClr val="FFFF00"/>
                </a:solidFill>
                <a:latin typeface="Calibri" pitchFamily="34" charset="0"/>
              </a:rPr>
              <a:t>Sabrınız için teşekkürler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tr-TR" sz="4000"/>
              <a:t>MÜHENDİSLİĞİN GELİŞİMİ VE İLK UYGULAMALAR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179388" y="1600200"/>
            <a:ext cx="8507412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/>
              <a:t>Teknisyenler bilinen teknolojiyi mühendislerin gözetiminde uygulamaktadır.</a:t>
            </a:r>
          </a:p>
          <a:p>
            <a:pPr>
              <a:lnSpc>
                <a:spcPct val="90000"/>
              </a:lnSpc>
            </a:pPr>
            <a:r>
              <a:rPr lang="tr-TR"/>
              <a:t>Bilim adamları yeni teknoloji geliştirmektedir.</a:t>
            </a:r>
          </a:p>
          <a:p>
            <a:pPr>
              <a:lnSpc>
                <a:spcPct val="90000"/>
              </a:lnSpc>
            </a:pPr>
            <a:r>
              <a:rPr lang="tr-TR"/>
              <a:t>Mühendisler ise pek çok sorunları çözmek ve insanların mutluluğu için geliştirilen yeni teknolojiyi temel bilimlerin ışığı altında uygulamaktadır.</a:t>
            </a:r>
          </a:p>
          <a:p>
            <a:pPr>
              <a:lnSpc>
                <a:spcPct val="90000"/>
              </a:lnSpc>
            </a:pPr>
            <a:r>
              <a:rPr lang="tr-TR"/>
              <a:t>Mühendisler toplumdaki gelişmeye paralel olarak yeni teknolojinin uygulanmasında önder kişilerdir.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tr-TR" sz="4000"/>
              <a:t>MÜHENDİS NEDEN VE NİÇİN YETİŞTİRİLİR VE NEYİ HEDEFLERİZ?</a:t>
            </a:r>
          </a:p>
        </p:txBody>
      </p:sp>
      <p:sp>
        <p:nvSpPr>
          <p:cNvPr id="18434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/>
              <a:t>Nitelikli, donanımlı erdemli</a:t>
            </a:r>
            <a:r>
              <a:rPr lang="tr-TR" b="1"/>
              <a:t> İNSAN</a:t>
            </a:r>
          </a:p>
          <a:p>
            <a:r>
              <a:rPr lang="tr-TR"/>
              <a:t>İnsanlığın refahı, huzuru ve yüksek standart seviyesine ulaşması için.</a:t>
            </a:r>
          </a:p>
          <a:p>
            <a:r>
              <a:rPr lang="tr-TR"/>
              <a:t>Yenilik ve yeni teknolojilerin uygulaması ve geliştirilmesi.</a:t>
            </a:r>
          </a:p>
          <a:p>
            <a:r>
              <a:rPr lang="tr-TR"/>
              <a:t>Ar-Ge kavramının içselleştirilmesi</a:t>
            </a:r>
          </a:p>
          <a:p>
            <a:r>
              <a:rPr lang="tr-TR"/>
              <a:t>Nanoteknoloji gibi son teknolojilerin kullanılması ve geliştirilmesi</a:t>
            </a:r>
          </a:p>
          <a:p>
            <a:endParaRPr lang="tr-T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228725"/>
          </a:xfrm>
        </p:spPr>
        <p:txBody>
          <a:bodyPr>
            <a:normAutofit fontScale="90000"/>
          </a:bodyPr>
          <a:lstStyle/>
          <a:p>
            <a:r>
              <a:rPr lang="tr-TR" sz="4000"/>
              <a:t>NÜKLEER ENERJİ UYGULAMASI VE </a:t>
            </a:r>
            <a:br>
              <a:rPr lang="tr-TR" sz="4000"/>
            </a:br>
            <a:r>
              <a:rPr lang="tr-TR" sz="4000"/>
              <a:t> İLK KRİZ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557338"/>
            <a:ext cx="8964613" cy="5300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000" dirty="0"/>
              <a:t>Japonya’ya atom bombasının atılmasıyla mühendislikte ilk kriz ve duraklama ortaya çıktı.</a:t>
            </a:r>
          </a:p>
          <a:p>
            <a:pPr>
              <a:lnSpc>
                <a:spcPct val="90000"/>
              </a:lnSpc>
            </a:pPr>
            <a:r>
              <a:rPr lang="tr-TR" sz="3000" dirty="0"/>
              <a:t>Bu krizle birlikte öğretilenlerin ve öğrenilenlerin yetersiz olduğu ortaya çıktı.</a:t>
            </a:r>
          </a:p>
          <a:p>
            <a:pPr>
              <a:lnSpc>
                <a:spcPct val="90000"/>
              </a:lnSpc>
            </a:pPr>
            <a:r>
              <a:rPr lang="tr-TR" sz="3000" dirty="0"/>
              <a:t>Nitelikli ve Erdemli İnsan  Faktörünün önemi</a:t>
            </a:r>
          </a:p>
          <a:p>
            <a:pPr>
              <a:lnSpc>
                <a:spcPct val="90000"/>
              </a:lnSpc>
            </a:pPr>
            <a:r>
              <a:rPr lang="tr-TR" sz="3000" dirty="0"/>
              <a:t>Dolayısıyla ilerleyen bilime paralel olarak mühendisliğin de yeni teknoloji geliştirmesi istendi.</a:t>
            </a:r>
          </a:p>
          <a:p>
            <a:pPr>
              <a:lnSpc>
                <a:spcPct val="90000"/>
              </a:lnSpc>
            </a:pPr>
            <a:r>
              <a:rPr lang="tr-TR" sz="3000" dirty="0"/>
              <a:t>Araştırma ve geliştirme mühendisliği için araştırma ve teknoloji geliştirme enstitüleri kuruldu.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preaprez.files.wordpress.com/2011/05/18574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/>
              <a:t>ATOM BOMBASININ SONUÇLARI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800" b="1">
                <a:latin typeface="Arial" charset="0"/>
              </a:rPr>
              <a:t>6</a:t>
            </a:r>
            <a:r>
              <a:rPr lang="tr-TR" sz="2800">
                <a:latin typeface="Arial" charset="0"/>
              </a:rPr>
              <a:t> Ağustos 1945′te Hiroşima, nükleer saldırının ilk kurbanı oldu. </a:t>
            </a:r>
          </a:p>
          <a:p>
            <a:pPr>
              <a:lnSpc>
                <a:spcPct val="80000"/>
              </a:lnSpc>
            </a:pPr>
            <a:r>
              <a:rPr lang="tr-TR" sz="2800" b="1">
                <a:latin typeface="Arial" charset="0"/>
              </a:rPr>
              <a:t>20 bin ton TNT (dinamit) tahrip gücüne </a:t>
            </a:r>
            <a:r>
              <a:rPr lang="tr-TR" sz="2800">
                <a:latin typeface="Arial" charset="0"/>
              </a:rPr>
              <a:t>eşit olan bomba, yerden </a:t>
            </a:r>
            <a:r>
              <a:rPr lang="tr-TR" sz="2800" b="1">
                <a:latin typeface="Arial" charset="0"/>
              </a:rPr>
              <a:t>600 metre yükseklikte </a:t>
            </a:r>
            <a:r>
              <a:rPr lang="tr-TR" sz="2800">
                <a:latin typeface="Arial" charset="0"/>
              </a:rPr>
              <a:t>patladı ve </a:t>
            </a:r>
            <a:r>
              <a:rPr lang="tr-TR" sz="2800" b="1">
                <a:latin typeface="Arial" charset="0"/>
              </a:rPr>
              <a:t>80 bin kişinin derhal ölmesine</a:t>
            </a:r>
            <a:r>
              <a:rPr lang="tr-TR" sz="2800">
                <a:latin typeface="Arial" charset="0"/>
              </a:rPr>
              <a:t>, </a:t>
            </a:r>
            <a:r>
              <a:rPr lang="tr-TR" sz="2800" b="1">
                <a:latin typeface="Arial" charset="0"/>
              </a:rPr>
              <a:t>70 bin kişinin de sakat kalmasına yol açtı</a:t>
            </a:r>
            <a:r>
              <a:rPr lang="tr-TR" sz="2800">
                <a:latin typeface="Arial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tr-TR" sz="2800">
                <a:latin typeface="Arial" charset="0"/>
              </a:rPr>
              <a:t>Kentteki </a:t>
            </a:r>
            <a:r>
              <a:rPr lang="tr-TR" sz="2800" b="1">
                <a:latin typeface="Arial" charset="0"/>
              </a:rPr>
              <a:t>binaların yüzde 70′i de tamamen yok olmuş, ya da kullanılamaz hale</a:t>
            </a:r>
            <a:r>
              <a:rPr lang="tr-TR" sz="2800">
                <a:latin typeface="Arial" charset="0"/>
              </a:rPr>
              <a:t> gelmişti.</a:t>
            </a:r>
          </a:p>
          <a:p>
            <a:pPr>
              <a:lnSpc>
                <a:spcPct val="80000"/>
              </a:lnSpc>
            </a:pPr>
            <a:r>
              <a:rPr lang="tr-TR" sz="2800" b="1">
                <a:latin typeface="Arial" charset="0"/>
              </a:rPr>
              <a:t> 9 </a:t>
            </a:r>
            <a:r>
              <a:rPr lang="tr-TR" sz="2800">
                <a:latin typeface="Arial" charset="0"/>
              </a:rPr>
              <a:t>Ağustos’ta, </a:t>
            </a:r>
            <a:r>
              <a:rPr lang="tr-TR" sz="2800" b="1">
                <a:latin typeface="Arial" charset="0"/>
              </a:rPr>
              <a:t>ikinci bomba Nagasaki’ye </a:t>
            </a:r>
            <a:r>
              <a:rPr lang="tr-TR" sz="2800">
                <a:latin typeface="Arial" charset="0"/>
              </a:rPr>
              <a:t>atıldı. Bu kentte de, </a:t>
            </a:r>
            <a:r>
              <a:rPr lang="tr-TR" sz="2800" b="1">
                <a:latin typeface="Arial" charset="0"/>
              </a:rPr>
              <a:t>40 bin kişi öldü</a:t>
            </a:r>
            <a:r>
              <a:rPr lang="tr-TR" sz="2800">
                <a:latin typeface="Arial" charset="0"/>
              </a:rPr>
              <a:t>. </a:t>
            </a:r>
            <a:r>
              <a:rPr lang="tr-TR" sz="2800" b="1">
                <a:latin typeface="Arial" charset="0"/>
              </a:rPr>
              <a:t>25 bin kişi yaralandı</a:t>
            </a:r>
            <a:r>
              <a:rPr lang="tr-TR" sz="2800">
                <a:latin typeface="Arial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tr-TR" sz="2800" b="1">
                <a:latin typeface="Arial" charset="0"/>
              </a:rPr>
              <a:t>10</a:t>
            </a:r>
            <a:r>
              <a:rPr lang="tr-TR" sz="2800">
                <a:latin typeface="Arial" charset="0"/>
              </a:rPr>
              <a:t> Ağustos’ta Japonlar, </a:t>
            </a:r>
            <a:r>
              <a:rPr lang="tr-TR" sz="2800" b="1">
                <a:latin typeface="Arial" charset="0"/>
              </a:rPr>
              <a:t>“hiçbir koşul</a:t>
            </a:r>
            <a:r>
              <a:rPr lang="tr-TR" sz="2800">
                <a:latin typeface="Arial" charset="0"/>
              </a:rPr>
              <a:t>” öne sürmeden teslim oldular.</a:t>
            </a:r>
            <a:r>
              <a:rPr lang="tr-TR" sz="2700"/>
              <a:t/>
            </a:r>
            <a:br>
              <a:rPr lang="tr-TR" sz="2700"/>
            </a:br>
            <a:r>
              <a:rPr lang="tr-TR" sz="2200"/>
              <a:t/>
            </a:r>
            <a:br>
              <a:rPr lang="tr-TR" sz="2200"/>
            </a:br>
            <a:endParaRPr lang="tr-TR" sz="22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dragonspace.com/wordpress/wp-content/uploads/2009/12/ABombs-02-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082088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2 Metin kutusu"/>
          <p:cNvSpPr txBox="1">
            <a:spLocks noChangeArrowheads="1"/>
          </p:cNvSpPr>
          <p:nvPr/>
        </p:nvSpPr>
        <p:spPr bwMode="auto">
          <a:xfrm>
            <a:off x="0" y="82550"/>
            <a:ext cx="89646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>
                <a:latin typeface="Calibri" pitchFamily="34" charset="0"/>
              </a:rPr>
              <a:t>İŞTE MÜHENDİSLİK ÜRÜNÜ OLAN BOMBA: ATEŞ TEKNOLOJİDE DE KULLANILIR , iNSANLARIN YOK EDİLMESİNDE DE!!!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Çatlak">
  <a:themeElements>
    <a:clrScheme name="Çatlak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Çatlak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Çatlak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tlak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4215</TotalTime>
  <Words>1375</Words>
  <Application>Microsoft Office PowerPoint</Application>
  <PresentationFormat>Ekran Gösterisi (4:3)</PresentationFormat>
  <Paragraphs>194</Paragraphs>
  <Slides>38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38</vt:i4>
      </vt:variant>
    </vt:vector>
  </HeadingPairs>
  <TitlesOfParts>
    <vt:vector size="41" baseType="lpstr">
      <vt:lpstr>Çatlak</vt:lpstr>
      <vt:lpstr>Worksheet</vt:lpstr>
      <vt:lpstr>QuickTime Picture</vt:lpstr>
      <vt:lpstr>MÜHENDİSLİK EĞİTİMİ NASIL OLMALI?</vt:lpstr>
      <vt:lpstr>MÜHENDİSLİK EĞİTİMİNİN TARİHÇESİ</vt:lpstr>
      <vt:lpstr>MÜHENDİS VE BİLİM ADAMI</vt:lpstr>
      <vt:lpstr>MÜHENDİSLİĞİN GELİŞİMİ VE İLK UYGULAMALAR</vt:lpstr>
      <vt:lpstr>MÜHENDİS NEDEN VE NİÇİN YETİŞTİRİLİR VE NEYİ HEDEFLERİZ?</vt:lpstr>
      <vt:lpstr>NÜKLEER ENERJİ UYGULAMASI VE   İLK KRİZ</vt:lpstr>
      <vt:lpstr>Slayt 7</vt:lpstr>
      <vt:lpstr>ATOM BOMBASININ SONUÇLARI</vt:lpstr>
      <vt:lpstr>Slayt 9</vt:lpstr>
      <vt:lpstr>Slayt 10</vt:lpstr>
      <vt:lpstr>MÜHENDİSLİK PARAMETRELERİ?</vt:lpstr>
      <vt:lpstr>Slayt 12</vt:lpstr>
      <vt:lpstr>TEKNİSYEN, BİLİM ADAMI VE MÜHENDİS TANIMLARI</vt:lpstr>
      <vt:lpstr>MÜHENDİSLİK MODELİ NASIL OLMALI?</vt:lpstr>
      <vt:lpstr>TEKNOLOJİ NEDİR?</vt:lpstr>
      <vt:lpstr>TEKNOLOJİK BİR UYGULAMA: LOJİSTİK</vt:lpstr>
      <vt:lpstr>YENİ TEKNOLOJİLERDEN BEKLENENLER </vt:lpstr>
      <vt:lpstr>İLERİ EĞİTİM TEKNOLOJİLERİ</vt:lpstr>
      <vt:lpstr>Mühendisin Önündeki Yol</vt:lpstr>
      <vt:lpstr>Mühendislik nedir?</vt:lpstr>
      <vt:lpstr>MÜHENDİSLİKTE OPTİMİZASYON</vt:lpstr>
      <vt:lpstr>Slayt 22</vt:lpstr>
      <vt:lpstr>MÜHENDİSİN DONANIMLARI</vt:lpstr>
      <vt:lpstr>PROJE YÖNETİMİ</vt:lpstr>
      <vt:lpstr>MÜHENDİSLER İÇİN İYİ NİTELİKLER</vt:lpstr>
      <vt:lpstr>Slayt 26</vt:lpstr>
      <vt:lpstr>MÜHENDİSLİK EĞİTİMİNDE ÖĞRENME KAYNAKLARI</vt:lpstr>
      <vt:lpstr>Slayt 28</vt:lpstr>
      <vt:lpstr>Slayt 29</vt:lpstr>
      <vt:lpstr>MÜHENDİSLİK ÖĞRENCİSİNİN ÖDEV VERİM DEĞERLENDİRİLMESİ</vt:lpstr>
      <vt:lpstr>BEŞ ADIMLI ÖDEV DEĞERLENDİRMESİ</vt:lpstr>
      <vt:lpstr>TARTIŞMA VE SONUÇLAR</vt:lpstr>
      <vt:lpstr>Slayt 33</vt:lpstr>
      <vt:lpstr>Slayt 34</vt:lpstr>
      <vt:lpstr>Slayt 35</vt:lpstr>
      <vt:lpstr>Slayt 36</vt:lpstr>
      <vt:lpstr>Slayt 37</vt:lpstr>
      <vt:lpstr>Slayt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ali bilgin</dc:creator>
  <cp:lastModifiedBy>ali bilgin</cp:lastModifiedBy>
  <cp:revision>154</cp:revision>
  <dcterms:created xsi:type="dcterms:W3CDTF">2012-03-15T17:23:08Z</dcterms:created>
  <dcterms:modified xsi:type="dcterms:W3CDTF">2012-05-10T06:28:35Z</dcterms:modified>
</cp:coreProperties>
</file>