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90" r:id="rId3"/>
    <p:sldId id="262" r:id="rId4"/>
    <p:sldId id="264" r:id="rId5"/>
    <p:sldId id="258" r:id="rId6"/>
    <p:sldId id="266" r:id="rId7"/>
    <p:sldId id="267" r:id="rId8"/>
    <p:sldId id="268" r:id="rId9"/>
    <p:sldId id="269" r:id="rId10"/>
    <p:sldId id="270" r:id="rId11"/>
    <p:sldId id="271" r:id="rId12"/>
    <p:sldId id="272" r:id="rId13"/>
    <p:sldId id="273" r:id="rId14"/>
    <p:sldId id="274" r:id="rId15"/>
    <p:sldId id="275" r:id="rId16"/>
    <p:sldId id="287" r:id="rId17"/>
    <p:sldId id="276" r:id="rId18"/>
    <p:sldId id="277" r:id="rId19"/>
    <p:sldId id="285" r:id="rId20"/>
    <p:sldId id="278" r:id="rId21"/>
    <p:sldId id="279" r:id="rId22"/>
    <p:sldId id="282" r:id="rId23"/>
    <p:sldId id="286" r:id="rId24"/>
    <p:sldId id="289" r:id="rId25"/>
    <p:sldId id="283" r:id="rId26"/>
    <p:sldId id="284"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39432DDD-FEB0-400A-A3B7-F4428B71150B}" type="datetimeFigureOut">
              <a:rPr lang="tr-TR" smtClean="0"/>
              <a:pPr/>
              <a:t>10.05.2012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10B2010-062E-4FEA-87C5-25429470A4C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9432DDD-FEB0-400A-A3B7-F4428B71150B}" type="datetimeFigureOut">
              <a:rPr lang="tr-TR" smtClean="0"/>
              <a:pPr/>
              <a:t>10.05.2012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10B2010-062E-4FEA-87C5-25429470A4C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9432DDD-FEB0-400A-A3B7-F4428B71150B}" type="datetimeFigureOut">
              <a:rPr lang="tr-TR" smtClean="0"/>
              <a:pPr/>
              <a:t>10.05.2012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10B2010-062E-4FEA-87C5-25429470A4C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9432DDD-FEB0-400A-A3B7-F4428B71150B}" type="datetimeFigureOut">
              <a:rPr lang="tr-TR" smtClean="0"/>
              <a:pPr/>
              <a:t>10.05.2012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10B2010-062E-4FEA-87C5-25429470A4C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39432DDD-FEB0-400A-A3B7-F4428B71150B}" type="datetimeFigureOut">
              <a:rPr lang="tr-TR" smtClean="0"/>
              <a:pPr/>
              <a:t>10.05.2012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10B2010-062E-4FEA-87C5-25429470A4C0}"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9432DDD-FEB0-400A-A3B7-F4428B71150B}" type="datetimeFigureOut">
              <a:rPr lang="tr-TR" smtClean="0"/>
              <a:pPr/>
              <a:t>10.05.2012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10B2010-062E-4FEA-87C5-25429470A4C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39432DDD-FEB0-400A-A3B7-F4428B71150B}" type="datetimeFigureOut">
              <a:rPr lang="tr-TR" smtClean="0"/>
              <a:pPr/>
              <a:t>10.05.2012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10B2010-062E-4FEA-87C5-25429470A4C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9432DDD-FEB0-400A-A3B7-F4428B71150B}" type="datetimeFigureOut">
              <a:rPr lang="tr-TR" smtClean="0"/>
              <a:pPr/>
              <a:t>10.05.2012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10B2010-062E-4FEA-87C5-25429470A4C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9432DDD-FEB0-400A-A3B7-F4428B71150B}" type="datetimeFigureOut">
              <a:rPr lang="tr-TR" smtClean="0"/>
              <a:pPr/>
              <a:t>10.05.2012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10B2010-062E-4FEA-87C5-25429470A4C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9432DDD-FEB0-400A-A3B7-F4428B71150B}" type="datetimeFigureOut">
              <a:rPr lang="tr-TR" smtClean="0"/>
              <a:pPr/>
              <a:t>10.05.2012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10B2010-062E-4FEA-87C5-25429470A4C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9432DDD-FEB0-400A-A3B7-F4428B71150B}" type="datetimeFigureOut">
              <a:rPr lang="tr-TR" smtClean="0"/>
              <a:pPr/>
              <a:t>10.05.2012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10B2010-062E-4FEA-87C5-25429470A4C0}"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32DDD-FEB0-400A-A3B7-F4428B71150B}" type="datetimeFigureOut">
              <a:rPr lang="tr-TR" smtClean="0"/>
              <a:pPr/>
              <a:t>10.05.2012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0B2010-062E-4FEA-87C5-25429470A4C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a:xfrm>
            <a:off x="683568" y="1556792"/>
            <a:ext cx="7772400" cy="1470025"/>
          </a:xfrm>
        </p:spPr>
        <p:txBody>
          <a:bodyPr>
            <a:normAutofit/>
          </a:bodyPr>
          <a:lstStyle/>
          <a:p>
            <a:r>
              <a:rPr lang="tr-TR" b="1" dirty="0" smtClean="0">
                <a:solidFill>
                  <a:srgbClr val="C00000"/>
                </a:solidFill>
              </a:rPr>
              <a:t>MÜHENDİSLİK PROGRAMLARI:</a:t>
            </a:r>
            <a:br>
              <a:rPr lang="tr-TR" b="1" dirty="0" smtClean="0">
                <a:solidFill>
                  <a:srgbClr val="C00000"/>
                </a:solidFill>
              </a:rPr>
            </a:br>
            <a:r>
              <a:rPr lang="tr-TR" b="1" dirty="0" smtClean="0">
                <a:solidFill>
                  <a:srgbClr val="C00000"/>
                </a:solidFill>
              </a:rPr>
              <a:t>GÖZLEMLER-SORULAR</a:t>
            </a:r>
            <a:endParaRPr lang="tr-TR" b="1" dirty="0">
              <a:solidFill>
                <a:srgbClr val="C00000"/>
              </a:solidFill>
            </a:endParaRPr>
          </a:p>
        </p:txBody>
      </p:sp>
      <p:sp>
        <p:nvSpPr>
          <p:cNvPr id="5" name="4 Alt Başlık"/>
          <p:cNvSpPr>
            <a:spLocks noGrp="1"/>
          </p:cNvSpPr>
          <p:nvPr>
            <p:ph type="subTitle" idx="1"/>
          </p:nvPr>
        </p:nvSpPr>
        <p:spPr>
          <a:xfrm>
            <a:off x="1403648" y="3645024"/>
            <a:ext cx="6400800" cy="1201688"/>
          </a:xfrm>
        </p:spPr>
        <p:txBody>
          <a:bodyPr>
            <a:normAutofit/>
          </a:bodyPr>
          <a:lstStyle/>
          <a:p>
            <a:r>
              <a:rPr lang="tr-TR" b="1" dirty="0" smtClean="0">
                <a:solidFill>
                  <a:srgbClr val="C00000"/>
                </a:solidFill>
              </a:rPr>
              <a:t>Prof. Dr. Selahattin Kuru</a:t>
            </a:r>
          </a:p>
          <a:p>
            <a:r>
              <a:rPr lang="tr-TR" b="1" dirty="0" smtClean="0">
                <a:solidFill>
                  <a:srgbClr val="C00000"/>
                </a:solidFill>
              </a:rPr>
              <a:t>İstanbul Kemerburgaz Üniversitesi</a:t>
            </a:r>
            <a:endParaRPr lang="tr-TR" b="1"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rgbClr val="C00000"/>
                </a:solidFill>
              </a:rPr>
              <a:t>Örnek 1: Moleküler Mühendislik</a:t>
            </a:r>
            <a:endParaRPr lang="tr-TR" b="1" dirty="0">
              <a:solidFill>
                <a:srgbClr val="C00000"/>
              </a:solidFill>
            </a:endParaRPr>
          </a:p>
        </p:txBody>
      </p:sp>
      <p:sp>
        <p:nvSpPr>
          <p:cNvPr id="3" name="2 İçerik Yer Tutucusu"/>
          <p:cNvSpPr>
            <a:spLocks noGrp="1"/>
          </p:cNvSpPr>
          <p:nvPr>
            <p:ph idx="1"/>
          </p:nvPr>
        </p:nvSpPr>
        <p:spPr>
          <a:xfrm>
            <a:off x="457200" y="1916832"/>
            <a:ext cx="8229600" cy="4209331"/>
          </a:xfrm>
        </p:spPr>
        <p:txBody>
          <a:bodyPr>
            <a:normAutofit/>
          </a:bodyPr>
          <a:lstStyle/>
          <a:p>
            <a:r>
              <a:rPr lang="tr-TR" dirty="0" smtClean="0">
                <a:solidFill>
                  <a:srgbClr val="C00000"/>
                </a:solidFill>
              </a:rPr>
              <a:t>3. sınıftan itibaren üç ayrı branş</a:t>
            </a:r>
            <a:r>
              <a:rPr lang="tr-TR" dirty="0" smtClean="0">
                <a:solidFill>
                  <a:srgbClr val="C00000"/>
                </a:solidFill>
              </a:rPr>
              <a:t>:</a:t>
            </a:r>
          </a:p>
          <a:p>
            <a:endParaRPr lang="tr-TR" dirty="0" smtClean="0">
              <a:solidFill>
                <a:srgbClr val="C00000"/>
              </a:solidFill>
            </a:endParaRPr>
          </a:p>
          <a:p>
            <a:pPr lvl="1">
              <a:buFont typeface="Wingdings" pitchFamily="2" charset="2"/>
              <a:buChar char="§"/>
            </a:pPr>
            <a:r>
              <a:rPr lang="tr-TR" dirty="0" smtClean="0">
                <a:solidFill>
                  <a:srgbClr val="C00000"/>
                </a:solidFill>
              </a:rPr>
              <a:t>Kimyasal Moleküler Mühendislik (Kimya Mühendisliği)</a:t>
            </a:r>
          </a:p>
          <a:p>
            <a:pPr lvl="1">
              <a:buFont typeface="Wingdings" pitchFamily="2" charset="2"/>
              <a:buChar char="§"/>
            </a:pPr>
            <a:r>
              <a:rPr lang="tr-TR" dirty="0" err="1" smtClean="0">
                <a:solidFill>
                  <a:srgbClr val="C00000"/>
                </a:solidFill>
              </a:rPr>
              <a:t>Makromoleküler</a:t>
            </a:r>
            <a:r>
              <a:rPr lang="tr-TR" dirty="0" smtClean="0">
                <a:solidFill>
                  <a:srgbClr val="C00000"/>
                </a:solidFill>
              </a:rPr>
              <a:t> Mühendislik (Polimer Bilimi ve Mühendisliği)</a:t>
            </a:r>
          </a:p>
          <a:p>
            <a:pPr lvl="1">
              <a:buFont typeface="Wingdings" pitchFamily="2" charset="2"/>
              <a:buChar char="§"/>
            </a:pPr>
            <a:r>
              <a:rPr lang="tr-TR" dirty="0" err="1" smtClean="0">
                <a:solidFill>
                  <a:srgbClr val="C00000"/>
                </a:solidFill>
              </a:rPr>
              <a:t>Biyomakromoleküler</a:t>
            </a:r>
            <a:r>
              <a:rPr lang="tr-TR" dirty="0" smtClean="0">
                <a:solidFill>
                  <a:srgbClr val="C00000"/>
                </a:solidFill>
              </a:rPr>
              <a:t> Mühendislik (</a:t>
            </a:r>
            <a:r>
              <a:rPr lang="tr-TR" dirty="0" err="1" smtClean="0">
                <a:solidFill>
                  <a:srgbClr val="C00000"/>
                </a:solidFill>
              </a:rPr>
              <a:t>Biyoteknoloji</a:t>
            </a:r>
            <a:r>
              <a:rPr lang="tr-TR" dirty="0" smtClean="0">
                <a:solidFill>
                  <a:srgbClr val="C00000"/>
                </a:solidFill>
              </a:rPr>
              <a:t>)</a:t>
            </a:r>
          </a:p>
          <a:p>
            <a:pPr lvl="1">
              <a:buFont typeface="Wingdings" pitchFamily="2" charset="2"/>
              <a:buChar char="§"/>
            </a:pPr>
            <a:endParaRPr lang="tr-TR" dirty="0" smtClean="0">
              <a:solidFill>
                <a:srgbClr val="C00000"/>
              </a:solidFill>
            </a:endParaRP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Örnek 2: Yarıiletken Mühendisliği</a:t>
            </a:r>
            <a:endParaRPr lang="tr-TR" b="1" dirty="0">
              <a:solidFill>
                <a:srgbClr val="C00000"/>
              </a:solidFill>
            </a:endParaRPr>
          </a:p>
        </p:txBody>
      </p:sp>
      <p:sp>
        <p:nvSpPr>
          <p:cNvPr id="3" name="2 İçerik Yer Tutucusu"/>
          <p:cNvSpPr>
            <a:spLocks noGrp="1"/>
          </p:cNvSpPr>
          <p:nvPr>
            <p:ph idx="1"/>
          </p:nvPr>
        </p:nvSpPr>
        <p:spPr/>
        <p:txBody>
          <a:bodyPr/>
          <a:lstStyle/>
          <a:p>
            <a:pPr marL="514350" indent="-514350"/>
            <a:r>
              <a:rPr lang="tr-TR" dirty="0" smtClean="0">
                <a:solidFill>
                  <a:srgbClr val="C00000"/>
                </a:solidFill>
              </a:rPr>
              <a:t>Kimya Mühendisliği</a:t>
            </a:r>
          </a:p>
          <a:p>
            <a:pPr marL="514350" indent="-514350"/>
            <a:r>
              <a:rPr lang="tr-TR" dirty="0" smtClean="0">
                <a:solidFill>
                  <a:srgbClr val="C00000"/>
                </a:solidFill>
              </a:rPr>
              <a:t>Fizik (Plazma fiziği)</a:t>
            </a:r>
          </a:p>
          <a:p>
            <a:pPr marL="514350" indent="-514350"/>
            <a:r>
              <a:rPr lang="tr-TR" dirty="0" smtClean="0">
                <a:solidFill>
                  <a:srgbClr val="C00000"/>
                </a:solidFill>
              </a:rPr>
              <a:t>Kimya (Fizikokimya)</a:t>
            </a:r>
          </a:p>
          <a:p>
            <a:pPr marL="514350" indent="-514350"/>
            <a:r>
              <a:rPr lang="tr-TR" dirty="0" smtClean="0">
                <a:solidFill>
                  <a:srgbClr val="C00000"/>
                </a:solidFill>
              </a:rPr>
              <a:t>Elektrik Mühendisliği</a:t>
            </a:r>
          </a:p>
          <a:p>
            <a:pPr marL="514350" indent="-514350"/>
            <a:r>
              <a:rPr lang="tr-TR" dirty="0" smtClean="0">
                <a:solidFill>
                  <a:srgbClr val="C00000"/>
                </a:solidFill>
              </a:rPr>
              <a:t>Makine Mühendisliği</a:t>
            </a:r>
          </a:p>
          <a:p>
            <a:pPr marL="514350" indent="-514350"/>
            <a:r>
              <a:rPr lang="tr-TR" dirty="0" smtClean="0">
                <a:solidFill>
                  <a:srgbClr val="C00000"/>
                </a:solidFill>
              </a:rPr>
              <a:t>Malzeme Mühendisliği</a:t>
            </a:r>
          </a:p>
          <a:p>
            <a:pPr marL="514350" indent="-514350">
              <a:buAutoNum type="arabicPeriod"/>
            </a:pPr>
            <a:endParaRPr lang="tr-TR" dirty="0"/>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Türkiye ve Dünya</a:t>
            </a:r>
            <a:endParaRPr lang="tr-TR" b="1" dirty="0">
              <a:solidFill>
                <a:srgbClr val="C00000"/>
              </a:solidFill>
            </a:endParaRPr>
          </a:p>
        </p:txBody>
      </p:sp>
      <p:sp>
        <p:nvSpPr>
          <p:cNvPr id="3" name="2 İçerik Yer Tutucusu"/>
          <p:cNvSpPr>
            <a:spLocks noGrp="1"/>
          </p:cNvSpPr>
          <p:nvPr>
            <p:ph idx="1"/>
          </p:nvPr>
        </p:nvSpPr>
        <p:spPr>
          <a:xfrm>
            <a:off x="457200" y="1844824"/>
            <a:ext cx="8229600" cy="4281339"/>
          </a:xfrm>
        </p:spPr>
        <p:txBody>
          <a:bodyPr/>
          <a:lstStyle/>
          <a:p>
            <a:r>
              <a:rPr lang="tr-TR" dirty="0" smtClean="0">
                <a:solidFill>
                  <a:srgbClr val="C00000"/>
                </a:solidFill>
              </a:rPr>
              <a:t>2011 ÖSYM kılavuz bilgilerine göre 61 farklı isimde mühendislik programı:</a:t>
            </a:r>
          </a:p>
          <a:p>
            <a:pPr>
              <a:buNone/>
            </a:pPr>
            <a:endParaRPr lang="tr-TR" dirty="0" smtClean="0">
              <a:solidFill>
                <a:srgbClr val="C00000"/>
              </a:solidFill>
            </a:endParaRPr>
          </a:p>
          <a:p>
            <a:pPr lvl="1">
              <a:buFont typeface="Wingdings" pitchFamily="2" charset="2"/>
              <a:buChar char="§"/>
            </a:pPr>
            <a:r>
              <a:rPr lang="tr-TR" dirty="0" smtClean="0">
                <a:solidFill>
                  <a:srgbClr val="C00000"/>
                </a:solidFill>
              </a:rPr>
              <a:t>Makine</a:t>
            </a:r>
          </a:p>
          <a:p>
            <a:pPr lvl="1">
              <a:buFont typeface="Wingdings" pitchFamily="2" charset="2"/>
              <a:buChar char="§"/>
            </a:pPr>
            <a:r>
              <a:rPr lang="tr-TR" dirty="0" smtClean="0">
                <a:solidFill>
                  <a:srgbClr val="C00000"/>
                </a:solidFill>
              </a:rPr>
              <a:t>Elektrik-Elektronik</a:t>
            </a:r>
          </a:p>
          <a:p>
            <a:pPr lvl="1">
              <a:buFont typeface="Wingdings" pitchFamily="2" charset="2"/>
              <a:buChar char="§"/>
            </a:pPr>
            <a:r>
              <a:rPr lang="tr-TR" dirty="0" smtClean="0">
                <a:solidFill>
                  <a:srgbClr val="C00000"/>
                </a:solidFill>
              </a:rPr>
              <a:t>İnşaat</a:t>
            </a:r>
          </a:p>
          <a:p>
            <a:pPr lvl="1">
              <a:buFont typeface="Wingdings" pitchFamily="2" charset="2"/>
              <a:buChar char="§"/>
            </a:pPr>
            <a:r>
              <a:rPr lang="tr-TR" dirty="0" smtClean="0">
                <a:solidFill>
                  <a:srgbClr val="C00000"/>
                </a:solidFill>
              </a:rPr>
              <a:t>Kimya</a:t>
            </a:r>
          </a:p>
          <a:p>
            <a:pPr lvl="1">
              <a:buFont typeface="Wingdings" pitchFamily="2" charset="2"/>
              <a:buChar char="§"/>
            </a:pPr>
            <a:endParaRPr lang="tr-TR" dirty="0">
              <a:solidFill>
                <a:srgbClr val="C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Türkiye ve Dünya</a:t>
            </a:r>
            <a:endParaRPr lang="tr-TR" b="1" dirty="0">
              <a:solidFill>
                <a:srgbClr val="C00000"/>
              </a:solidFill>
            </a:endParaRPr>
          </a:p>
        </p:txBody>
      </p:sp>
      <p:sp>
        <p:nvSpPr>
          <p:cNvPr id="3" name="2 İçerik Yer Tutucusu"/>
          <p:cNvSpPr>
            <a:spLocks noGrp="1"/>
          </p:cNvSpPr>
          <p:nvPr>
            <p:ph idx="1"/>
          </p:nvPr>
        </p:nvSpPr>
        <p:spPr>
          <a:xfrm>
            <a:off x="457200" y="1844824"/>
            <a:ext cx="8229600" cy="4281339"/>
          </a:xfrm>
        </p:spPr>
        <p:txBody>
          <a:bodyPr/>
          <a:lstStyle/>
          <a:p>
            <a:pPr lvl="1">
              <a:buFont typeface="Wingdings" pitchFamily="2" charset="2"/>
              <a:buChar char="§"/>
            </a:pPr>
            <a:r>
              <a:rPr lang="tr-TR" dirty="0" smtClean="0">
                <a:solidFill>
                  <a:srgbClr val="C00000"/>
                </a:solidFill>
              </a:rPr>
              <a:t>Ağaç İşleri Endüstri Mühendisliği</a:t>
            </a:r>
          </a:p>
          <a:p>
            <a:pPr lvl="1">
              <a:buFont typeface="Wingdings" pitchFamily="2" charset="2"/>
              <a:buChar char="§"/>
            </a:pPr>
            <a:r>
              <a:rPr lang="tr-TR" dirty="0" smtClean="0">
                <a:solidFill>
                  <a:srgbClr val="C00000"/>
                </a:solidFill>
              </a:rPr>
              <a:t>Balıkçılık Teknolojisi Mühendisliği</a:t>
            </a:r>
          </a:p>
          <a:p>
            <a:pPr lvl="1">
              <a:buFont typeface="Wingdings" pitchFamily="2" charset="2"/>
              <a:buChar char="§"/>
            </a:pPr>
            <a:r>
              <a:rPr lang="tr-TR" dirty="0" smtClean="0">
                <a:solidFill>
                  <a:srgbClr val="C00000"/>
                </a:solidFill>
              </a:rPr>
              <a:t>Cevher Hazırlama Mühendisliği</a:t>
            </a:r>
          </a:p>
          <a:p>
            <a:pPr lvl="1">
              <a:buFont typeface="Wingdings" pitchFamily="2" charset="2"/>
              <a:buChar char="§"/>
            </a:pPr>
            <a:r>
              <a:rPr lang="tr-TR" dirty="0" smtClean="0">
                <a:solidFill>
                  <a:srgbClr val="C00000"/>
                </a:solidFill>
              </a:rPr>
              <a:t>Deri Mühendisliği</a:t>
            </a:r>
          </a:p>
          <a:p>
            <a:pPr lvl="1">
              <a:buFont typeface="Wingdings" pitchFamily="2" charset="2"/>
              <a:buChar char="§"/>
            </a:pPr>
            <a:r>
              <a:rPr lang="tr-TR" dirty="0" err="1" smtClean="0">
                <a:solidFill>
                  <a:srgbClr val="C00000"/>
                </a:solidFill>
              </a:rPr>
              <a:t>Geomatik</a:t>
            </a:r>
            <a:r>
              <a:rPr lang="tr-TR" dirty="0" smtClean="0">
                <a:solidFill>
                  <a:srgbClr val="C00000"/>
                </a:solidFill>
              </a:rPr>
              <a:t> Mühendisliği</a:t>
            </a:r>
          </a:p>
          <a:p>
            <a:pPr lvl="1">
              <a:buFont typeface="Wingdings" pitchFamily="2" charset="2"/>
              <a:buChar char="§"/>
            </a:pPr>
            <a:r>
              <a:rPr lang="tr-TR" dirty="0" smtClean="0">
                <a:solidFill>
                  <a:srgbClr val="C00000"/>
                </a:solidFill>
              </a:rPr>
              <a:t>Raylı Sistemler Mühendisliği</a:t>
            </a:r>
            <a:endParaRPr lang="tr-TR" dirty="0">
              <a:solidFill>
                <a:srgbClr val="C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Türkiye ve Dünya</a:t>
            </a:r>
            <a:endParaRPr lang="tr-TR" b="1" dirty="0">
              <a:solidFill>
                <a:srgbClr val="C00000"/>
              </a:solidFill>
            </a:endParaRPr>
          </a:p>
        </p:txBody>
      </p:sp>
      <p:sp>
        <p:nvSpPr>
          <p:cNvPr id="3" name="2 İçerik Yer Tutucusu"/>
          <p:cNvSpPr>
            <a:spLocks noGrp="1"/>
          </p:cNvSpPr>
          <p:nvPr>
            <p:ph idx="1"/>
          </p:nvPr>
        </p:nvSpPr>
        <p:spPr>
          <a:xfrm>
            <a:off x="457200" y="1700808"/>
            <a:ext cx="8229600" cy="4425355"/>
          </a:xfrm>
        </p:spPr>
        <p:txBody>
          <a:bodyPr>
            <a:normAutofit fontScale="92500" lnSpcReduction="10000"/>
          </a:bodyPr>
          <a:lstStyle/>
          <a:p>
            <a:r>
              <a:rPr lang="tr-TR" dirty="0" smtClean="0">
                <a:solidFill>
                  <a:srgbClr val="C00000"/>
                </a:solidFill>
              </a:rPr>
              <a:t>MÜDEK tarafından değerlendirme kriteri tanımlanan mühendislik programı sayısı: 20</a:t>
            </a:r>
          </a:p>
          <a:p>
            <a:endParaRPr lang="tr-TR" dirty="0" smtClean="0">
              <a:solidFill>
                <a:srgbClr val="C00000"/>
              </a:solidFill>
            </a:endParaRPr>
          </a:p>
          <a:p>
            <a:r>
              <a:rPr lang="tr-TR" dirty="0" smtClean="0">
                <a:solidFill>
                  <a:srgbClr val="C00000"/>
                </a:solidFill>
              </a:rPr>
              <a:t>İsim yakınlıkları nedeniyle bu 20 kriterin kapsadığı program sayısı: 39/61</a:t>
            </a:r>
          </a:p>
          <a:p>
            <a:endParaRPr lang="tr-TR" dirty="0" smtClean="0">
              <a:solidFill>
                <a:srgbClr val="C00000"/>
              </a:solidFill>
            </a:endParaRPr>
          </a:p>
          <a:p>
            <a:r>
              <a:rPr lang="tr-TR" dirty="0" smtClean="0">
                <a:solidFill>
                  <a:srgbClr val="C00000"/>
                </a:solidFill>
              </a:rPr>
              <a:t>ABET tarafından değerlendirme kriteri tanımlanan mühendislik programı sayısı: 28 (mimari mühendislik ve ziraat mühendisliği dahil)</a:t>
            </a:r>
          </a:p>
          <a:p>
            <a:pPr>
              <a:buNone/>
            </a:pPr>
            <a:endParaRPr lang="tr-TR" dirty="0" smtClean="0">
              <a:solidFill>
                <a:srgbClr val="C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rgbClr val="C00000"/>
                </a:solidFill>
              </a:rPr>
              <a:t>Türkiye ve Dünya</a:t>
            </a:r>
            <a:endParaRPr lang="tr-TR" b="1" dirty="0">
              <a:solidFill>
                <a:srgbClr val="C00000"/>
              </a:solidFill>
            </a:endParaRPr>
          </a:p>
        </p:txBody>
      </p:sp>
      <p:sp>
        <p:nvSpPr>
          <p:cNvPr id="3" name="2 İçerik Yer Tutucusu"/>
          <p:cNvSpPr>
            <a:spLocks noGrp="1"/>
          </p:cNvSpPr>
          <p:nvPr>
            <p:ph idx="1"/>
          </p:nvPr>
        </p:nvSpPr>
        <p:spPr>
          <a:xfrm>
            <a:off x="457200" y="1772816"/>
            <a:ext cx="8229600" cy="4353347"/>
          </a:xfrm>
        </p:spPr>
        <p:txBody>
          <a:bodyPr>
            <a:normAutofit/>
          </a:bodyPr>
          <a:lstStyle/>
          <a:p>
            <a:r>
              <a:rPr lang="tr-TR" dirty="0" smtClean="0">
                <a:solidFill>
                  <a:srgbClr val="C00000"/>
                </a:solidFill>
              </a:rPr>
              <a:t>Makine Mühendisliği programındaki ME kodlu ders adedi:  24</a:t>
            </a:r>
          </a:p>
          <a:p>
            <a:endParaRPr lang="tr-TR" dirty="0" smtClean="0">
              <a:solidFill>
                <a:srgbClr val="C00000"/>
              </a:solidFill>
            </a:endParaRPr>
          </a:p>
          <a:p>
            <a:r>
              <a:rPr lang="tr-TR" dirty="0" err="1" smtClean="0">
                <a:solidFill>
                  <a:srgbClr val="C00000"/>
                </a:solidFill>
              </a:rPr>
              <a:t>MIT’de</a:t>
            </a:r>
            <a:r>
              <a:rPr lang="tr-TR" dirty="0" smtClean="0">
                <a:solidFill>
                  <a:srgbClr val="C00000"/>
                </a:solidFill>
              </a:rPr>
              <a:t> aynı isimli programdaki ME kodlu ders adedi: 8</a:t>
            </a:r>
            <a:endParaRPr lang="tr-TR" dirty="0">
              <a:solidFill>
                <a:srgbClr val="C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Türkiye ve Dünya</a:t>
            </a:r>
            <a:endParaRPr lang="tr-TR" b="1" dirty="0">
              <a:solidFill>
                <a:srgbClr val="C00000"/>
              </a:solidFill>
            </a:endParaRPr>
          </a:p>
        </p:txBody>
      </p:sp>
      <p:sp>
        <p:nvSpPr>
          <p:cNvPr id="3" name="2 İçerik Yer Tutucusu"/>
          <p:cNvSpPr>
            <a:spLocks noGrp="1"/>
          </p:cNvSpPr>
          <p:nvPr>
            <p:ph idx="1"/>
          </p:nvPr>
        </p:nvSpPr>
        <p:spPr>
          <a:xfrm>
            <a:off x="457200" y="1340768"/>
            <a:ext cx="8507288" cy="5184576"/>
          </a:xfrm>
        </p:spPr>
        <p:txBody>
          <a:bodyPr>
            <a:normAutofit fontScale="77500" lnSpcReduction="20000"/>
          </a:bodyPr>
          <a:lstStyle/>
          <a:p>
            <a:r>
              <a:rPr lang="tr-TR" dirty="0" smtClean="0">
                <a:solidFill>
                  <a:srgbClr val="C00000"/>
                </a:solidFill>
              </a:rPr>
              <a:t>Türkiye’de Makine Mühendisliği derecesi veren en yetkin bir üniversitede mezunun uzmanlaşma alan(</a:t>
            </a:r>
            <a:r>
              <a:rPr lang="tr-TR" dirty="0" err="1" smtClean="0">
                <a:solidFill>
                  <a:srgbClr val="C00000"/>
                </a:solidFill>
              </a:rPr>
              <a:t>lar</a:t>
            </a:r>
            <a:r>
              <a:rPr lang="tr-TR" dirty="0" smtClean="0">
                <a:solidFill>
                  <a:srgbClr val="C00000"/>
                </a:solidFill>
              </a:rPr>
              <a:t>)ı: </a:t>
            </a:r>
            <a:endParaRPr lang="tr-TR" dirty="0" smtClean="0">
              <a:solidFill>
                <a:srgbClr val="C00000"/>
              </a:solidFill>
            </a:endParaRPr>
          </a:p>
          <a:p>
            <a:pPr lvl="1">
              <a:buFont typeface="Wingdings" pitchFamily="2" charset="2"/>
              <a:buChar char="§"/>
            </a:pPr>
            <a:r>
              <a:rPr lang="tr-TR" dirty="0" smtClean="0">
                <a:solidFill>
                  <a:srgbClr val="C00000"/>
                </a:solidFill>
              </a:rPr>
              <a:t>Makine </a:t>
            </a:r>
            <a:r>
              <a:rPr lang="tr-TR" dirty="0" smtClean="0">
                <a:solidFill>
                  <a:srgbClr val="C00000"/>
                </a:solidFill>
              </a:rPr>
              <a:t>Mühendisliği</a:t>
            </a:r>
          </a:p>
          <a:p>
            <a:endParaRPr lang="tr-TR" dirty="0" smtClean="0">
              <a:solidFill>
                <a:srgbClr val="C00000"/>
              </a:solidFill>
            </a:endParaRPr>
          </a:p>
          <a:p>
            <a:r>
              <a:rPr lang="tr-TR" dirty="0" err="1" smtClean="0">
                <a:solidFill>
                  <a:srgbClr val="C00000"/>
                </a:solidFill>
              </a:rPr>
              <a:t>MIT’de</a:t>
            </a:r>
            <a:r>
              <a:rPr lang="tr-TR" dirty="0" smtClean="0">
                <a:solidFill>
                  <a:srgbClr val="C00000"/>
                </a:solidFill>
              </a:rPr>
              <a:t> </a:t>
            </a:r>
            <a:r>
              <a:rPr lang="tr-TR" dirty="0" smtClean="0">
                <a:solidFill>
                  <a:srgbClr val="C00000"/>
                </a:solidFill>
              </a:rPr>
              <a:t> Makine Mühendisliği uzmanlaşma </a:t>
            </a:r>
            <a:r>
              <a:rPr lang="tr-TR" dirty="0" smtClean="0">
                <a:solidFill>
                  <a:srgbClr val="C00000"/>
                </a:solidFill>
              </a:rPr>
              <a:t>alanları:</a:t>
            </a:r>
          </a:p>
          <a:p>
            <a:pPr lvl="1">
              <a:buFont typeface="Wingdings" pitchFamily="2" charset="2"/>
              <a:buChar char="§"/>
            </a:pPr>
            <a:r>
              <a:rPr lang="en-US" dirty="0" smtClean="0">
                <a:solidFill>
                  <a:srgbClr val="C00000"/>
                </a:solidFill>
              </a:rPr>
              <a:t>Biomedical Engineering</a:t>
            </a:r>
            <a:r>
              <a:rPr lang="tr-TR" dirty="0" smtClean="0">
                <a:solidFill>
                  <a:srgbClr val="C00000"/>
                </a:solidFill>
              </a:rPr>
              <a:t> (Kimya, Biyoloji, Elektrik) %10</a:t>
            </a:r>
            <a:endParaRPr lang="en-US" dirty="0" smtClean="0">
              <a:solidFill>
                <a:srgbClr val="C00000"/>
              </a:solidFill>
            </a:endParaRPr>
          </a:p>
          <a:p>
            <a:pPr lvl="1">
              <a:buFont typeface="Wingdings" pitchFamily="2" charset="2"/>
              <a:buChar char="§"/>
            </a:pPr>
            <a:r>
              <a:rPr lang="en-US" dirty="0" smtClean="0">
                <a:solidFill>
                  <a:srgbClr val="C00000"/>
                </a:solidFill>
              </a:rPr>
              <a:t>Energy Conversion Engineering</a:t>
            </a:r>
            <a:r>
              <a:rPr lang="tr-TR" dirty="0" smtClean="0">
                <a:solidFill>
                  <a:srgbClr val="C00000"/>
                </a:solidFill>
              </a:rPr>
              <a:t> (Elektrik) %6</a:t>
            </a:r>
            <a:endParaRPr lang="en-US" dirty="0" smtClean="0">
              <a:solidFill>
                <a:srgbClr val="C00000"/>
              </a:solidFill>
            </a:endParaRPr>
          </a:p>
          <a:p>
            <a:pPr lvl="1">
              <a:buFont typeface="Wingdings" pitchFamily="2" charset="2"/>
              <a:buChar char="§"/>
            </a:pPr>
            <a:r>
              <a:rPr lang="en-US" dirty="0" smtClean="0">
                <a:solidFill>
                  <a:srgbClr val="C00000"/>
                </a:solidFill>
              </a:rPr>
              <a:t>Engineering Management</a:t>
            </a:r>
            <a:r>
              <a:rPr lang="tr-TR" dirty="0" smtClean="0">
                <a:solidFill>
                  <a:srgbClr val="C00000"/>
                </a:solidFill>
              </a:rPr>
              <a:t> (İşletme, Endüstri) %12</a:t>
            </a:r>
            <a:endParaRPr lang="en-US" dirty="0" smtClean="0">
              <a:solidFill>
                <a:srgbClr val="C00000"/>
              </a:solidFill>
            </a:endParaRPr>
          </a:p>
          <a:p>
            <a:pPr lvl="1">
              <a:buFont typeface="Wingdings" pitchFamily="2" charset="2"/>
              <a:buChar char="§"/>
            </a:pPr>
            <a:r>
              <a:rPr lang="en-US" dirty="0" err="1" smtClean="0">
                <a:solidFill>
                  <a:srgbClr val="C00000"/>
                </a:solidFill>
              </a:rPr>
              <a:t>Nano</a:t>
            </a:r>
            <a:r>
              <a:rPr lang="en-US" dirty="0" smtClean="0">
                <a:solidFill>
                  <a:srgbClr val="C00000"/>
                </a:solidFill>
              </a:rPr>
              <a:t>/Micro Engineering</a:t>
            </a:r>
            <a:r>
              <a:rPr lang="tr-TR" dirty="0" smtClean="0">
                <a:solidFill>
                  <a:srgbClr val="C00000"/>
                </a:solidFill>
              </a:rPr>
              <a:t> (Elektrik, Fizik, Malzeme) %2</a:t>
            </a:r>
            <a:endParaRPr lang="en-US" dirty="0" smtClean="0">
              <a:solidFill>
                <a:srgbClr val="C00000"/>
              </a:solidFill>
            </a:endParaRPr>
          </a:p>
          <a:p>
            <a:pPr lvl="1">
              <a:buFont typeface="Wingdings" pitchFamily="2" charset="2"/>
              <a:buChar char="§"/>
            </a:pPr>
            <a:r>
              <a:rPr lang="en-US" dirty="0" smtClean="0">
                <a:solidFill>
                  <a:srgbClr val="C00000"/>
                </a:solidFill>
              </a:rPr>
              <a:t>Sustainable Development</a:t>
            </a:r>
            <a:r>
              <a:rPr lang="tr-TR" dirty="0" smtClean="0">
                <a:solidFill>
                  <a:srgbClr val="C00000"/>
                </a:solidFill>
              </a:rPr>
              <a:t> (Çevre, Biyoloji) %6</a:t>
            </a:r>
            <a:endParaRPr lang="en-US" dirty="0" smtClean="0">
              <a:solidFill>
                <a:srgbClr val="C00000"/>
              </a:solidFill>
            </a:endParaRPr>
          </a:p>
          <a:p>
            <a:pPr lvl="1">
              <a:buFont typeface="Wingdings" pitchFamily="2" charset="2"/>
              <a:buChar char="§"/>
            </a:pPr>
            <a:r>
              <a:rPr lang="en-US" dirty="0" smtClean="0">
                <a:solidFill>
                  <a:srgbClr val="C00000"/>
                </a:solidFill>
              </a:rPr>
              <a:t>Precision Engineering</a:t>
            </a:r>
            <a:r>
              <a:rPr lang="tr-TR" dirty="0" smtClean="0">
                <a:solidFill>
                  <a:srgbClr val="C00000"/>
                </a:solidFill>
              </a:rPr>
              <a:t> (Fizik)</a:t>
            </a:r>
            <a:endParaRPr lang="en-US" dirty="0" smtClean="0">
              <a:solidFill>
                <a:srgbClr val="C00000"/>
              </a:solidFill>
            </a:endParaRPr>
          </a:p>
          <a:p>
            <a:pPr lvl="1">
              <a:buFont typeface="Wingdings" pitchFamily="2" charset="2"/>
              <a:buChar char="§"/>
            </a:pPr>
            <a:r>
              <a:rPr lang="en-US" dirty="0" smtClean="0">
                <a:solidFill>
                  <a:srgbClr val="C00000"/>
                </a:solidFill>
              </a:rPr>
              <a:t>Product Development</a:t>
            </a:r>
            <a:r>
              <a:rPr lang="tr-TR" dirty="0" smtClean="0">
                <a:solidFill>
                  <a:srgbClr val="C00000"/>
                </a:solidFill>
              </a:rPr>
              <a:t> (Endüstri, Malzeme) %15</a:t>
            </a:r>
            <a:endParaRPr lang="en-US" dirty="0" smtClean="0">
              <a:solidFill>
                <a:srgbClr val="C00000"/>
              </a:solidFill>
            </a:endParaRPr>
          </a:p>
          <a:p>
            <a:pPr lvl="1">
              <a:buFont typeface="Wingdings" pitchFamily="2" charset="2"/>
              <a:buChar char="§"/>
            </a:pPr>
            <a:r>
              <a:rPr lang="en-US" dirty="0" smtClean="0">
                <a:solidFill>
                  <a:srgbClr val="C00000"/>
                </a:solidFill>
              </a:rPr>
              <a:t>Control, Instrumentation, and Robotics</a:t>
            </a:r>
            <a:r>
              <a:rPr lang="tr-TR" dirty="0" smtClean="0">
                <a:solidFill>
                  <a:srgbClr val="C00000"/>
                </a:solidFill>
              </a:rPr>
              <a:t> (Elektrik, Bilgisayar) %23</a:t>
            </a:r>
            <a:endParaRPr lang="en-US" dirty="0" smtClean="0">
              <a:solidFill>
                <a:srgbClr val="C00000"/>
              </a:solidFill>
            </a:endParaRPr>
          </a:p>
          <a:p>
            <a:pPr lvl="1">
              <a:buFont typeface="Wingdings" pitchFamily="2" charset="2"/>
              <a:buChar char="§"/>
            </a:pPr>
            <a:r>
              <a:rPr lang="en-US" dirty="0" smtClean="0">
                <a:solidFill>
                  <a:srgbClr val="C00000"/>
                </a:solidFill>
              </a:rPr>
              <a:t>Mechanics</a:t>
            </a:r>
            <a:r>
              <a:rPr lang="tr-TR" dirty="0" smtClean="0">
                <a:solidFill>
                  <a:srgbClr val="C00000"/>
                </a:solidFill>
              </a:rPr>
              <a:t> (Makine Mühendisliği) %2</a:t>
            </a:r>
            <a:endParaRPr lang="en-US" dirty="0" smtClean="0">
              <a:solidFill>
                <a:srgbClr val="C00000"/>
              </a:solidFill>
            </a:endParaRPr>
          </a:p>
          <a:p>
            <a:endParaRPr lang="tr-TR" dirty="0">
              <a:solidFill>
                <a:srgbClr val="C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rgbClr val="C00000"/>
                </a:solidFill>
              </a:rPr>
              <a:t>Sorular</a:t>
            </a:r>
            <a:endParaRPr lang="tr-TR" b="1" dirty="0">
              <a:solidFill>
                <a:srgbClr val="C00000"/>
              </a:solidFill>
            </a:endParaRPr>
          </a:p>
        </p:txBody>
      </p:sp>
      <p:sp>
        <p:nvSpPr>
          <p:cNvPr id="3" name="2 İçerik Yer Tutucusu"/>
          <p:cNvSpPr>
            <a:spLocks noGrp="1"/>
          </p:cNvSpPr>
          <p:nvPr>
            <p:ph idx="1"/>
          </p:nvPr>
        </p:nvSpPr>
        <p:spPr>
          <a:xfrm>
            <a:off x="539552" y="1628800"/>
            <a:ext cx="8229600" cy="3849291"/>
          </a:xfrm>
        </p:spPr>
        <p:txBody>
          <a:bodyPr>
            <a:normAutofit/>
          </a:bodyPr>
          <a:lstStyle/>
          <a:p>
            <a:r>
              <a:rPr lang="tr-TR" dirty="0" smtClean="0">
                <a:solidFill>
                  <a:srgbClr val="C00000"/>
                </a:solidFill>
              </a:rPr>
              <a:t>Kalın duvarlı </a:t>
            </a:r>
            <a:r>
              <a:rPr lang="tr-TR" dirty="0" err="1" smtClean="0">
                <a:solidFill>
                  <a:srgbClr val="C00000"/>
                </a:solidFill>
              </a:rPr>
              <a:t>kompartmanlar</a:t>
            </a:r>
            <a:r>
              <a:rPr lang="tr-TR" dirty="0" smtClean="0">
                <a:solidFill>
                  <a:srgbClr val="C00000"/>
                </a:solidFill>
              </a:rPr>
              <a:t> mı, iç içe geçmiş odalar mı?</a:t>
            </a:r>
          </a:p>
          <a:p>
            <a:endParaRPr lang="tr-TR" dirty="0" smtClean="0">
              <a:solidFill>
                <a:srgbClr val="C00000"/>
              </a:solidFill>
            </a:endParaRPr>
          </a:p>
          <a:p>
            <a:r>
              <a:rPr lang="tr-TR" dirty="0" smtClean="0">
                <a:solidFill>
                  <a:srgbClr val="C00000"/>
                </a:solidFill>
              </a:rPr>
              <a:t>Temel mühendislik alanları mı, çekici isimlerle süslenmiş arakesit programlar mı?</a:t>
            </a:r>
          </a:p>
          <a:p>
            <a:endParaRPr lang="tr-TR" dirty="0" smtClean="0">
              <a:solidFill>
                <a:srgbClr val="C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rgbClr val="C00000"/>
                </a:solidFill>
              </a:rPr>
              <a:t>Sorular</a:t>
            </a:r>
            <a:endParaRPr lang="tr-TR" b="1" dirty="0">
              <a:solidFill>
                <a:srgbClr val="C00000"/>
              </a:solidFill>
            </a:endParaRPr>
          </a:p>
        </p:txBody>
      </p:sp>
      <p:sp>
        <p:nvSpPr>
          <p:cNvPr id="3" name="2 İçerik Yer Tutucusu"/>
          <p:cNvSpPr>
            <a:spLocks noGrp="1"/>
          </p:cNvSpPr>
          <p:nvPr>
            <p:ph idx="1"/>
          </p:nvPr>
        </p:nvSpPr>
        <p:spPr>
          <a:xfrm>
            <a:off x="457200" y="1412776"/>
            <a:ext cx="8229600" cy="4896544"/>
          </a:xfrm>
        </p:spPr>
        <p:txBody>
          <a:bodyPr>
            <a:normAutofit/>
          </a:bodyPr>
          <a:lstStyle/>
          <a:p>
            <a:r>
              <a:rPr lang="tr-TR" dirty="0" smtClean="0">
                <a:solidFill>
                  <a:srgbClr val="C00000"/>
                </a:solidFill>
              </a:rPr>
              <a:t>Çok sayıda öğretim üyesiyle </a:t>
            </a:r>
            <a:r>
              <a:rPr lang="tr-TR" dirty="0" smtClean="0">
                <a:solidFill>
                  <a:srgbClr val="C00000"/>
                </a:solidFill>
              </a:rPr>
              <a:t>kalın duvarlı </a:t>
            </a:r>
            <a:r>
              <a:rPr lang="tr-TR" dirty="0" err="1" smtClean="0">
                <a:solidFill>
                  <a:srgbClr val="C00000"/>
                </a:solidFill>
              </a:rPr>
              <a:t>kompartmanlarda</a:t>
            </a:r>
            <a:r>
              <a:rPr lang="tr-TR" dirty="0" smtClean="0">
                <a:solidFill>
                  <a:srgbClr val="C00000"/>
                </a:solidFill>
              </a:rPr>
              <a:t> mühendislik eğitimi sürdüren devlet okulları mı?</a:t>
            </a:r>
          </a:p>
          <a:p>
            <a:endParaRPr lang="tr-TR" dirty="0" smtClean="0">
              <a:solidFill>
                <a:srgbClr val="C00000"/>
              </a:solidFill>
            </a:endParaRPr>
          </a:p>
          <a:p>
            <a:r>
              <a:rPr lang="tr-TR" dirty="0" smtClean="0">
                <a:solidFill>
                  <a:srgbClr val="C00000"/>
                </a:solidFill>
              </a:rPr>
              <a:t>Üç öğretim üyesini bir araya getirdikten sonra arakesit alanlarda mühendislik eğitimi verdiğini iddia eden vakıf okulları mı?</a:t>
            </a:r>
            <a:endParaRPr lang="tr-TR" dirty="0">
              <a:solidFill>
                <a:srgbClr val="C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Sorular</a:t>
            </a:r>
            <a:endParaRPr lang="tr-TR" b="1" dirty="0">
              <a:solidFill>
                <a:srgbClr val="C00000"/>
              </a:solidFill>
            </a:endParaRPr>
          </a:p>
        </p:txBody>
      </p:sp>
      <p:sp>
        <p:nvSpPr>
          <p:cNvPr id="3" name="2 İçerik Yer Tutucusu"/>
          <p:cNvSpPr>
            <a:spLocks noGrp="1"/>
          </p:cNvSpPr>
          <p:nvPr>
            <p:ph idx="1"/>
          </p:nvPr>
        </p:nvSpPr>
        <p:spPr/>
        <p:txBody>
          <a:bodyPr/>
          <a:lstStyle/>
          <a:p>
            <a:r>
              <a:rPr lang="tr-TR" dirty="0" smtClean="0">
                <a:solidFill>
                  <a:srgbClr val="C00000"/>
                </a:solidFill>
              </a:rPr>
              <a:t>Kimya Mühendisliğini Gıda Mühendisliğinden, Makine Mühendisliğini Malzeme Mühendisliğinden ayrıştıran yapılar mı?</a:t>
            </a:r>
          </a:p>
          <a:p>
            <a:endParaRPr lang="tr-TR" dirty="0" smtClean="0">
              <a:solidFill>
                <a:srgbClr val="C00000"/>
              </a:solidFill>
            </a:endParaRPr>
          </a:p>
          <a:p>
            <a:r>
              <a:rPr lang="tr-TR" dirty="0" err="1" smtClean="0">
                <a:solidFill>
                  <a:srgbClr val="C00000"/>
                </a:solidFill>
              </a:rPr>
              <a:t>Biyosistem</a:t>
            </a:r>
            <a:r>
              <a:rPr lang="tr-TR" dirty="0" smtClean="0">
                <a:solidFill>
                  <a:srgbClr val="C00000"/>
                </a:solidFill>
              </a:rPr>
              <a:t> Mühendisliği veya Kimya Mühendisliği ve Uygulamalı Kimya türü programlar mı?</a:t>
            </a:r>
            <a:endParaRPr lang="tr-TR"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İçerik</a:t>
            </a:r>
            <a:endParaRPr lang="tr-TR" b="1" dirty="0">
              <a:solidFill>
                <a:srgbClr val="C00000"/>
              </a:solidFill>
            </a:endParaRPr>
          </a:p>
        </p:txBody>
      </p:sp>
      <p:sp>
        <p:nvSpPr>
          <p:cNvPr id="3" name="2 İçerik Yer Tutucusu"/>
          <p:cNvSpPr>
            <a:spLocks noGrp="1"/>
          </p:cNvSpPr>
          <p:nvPr>
            <p:ph idx="1"/>
          </p:nvPr>
        </p:nvSpPr>
        <p:spPr>
          <a:xfrm>
            <a:off x="457200" y="1916832"/>
            <a:ext cx="8229600" cy="4209331"/>
          </a:xfrm>
        </p:spPr>
        <p:txBody>
          <a:bodyPr/>
          <a:lstStyle/>
          <a:p>
            <a:r>
              <a:rPr lang="tr-TR" dirty="0" smtClean="0">
                <a:solidFill>
                  <a:srgbClr val="C00000"/>
                </a:solidFill>
              </a:rPr>
              <a:t>20. Yüzyılda mühendislik programlarında paradigma değişimi</a:t>
            </a:r>
          </a:p>
          <a:p>
            <a:r>
              <a:rPr lang="tr-TR" dirty="0" smtClean="0">
                <a:solidFill>
                  <a:srgbClr val="C00000"/>
                </a:solidFill>
              </a:rPr>
              <a:t>21. Yüzyıla projeksiyon</a:t>
            </a:r>
            <a:endParaRPr lang="tr-TR" dirty="0" smtClean="0">
              <a:solidFill>
                <a:srgbClr val="C00000"/>
              </a:solidFill>
            </a:endParaRPr>
          </a:p>
          <a:p>
            <a:r>
              <a:rPr lang="tr-TR" dirty="0" smtClean="0">
                <a:solidFill>
                  <a:srgbClr val="C00000"/>
                </a:solidFill>
              </a:rPr>
              <a:t>Sorular ve g</a:t>
            </a:r>
            <a:r>
              <a:rPr lang="tr-TR" dirty="0" smtClean="0">
                <a:solidFill>
                  <a:srgbClr val="C00000"/>
                </a:solidFill>
              </a:rPr>
              <a:t>örüşler</a:t>
            </a:r>
            <a:endParaRPr lang="tr-TR" dirty="0" smtClean="0">
              <a:solidFill>
                <a:srgbClr val="C0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rgbClr val="C00000"/>
                </a:solidFill>
              </a:rPr>
              <a:t>Sorular</a:t>
            </a:r>
            <a:endParaRPr lang="tr-TR" b="1" dirty="0">
              <a:solidFill>
                <a:srgbClr val="C00000"/>
              </a:solidFill>
            </a:endParaRPr>
          </a:p>
        </p:txBody>
      </p:sp>
      <p:sp>
        <p:nvSpPr>
          <p:cNvPr id="3" name="2 İçerik Yer Tutucusu"/>
          <p:cNvSpPr>
            <a:spLocks noGrp="1"/>
          </p:cNvSpPr>
          <p:nvPr>
            <p:ph idx="1"/>
          </p:nvPr>
        </p:nvSpPr>
        <p:spPr>
          <a:xfrm>
            <a:off x="457200" y="1772816"/>
            <a:ext cx="8229600" cy="4353347"/>
          </a:xfrm>
        </p:spPr>
        <p:txBody>
          <a:bodyPr>
            <a:normAutofit/>
          </a:bodyPr>
          <a:lstStyle/>
          <a:p>
            <a:r>
              <a:rPr lang="tr-TR" dirty="0" smtClean="0">
                <a:solidFill>
                  <a:srgbClr val="C00000"/>
                </a:solidFill>
              </a:rPr>
              <a:t>Fen bilimlerini, bilemediniz, birinci sınıfa hapseden, mühendisliği idolleştiren zihniyet mi?</a:t>
            </a:r>
          </a:p>
          <a:p>
            <a:endParaRPr lang="tr-TR" dirty="0" smtClean="0">
              <a:solidFill>
                <a:srgbClr val="C00000"/>
              </a:solidFill>
            </a:endParaRPr>
          </a:p>
          <a:p>
            <a:r>
              <a:rPr lang="tr-TR" dirty="0" smtClean="0">
                <a:solidFill>
                  <a:srgbClr val="C00000"/>
                </a:solidFill>
              </a:rPr>
              <a:t>Temel bilimleri uygulama seviyesine indirmeye tenezzül etmek istemeyen anlayış mı?</a:t>
            </a:r>
            <a:endParaRPr lang="tr-TR" dirty="0">
              <a:solidFill>
                <a:srgbClr val="C00000"/>
              </a:solidFill>
            </a:endParaRPr>
          </a:p>
          <a:p>
            <a:pPr>
              <a:buNone/>
            </a:pPr>
            <a:r>
              <a:rPr lang="tr-TR" dirty="0" smtClean="0"/>
              <a:t>    </a:t>
            </a:r>
            <a:endParaRPr lang="tr-TR" u="sng" dirty="0">
              <a:solidFill>
                <a:srgbClr val="C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rgbClr val="C00000"/>
                </a:solidFill>
              </a:rPr>
              <a:t>Sorular</a:t>
            </a:r>
            <a:endParaRPr lang="tr-TR" b="1" dirty="0">
              <a:solidFill>
                <a:srgbClr val="C00000"/>
              </a:solidFill>
            </a:endParaRPr>
          </a:p>
        </p:txBody>
      </p:sp>
      <p:sp>
        <p:nvSpPr>
          <p:cNvPr id="3" name="2 İçerik Yer Tutucusu"/>
          <p:cNvSpPr>
            <a:spLocks noGrp="1"/>
          </p:cNvSpPr>
          <p:nvPr>
            <p:ph idx="1"/>
          </p:nvPr>
        </p:nvSpPr>
        <p:spPr/>
        <p:txBody>
          <a:bodyPr>
            <a:normAutofit/>
          </a:bodyPr>
          <a:lstStyle/>
          <a:p>
            <a:r>
              <a:rPr lang="tr-TR" dirty="0" smtClean="0">
                <a:solidFill>
                  <a:srgbClr val="C00000"/>
                </a:solidFill>
              </a:rPr>
              <a:t>Öğrencilere fiks menüler sunan, öğrencilerin hepsinin birden ne yiyeceklerine öğretim üyelerinin karar verdiği yaklaşımlar mı?</a:t>
            </a:r>
          </a:p>
          <a:p>
            <a:endParaRPr lang="tr-TR" dirty="0" smtClean="0">
              <a:solidFill>
                <a:srgbClr val="C00000"/>
              </a:solidFill>
            </a:endParaRPr>
          </a:p>
          <a:p>
            <a:r>
              <a:rPr lang="tr-TR" dirty="0" smtClean="0">
                <a:solidFill>
                  <a:srgbClr val="C00000"/>
                </a:solidFill>
              </a:rPr>
              <a:t>Arakesitlerin “a la </a:t>
            </a:r>
            <a:r>
              <a:rPr lang="tr-TR" dirty="0" err="1" smtClean="0">
                <a:solidFill>
                  <a:srgbClr val="C00000"/>
                </a:solidFill>
              </a:rPr>
              <a:t>carte</a:t>
            </a:r>
            <a:r>
              <a:rPr lang="tr-TR" dirty="0" smtClean="0">
                <a:solidFill>
                  <a:srgbClr val="C00000"/>
                </a:solidFill>
              </a:rPr>
              <a:t>” bir anlayışla oluşmasına imkan verecek özgürlükçü denemeler mi?</a:t>
            </a:r>
            <a:endParaRPr lang="tr-TR" dirty="0">
              <a:solidFill>
                <a:srgbClr val="C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rgbClr val="C00000"/>
                </a:solidFill>
              </a:rPr>
              <a:t>Görüşler </a:t>
            </a:r>
            <a:endParaRPr lang="tr-TR" b="1" dirty="0">
              <a:solidFill>
                <a:srgbClr val="C00000"/>
              </a:solidFill>
            </a:endParaRPr>
          </a:p>
        </p:txBody>
      </p:sp>
      <p:sp>
        <p:nvSpPr>
          <p:cNvPr id="3" name="2 İçerik Yer Tutucusu"/>
          <p:cNvSpPr>
            <a:spLocks noGrp="1"/>
          </p:cNvSpPr>
          <p:nvPr>
            <p:ph idx="1"/>
          </p:nvPr>
        </p:nvSpPr>
        <p:spPr>
          <a:xfrm>
            <a:off x="457200" y="1844824"/>
            <a:ext cx="8229600" cy="4281339"/>
          </a:xfrm>
        </p:spPr>
        <p:txBody>
          <a:bodyPr>
            <a:normAutofit/>
          </a:bodyPr>
          <a:lstStyle/>
          <a:p>
            <a:r>
              <a:rPr lang="tr-TR" dirty="0" smtClean="0">
                <a:solidFill>
                  <a:srgbClr val="C00000"/>
                </a:solidFill>
              </a:rPr>
              <a:t>Kimya, elektrik, inşaat, makine gibi konvansiyonel mühendislik eğitimleri sürmelidir.</a:t>
            </a:r>
          </a:p>
          <a:p>
            <a:pPr>
              <a:buNone/>
            </a:pPr>
            <a:endParaRPr lang="tr-TR" dirty="0" smtClean="0">
              <a:solidFill>
                <a:srgbClr val="C00000"/>
              </a:solidFill>
            </a:endParaRPr>
          </a:p>
          <a:p>
            <a:r>
              <a:rPr lang="tr-TR" dirty="0" smtClean="0">
                <a:solidFill>
                  <a:srgbClr val="C00000"/>
                </a:solidFill>
              </a:rPr>
              <a:t>Ancak araştırma üniversiteleri “fenci-mühendisler” yetiştirmek üzere müfredatlarını şekillendirmelidir.</a:t>
            </a:r>
          </a:p>
          <a:p>
            <a:endParaRPr lang="tr-TR" dirty="0">
              <a:solidFill>
                <a:srgbClr val="C0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Görüşler</a:t>
            </a:r>
            <a:endParaRPr lang="tr-TR" b="1" dirty="0">
              <a:solidFill>
                <a:srgbClr val="C00000"/>
              </a:solidFill>
            </a:endParaRPr>
          </a:p>
        </p:txBody>
      </p:sp>
      <p:sp>
        <p:nvSpPr>
          <p:cNvPr id="3" name="2 İçerik Yer Tutucusu"/>
          <p:cNvSpPr>
            <a:spLocks noGrp="1"/>
          </p:cNvSpPr>
          <p:nvPr>
            <p:ph idx="1"/>
          </p:nvPr>
        </p:nvSpPr>
        <p:spPr/>
        <p:txBody>
          <a:bodyPr/>
          <a:lstStyle/>
          <a:p>
            <a:r>
              <a:rPr lang="tr-TR" dirty="0" smtClean="0">
                <a:solidFill>
                  <a:srgbClr val="C00000"/>
                </a:solidFill>
              </a:rPr>
              <a:t>Öğretim üyesi sayısı bakımından sorun yaşamayan büyük üniversiteler </a:t>
            </a:r>
            <a:r>
              <a:rPr lang="tr-TR" dirty="0" smtClean="0">
                <a:solidFill>
                  <a:srgbClr val="C00000"/>
                </a:solidFill>
              </a:rPr>
              <a:t>fiks </a:t>
            </a:r>
            <a:r>
              <a:rPr lang="tr-TR" dirty="0" smtClean="0">
                <a:solidFill>
                  <a:srgbClr val="C00000"/>
                </a:solidFill>
              </a:rPr>
              <a:t>menü servis </a:t>
            </a:r>
            <a:r>
              <a:rPr lang="tr-TR" dirty="0" smtClean="0">
                <a:solidFill>
                  <a:srgbClr val="C00000"/>
                </a:solidFill>
              </a:rPr>
              <a:t>sunulan programları yıkmalı</a:t>
            </a:r>
            <a:r>
              <a:rPr lang="tr-TR" dirty="0" smtClean="0">
                <a:solidFill>
                  <a:srgbClr val="C00000"/>
                </a:solidFill>
              </a:rPr>
              <a:t>, bilgi ve teknoloji çağının gereksinimlerine göre kendilerini farklı biçimlerde şekillendirmiş mühendislerin yetişmesine ortam yaratmalıdır.</a:t>
            </a:r>
            <a:endParaRPr lang="tr-TR" dirty="0">
              <a:solidFill>
                <a:srgbClr val="C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Görüşler</a:t>
            </a:r>
            <a:endParaRPr lang="tr-TR" b="1" dirty="0">
              <a:solidFill>
                <a:srgbClr val="C00000"/>
              </a:solidFill>
            </a:endParaRPr>
          </a:p>
        </p:txBody>
      </p:sp>
      <p:sp>
        <p:nvSpPr>
          <p:cNvPr id="3" name="2 İçerik Yer Tutucusu"/>
          <p:cNvSpPr>
            <a:spLocks noGrp="1"/>
          </p:cNvSpPr>
          <p:nvPr>
            <p:ph idx="1"/>
          </p:nvPr>
        </p:nvSpPr>
        <p:spPr/>
        <p:txBody>
          <a:bodyPr/>
          <a:lstStyle/>
          <a:p>
            <a:r>
              <a:rPr lang="tr-TR" dirty="0" smtClean="0">
                <a:solidFill>
                  <a:srgbClr val="C00000"/>
                </a:solidFill>
              </a:rPr>
              <a:t>Bunlar gerçekleşinceye kadar mühendislik öğrencilerinin eğitimleri sırasında, en azından mezuniyet projesi aşamasında diğer mühendislik disiplinlerinden öğrencilerle bir araya gelerek çalışmalarına imkan sağlayacak düzenlemeler yapılmalıdır.</a:t>
            </a:r>
            <a:endParaRPr lang="tr-TR" dirty="0">
              <a:solidFill>
                <a:srgbClr val="C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rgbClr val="C00000"/>
                </a:solidFill>
              </a:rPr>
              <a:t>Görüşler</a:t>
            </a:r>
            <a:endParaRPr lang="tr-TR" b="1" dirty="0">
              <a:solidFill>
                <a:srgbClr val="C00000"/>
              </a:solidFill>
            </a:endParaRPr>
          </a:p>
        </p:txBody>
      </p:sp>
      <p:sp>
        <p:nvSpPr>
          <p:cNvPr id="3" name="2 İçerik Yer Tutucusu"/>
          <p:cNvSpPr>
            <a:spLocks noGrp="1"/>
          </p:cNvSpPr>
          <p:nvPr>
            <p:ph idx="1"/>
          </p:nvPr>
        </p:nvSpPr>
        <p:spPr/>
        <p:txBody>
          <a:bodyPr>
            <a:normAutofit lnSpcReduction="10000"/>
          </a:bodyPr>
          <a:lstStyle/>
          <a:p>
            <a:r>
              <a:rPr lang="tr-TR" dirty="0" smtClean="0">
                <a:solidFill>
                  <a:srgbClr val="C00000"/>
                </a:solidFill>
              </a:rPr>
              <a:t>Ancak bu şekilde 21. yüzyılda sanayinin talep ettiği araştırmacı mühendisler yetiştirilebilecektir.</a:t>
            </a:r>
          </a:p>
          <a:p>
            <a:endParaRPr lang="tr-TR" dirty="0" smtClean="0">
              <a:solidFill>
                <a:srgbClr val="C00000"/>
              </a:solidFill>
            </a:endParaRPr>
          </a:p>
          <a:p>
            <a:r>
              <a:rPr lang="tr-TR" dirty="0" smtClean="0">
                <a:solidFill>
                  <a:srgbClr val="C00000"/>
                </a:solidFill>
              </a:rPr>
              <a:t>Birçok </a:t>
            </a:r>
            <a:r>
              <a:rPr lang="tr-TR" dirty="0" smtClean="0">
                <a:solidFill>
                  <a:srgbClr val="C00000"/>
                </a:solidFill>
              </a:rPr>
              <a:t>mühendislik alanının, temel bilimlerin ve konusuna göre sosyal </a:t>
            </a:r>
            <a:r>
              <a:rPr lang="tr-TR" dirty="0" smtClean="0">
                <a:solidFill>
                  <a:srgbClr val="C00000"/>
                </a:solidFill>
              </a:rPr>
              <a:t>bilimlerin </a:t>
            </a:r>
            <a:r>
              <a:rPr lang="tr-TR" dirty="0" smtClean="0">
                <a:solidFill>
                  <a:srgbClr val="C00000"/>
                </a:solidFill>
              </a:rPr>
              <a:t>gerçek bir işbirliği ve eşgüdüm içerisinde bir araya gelmedikleri bir mühendislik eğitimi </a:t>
            </a:r>
            <a:r>
              <a:rPr lang="tr-TR" dirty="0" smtClean="0">
                <a:solidFill>
                  <a:srgbClr val="C00000"/>
                </a:solidFill>
              </a:rPr>
              <a:t>düşünülemez.</a:t>
            </a:r>
            <a:endParaRPr lang="tr-TR" dirty="0" smtClean="0">
              <a:solidFill>
                <a:srgbClr val="C00000"/>
              </a:solidFill>
            </a:endParaRPr>
          </a:p>
          <a:p>
            <a:pPr>
              <a:buNone/>
            </a:pP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564904"/>
            <a:ext cx="8229600" cy="1584176"/>
          </a:xfrm>
        </p:spPr>
        <p:txBody>
          <a:bodyPr/>
          <a:lstStyle/>
          <a:p>
            <a:r>
              <a:rPr lang="tr-TR" dirty="0" smtClean="0">
                <a:solidFill>
                  <a:srgbClr val="C00000"/>
                </a:solidFill>
              </a:rPr>
              <a:t>Teşekkürler…</a:t>
            </a:r>
            <a:endParaRPr lang="tr-TR"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Tarihten bir not</a:t>
            </a:r>
            <a:endParaRPr lang="tr-TR" b="1" dirty="0">
              <a:solidFill>
                <a:srgbClr val="C00000"/>
              </a:solidFill>
            </a:endParaRPr>
          </a:p>
        </p:txBody>
      </p:sp>
      <p:sp>
        <p:nvSpPr>
          <p:cNvPr id="3" name="2 İçerik Yer Tutucusu"/>
          <p:cNvSpPr>
            <a:spLocks noGrp="1"/>
          </p:cNvSpPr>
          <p:nvPr>
            <p:ph idx="1"/>
          </p:nvPr>
        </p:nvSpPr>
        <p:spPr>
          <a:xfrm>
            <a:off x="457200" y="1268760"/>
            <a:ext cx="8363272" cy="5040560"/>
          </a:xfrm>
        </p:spPr>
        <p:txBody>
          <a:bodyPr>
            <a:normAutofit fontScale="92500" lnSpcReduction="20000"/>
          </a:bodyPr>
          <a:lstStyle/>
          <a:p>
            <a:pPr>
              <a:buNone/>
            </a:pPr>
            <a:r>
              <a:rPr lang="tr-TR" dirty="0" smtClean="0">
                <a:solidFill>
                  <a:srgbClr val="C00000"/>
                </a:solidFill>
              </a:rPr>
              <a:t>20. yüzyılın ilk çeyreğindeki anlayış değişimi: 1930 yılı MIT açılış konuşması, MIT Rektörü Karl Taylor </a:t>
            </a:r>
            <a:r>
              <a:rPr lang="tr-TR" dirty="0" err="1" smtClean="0">
                <a:solidFill>
                  <a:srgbClr val="C00000"/>
                </a:solidFill>
              </a:rPr>
              <a:t>Compton</a:t>
            </a:r>
            <a:endParaRPr lang="tr-TR" dirty="0" smtClean="0">
              <a:solidFill>
                <a:srgbClr val="C00000"/>
              </a:solidFill>
            </a:endParaRPr>
          </a:p>
          <a:p>
            <a:pPr>
              <a:buNone/>
            </a:pPr>
            <a:r>
              <a:rPr lang="tr-TR" dirty="0" smtClean="0">
                <a:solidFill>
                  <a:srgbClr val="C00000"/>
                </a:solidFill>
              </a:rPr>
              <a:t>“Umuyorum ki bundan böyle üniversitemizde temel bilimlere daha çok ağırlık verilir, araştırmanın ruhunu ve sonuçlarını onlar (temel bilimler) belirler. Umuyorum ki tüm dersler dikkatlice gözden geçirilir ve bilimin temel ilkelerinin güçlü bir biçimde öğretilmesi pahasına önemsiz ayrıntılar üzerinde durulmasından vazgeçilir. Ancak, amaçta ve yöntemde böyle bir köklü değişiklik yapıldığı takdirde anlamlı bir gelişme sağlanabilir.”</a:t>
            </a:r>
          </a:p>
          <a:p>
            <a:pPr>
              <a:buNone/>
            </a:pPr>
            <a:endParaRPr lang="tr-TR" dirty="0">
              <a:solidFill>
                <a:srgbClr val="C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Sonuçlar</a:t>
            </a:r>
            <a:endParaRPr lang="tr-TR" b="1" dirty="0">
              <a:solidFill>
                <a:srgbClr val="C00000"/>
              </a:solidFill>
            </a:endParaRPr>
          </a:p>
        </p:txBody>
      </p:sp>
      <p:sp>
        <p:nvSpPr>
          <p:cNvPr id="3" name="2 İçerik Yer Tutucusu"/>
          <p:cNvSpPr>
            <a:spLocks noGrp="1"/>
          </p:cNvSpPr>
          <p:nvPr>
            <p:ph idx="1"/>
          </p:nvPr>
        </p:nvSpPr>
        <p:spPr>
          <a:xfrm>
            <a:off x="457200" y="1772816"/>
            <a:ext cx="8229600" cy="4353347"/>
          </a:xfrm>
        </p:spPr>
        <p:txBody>
          <a:bodyPr>
            <a:normAutofit/>
          </a:bodyPr>
          <a:lstStyle/>
          <a:p>
            <a:r>
              <a:rPr lang="tr-TR" dirty="0" smtClean="0">
                <a:solidFill>
                  <a:srgbClr val="C00000"/>
                </a:solidFill>
              </a:rPr>
              <a:t>Mühendislik </a:t>
            </a:r>
            <a:r>
              <a:rPr lang="tr-TR" dirty="0" smtClean="0">
                <a:solidFill>
                  <a:srgbClr val="C00000"/>
                </a:solidFill>
              </a:rPr>
              <a:t>eğitiminde “temel bilim devrimi” </a:t>
            </a:r>
          </a:p>
          <a:p>
            <a:r>
              <a:rPr lang="tr-TR" dirty="0" smtClean="0">
                <a:solidFill>
                  <a:srgbClr val="C00000"/>
                </a:solidFill>
              </a:rPr>
              <a:t>“Mühendislik Bilimleri”nin doğuşu</a:t>
            </a:r>
          </a:p>
          <a:p>
            <a:r>
              <a:rPr lang="tr-TR" dirty="0" smtClean="0">
                <a:solidFill>
                  <a:srgbClr val="C00000"/>
                </a:solidFill>
              </a:rPr>
              <a:t>Formel, nicel ve öğretilebilir bir kavram olmadığı düşüncesiyle Tasarım öğesinin müfredattan çıkarılması</a:t>
            </a:r>
            <a:endParaRPr lang="tr-TR" dirty="0">
              <a:solidFill>
                <a:srgbClr val="C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Sonuçlar</a:t>
            </a:r>
            <a:endParaRPr lang="tr-TR" b="1" dirty="0">
              <a:solidFill>
                <a:srgbClr val="C00000"/>
              </a:solidFill>
            </a:endParaRPr>
          </a:p>
        </p:txBody>
      </p:sp>
      <p:sp>
        <p:nvSpPr>
          <p:cNvPr id="3" name="2 İçerik Yer Tutucusu"/>
          <p:cNvSpPr>
            <a:spLocks noGrp="1"/>
          </p:cNvSpPr>
          <p:nvPr>
            <p:ph idx="1"/>
          </p:nvPr>
        </p:nvSpPr>
        <p:spPr>
          <a:xfrm>
            <a:off x="457200" y="1916832"/>
            <a:ext cx="8229600" cy="4209331"/>
          </a:xfrm>
        </p:spPr>
        <p:txBody>
          <a:bodyPr>
            <a:normAutofit/>
          </a:bodyPr>
          <a:lstStyle/>
          <a:p>
            <a:r>
              <a:rPr lang="tr-TR" dirty="0" smtClean="0">
                <a:solidFill>
                  <a:srgbClr val="C00000"/>
                </a:solidFill>
              </a:rPr>
              <a:t>20. yüzyılın başına kadar bilimsel gelişim ile sanayinin gelişimi farklı toplumsal katmanlar tarafından ve farklı tarih dilimlerinde yürütüldü.</a:t>
            </a:r>
          </a:p>
          <a:p>
            <a:pPr>
              <a:buNone/>
            </a:pPr>
            <a:endParaRPr lang="tr-TR" dirty="0" smtClean="0">
              <a:solidFill>
                <a:srgbClr val="C00000"/>
              </a:solidFill>
            </a:endParaRPr>
          </a:p>
          <a:p>
            <a:r>
              <a:rPr lang="tr-TR" dirty="0" smtClean="0">
                <a:solidFill>
                  <a:srgbClr val="C00000"/>
                </a:solidFill>
              </a:rPr>
              <a:t>Oysa 20. yüzyılın sonunda bu iki kavram bir bütün haline geldi ve “Bilim-Teknoloji Devrimi” gerçekleşti.</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Sonuçlar</a:t>
            </a:r>
            <a:endParaRPr lang="tr-TR" b="1" dirty="0">
              <a:solidFill>
                <a:srgbClr val="C00000"/>
              </a:solidFill>
            </a:endParaRPr>
          </a:p>
        </p:txBody>
      </p:sp>
      <p:sp>
        <p:nvSpPr>
          <p:cNvPr id="3" name="2 İçerik Yer Tutucusu"/>
          <p:cNvSpPr>
            <a:spLocks noGrp="1"/>
          </p:cNvSpPr>
          <p:nvPr>
            <p:ph idx="1"/>
          </p:nvPr>
        </p:nvSpPr>
        <p:spPr>
          <a:xfrm>
            <a:off x="457200" y="1556792"/>
            <a:ext cx="8229600" cy="4569371"/>
          </a:xfrm>
        </p:spPr>
        <p:txBody>
          <a:bodyPr>
            <a:normAutofit fontScale="92500" lnSpcReduction="20000"/>
          </a:bodyPr>
          <a:lstStyle/>
          <a:p>
            <a:pPr>
              <a:buNone/>
            </a:pPr>
            <a:r>
              <a:rPr lang="tr-TR" dirty="0" smtClean="0">
                <a:solidFill>
                  <a:srgbClr val="C00000"/>
                </a:solidFill>
              </a:rPr>
              <a:t>“Bilim-Teknoloji Devrimi”nin sonuçları:</a:t>
            </a:r>
          </a:p>
          <a:p>
            <a:pPr>
              <a:buNone/>
            </a:pPr>
            <a:endParaRPr lang="tr-TR" dirty="0" smtClean="0">
              <a:solidFill>
                <a:srgbClr val="C00000"/>
              </a:solidFill>
            </a:endParaRPr>
          </a:p>
          <a:p>
            <a:r>
              <a:rPr lang="tr-TR" dirty="0" smtClean="0">
                <a:solidFill>
                  <a:srgbClr val="C00000"/>
                </a:solidFill>
              </a:rPr>
              <a:t>Temel </a:t>
            </a:r>
            <a:r>
              <a:rPr lang="tr-TR" dirty="0" smtClean="0">
                <a:solidFill>
                  <a:srgbClr val="C00000"/>
                </a:solidFill>
              </a:rPr>
              <a:t>araştırma ve </a:t>
            </a:r>
            <a:r>
              <a:rPr lang="tr-TR" dirty="0" smtClean="0">
                <a:solidFill>
                  <a:srgbClr val="C00000"/>
                </a:solidFill>
              </a:rPr>
              <a:t>uygulamalı araştırma arasındaki fark belirginliğini kaybetti.</a:t>
            </a:r>
          </a:p>
          <a:p>
            <a:r>
              <a:rPr lang="tr-TR" dirty="0" smtClean="0">
                <a:solidFill>
                  <a:srgbClr val="C00000"/>
                </a:solidFill>
              </a:rPr>
              <a:t>Doğrusal </a:t>
            </a:r>
            <a:r>
              <a:rPr lang="tr-TR" dirty="0" err="1" smtClean="0">
                <a:solidFill>
                  <a:srgbClr val="C00000"/>
                </a:solidFill>
              </a:rPr>
              <a:t>inovasyon</a:t>
            </a:r>
            <a:r>
              <a:rPr lang="tr-TR" dirty="0" smtClean="0">
                <a:solidFill>
                  <a:srgbClr val="C00000"/>
                </a:solidFill>
              </a:rPr>
              <a:t> modeli (temel araştırma sonuçlarının doğrudan sanayi uygulamasına dönüşeceği varsayımı) ortadan kalktı.</a:t>
            </a:r>
          </a:p>
          <a:p>
            <a:r>
              <a:rPr lang="tr-TR" dirty="0" smtClean="0">
                <a:solidFill>
                  <a:srgbClr val="C00000"/>
                </a:solidFill>
              </a:rPr>
              <a:t>İcat ile uygulama arasındaki süre kısaldı.</a:t>
            </a:r>
          </a:p>
          <a:p>
            <a:r>
              <a:rPr lang="tr-TR" dirty="0" smtClean="0">
                <a:solidFill>
                  <a:srgbClr val="C00000"/>
                </a:solidFill>
              </a:rPr>
              <a:t>İleri düzey araştırmalarda </a:t>
            </a:r>
            <a:r>
              <a:rPr lang="tr-TR" b="1" dirty="0" err="1" smtClean="0">
                <a:solidFill>
                  <a:srgbClr val="C00000"/>
                </a:solidFill>
              </a:rPr>
              <a:t>multidisipliner</a:t>
            </a:r>
            <a:r>
              <a:rPr lang="tr-TR" dirty="0" smtClean="0">
                <a:solidFill>
                  <a:srgbClr val="C00000"/>
                </a:solidFill>
              </a:rPr>
              <a:t> olmak zorunluluğu ortaya çıktı.</a:t>
            </a:r>
            <a:endParaRPr lang="tr-TR" dirty="0">
              <a:solidFill>
                <a:srgbClr val="C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rgbClr val="C00000"/>
                </a:solidFill>
              </a:rPr>
              <a:t>21. Yüzyıla Projeksiyon</a:t>
            </a:r>
            <a:endParaRPr lang="tr-TR" b="1" dirty="0">
              <a:solidFill>
                <a:srgbClr val="C00000"/>
              </a:solidFill>
            </a:endParaRPr>
          </a:p>
        </p:txBody>
      </p:sp>
      <p:sp>
        <p:nvSpPr>
          <p:cNvPr id="3" name="2 İçerik Yer Tutucusu"/>
          <p:cNvSpPr>
            <a:spLocks noGrp="1"/>
          </p:cNvSpPr>
          <p:nvPr>
            <p:ph idx="1"/>
          </p:nvPr>
        </p:nvSpPr>
        <p:spPr>
          <a:xfrm>
            <a:off x="457200" y="1844824"/>
            <a:ext cx="8229600" cy="4281339"/>
          </a:xfrm>
        </p:spPr>
        <p:txBody>
          <a:bodyPr>
            <a:normAutofit/>
          </a:bodyPr>
          <a:lstStyle/>
          <a:p>
            <a:r>
              <a:rPr lang="tr-TR" dirty="0" smtClean="0">
                <a:solidFill>
                  <a:srgbClr val="C00000"/>
                </a:solidFill>
              </a:rPr>
              <a:t>Bilim ile Mühendislik arasındaki ayrım zayıfladı mı?</a:t>
            </a:r>
          </a:p>
          <a:p>
            <a:r>
              <a:rPr lang="tr-TR" dirty="0" smtClean="0">
                <a:solidFill>
                  <a:srgbClr val="C00000"/>
                </a:solidFill>
              </a:rPr>
              <a:t>Bilimsel yöntemleri mühendisliğe uygulamaktan söz etmeye devam edecek miyiz?</a:t>
            </a:r>
          </a:p>
          <a:p>
            <a:r>
              <a:rPr lang="tr-TR" dirty="0" smtClean="0">
                <a:solidFill>
                  <a:srgbClr val="C00000"/>
                </a:solidFill>
              </a:rPr>
              <a:t>Yoksa temel bilimler ile mühendisliğin tek bir vücutta buluştuğu müfredatlar mı geliştireceğiz?</a:t>
            </a:r>
            <a:endParaRPr lang="tr-TR" dirty="0">
              <a:solidFill>
                <a:srgbClr val="C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rgbClr val="C00000"/>
                </a:solidFill>
              </a:rPr>
              <a:t>21. Yüzyıla Projeksiyon</a:t>
            </a:r>
            <a:endParaRPr lang="tr-TR" b="1" dirty="0">
              <a:solidFill>
                <a:srgbClr val="C00000"/>
              </a:solidFill>
            </a:endParaRPr>
          </a:p>
        </p:txBody>
      </p:sp>
      <p:sp>
        <p:nvSpPr>
          <p:cNvPr id="3" name="2 İçerik Yer Tutucusu"/>
          <p:cNvSpPr>
            <a:spLocks noGrp="1"/>
          </p:cNvSpPr>
          <p:nvPr>
            <p:ph idx="1"/>
          </p:nvPr>
        </p:nvSpPr>
        <p:spPr>
          <a:xfrm>
            <a:off x="457200" y="2060848"/>
            <a:ext cx="8229600" cy="4065315"/>
          </a:xfrm>
        </p:spPr>
        <p:txBody>
          <a:bodyPr>
            <a:normAutofit/>
          </a:bodyPr>
          <a:lstStyle/>
          <a:p>
            <a:r>
              <a:rPr lang="tr-TR" dirty="0" smtClean="0">
                <a:solidFill>
                  <a:srgbClr val="C00000"/>
                </a:solidFill>
              </a:rPr>
              <a:t>21. yüzyılın “fenci </a:t>
            </a:r>
            <a:r>
              <a:rPr lang="tr-TR" dirty="0" err="1" smtClean="0">
                <a:solidFill>
                  <a:srgbClr val="C00000"/>
                </a:solidFill>
              </a:rPr>
              <a:t>mühendisi”ni</a:t>
            </a:r>
            <a:r>
              <a:rPr lang="tr-TR" dirty="0" smtClean="0">
                <a:solidFill>
                  <a:srgbClr val="C00000"/>
                </a:solidFill>
              </a:rPr>
              <a:t> nasıl tanımlayacağız?</a:t>
            </a:r>
          </a:p>
          <a:p>
            <a:pPr>
              <a:buNone/>
            </a:pPr>
            <a:endParaRPr lang="tr-TR" dirty="0" smtClean="0">
              <a:solidFill>
                <a:srgbClr val="C00000"/>
              </a:solidFill>
            </a:endParaRPr>
          </a:p>
          <a:p>
            <a:r>
              <a:rPr lang="tr-TR" dirty="0" smtClean="0">
                <a:solidFill>
                  <a:srgbClr val="C00000"/>
                </a:solidFill>
              </a:rPr>
              <a:t>21. yüzyılın fenci-mühendisini yetiştirmek için müfredatları nasıl şekillendireceğiz?</a:t>
            </a:r>
            <a:endParaRPr lang="tr-TR" dirty="0">
              <a:solidFill>
                <a:srgbClr val="C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C00000"/>
                </a:solidFill>
              </a:rPr>
              <a:t>Örnek 1: Moleküler Mühendislik</a:t>
            </a:r>
            <a:endParaRPr lang="tr-TR" b="1" dirty="0">
              <a:solidFill>
                <a:srgbClr val="C00000"/>
              </a:solidFill>
            </a:endParaRPr>
          </a:p>
        </p:txBody>
      </p:sp>
      <p:sp>
        <p:nvSpPr>
          <p:cNvPr id="3" name="2 İçerik Yer Tutucusu"/>
          <p:cNvSpPr>
            <a:spLocks noGrp="1"/>
          </p:cNvSpPr>
          <p:nvPr>
            <p:ph idx="1"/>
          </p:nvPr>
        </p:nvSpPr>
        <p:spPr/>
        <p:txBody>
          <a:bodyPr>
            <a:normAutofit/>
          </a:bodyPr>
          <a:lstStyle/>
          <a:p>
            <a:r>
              <a:rPr lang="tr-TR" dirty="0" smtClean="0">
                <a:solidFill>
                  <a:srgbClr val="C00000"/>
                </a:solidFill>
              </a:rPr>
              <a:t>Polimer Mühendisliği mi, yoksa </a:t>
            </a:r>
            <a:r>
              <a:rPr lang="tr-TR" dirty="0" err="1" smtClean="0">
                <a:solidFill>
                  <a:srgbClr val="C00000"/>
                </a:solidFill>
              </a:rPr>
              <a:t>Makromoleküler</a:t>
            </a:r>
            <a:r>
              <a:rPr lang="tr-TR" dirty="0" smtClean="0">
                <a:solidFill>
                  <a:srgbClr val="C00000"/>
                </a:solidFill>
              </a:rPr>
              <a:t> Bilimi ve Mühendisliği mi?</a:t>
            </a:r>
          </a:p>
          <a:p>
            <a:pPr>
              <a:buNone/>
            </a:pPr>
            <a:endParaRPr lang="tr-TR" sz="2400" dirty="0" smtClean="0">
              <a:solidFill>
                <a:srgbClr val="C00000"/>
              </a:solidFill>
            </a:endParaRPr>
          </a:p>
          <a:p>
            <a:pPr lvl="1">
              <a:buFont typeface="Wingdings" pitchFamily="2" charset="2"/>
              <a:buChar char="§"/>
            </a:pPr>
            <a:r>
              <a:rPr lang="tr-TR" dirty="0" smtClean="0">
                <a:solidFill>
                  <a:srgbClr val="C00000"/>
                </a:solidFill>
              </a:rPr>
              <a:t>Moleküler biyoloji</a:t>
            </a:r>
          </a:p>
          <a:p>
            <a:pPr lvl="1">
              <a:buFont typeface="Wingdings" pitchFamily="2" charset="2"/>
              <a:buChar char="§"/>
            </a:pPr>
            <a:r>
              <a:rPr lang="tr-TR" dirty="0" smtClean="0">
                <a:solidFill>
                  <a:srgbClr val="C00000"/>
                </a:solidFill>
              </a:rPr>
              <a:t>Kompleks akışkanlar</a:t>
            </a:r>
          </a:p>
          <a:p>
            <a:pPr lvl="1">
              <a:buFont typeface="Wingdings" pitchFamily="2" charset="2"/>
              <a:buChar char="§"/>
            </a:pPr>
            <a:r>
              <a:rPr lang="tr-TR" dirty="0" smtClean="0">
                <a:solidFill>
                  <a:srgbClr val="C00000"/>
                </a:solidFill>
              </a:rPr>
              <a:t>Polimer kimyası</a:t>
            </a:r>
          </a:p>
          <a:p>
            <a:pPr lvl="1">
              <a:buFont typeface="Wingdings" pitchFamily="2" charset="2"/>
              <a:buChar char="§"/>
            </a:pPr>
            <a:r>
              <a:rPr lang="tr-TR" dirty="0" smtClean="0">
                <a:solidFill>
                  <a:srgbClr val="C00000"/>
                </a:solidFill>
              </a:rPr>
              <a:t>Polimer fiziği</a:t>
            </a:r>
          </a:p>
          <a:p>
            <a:pPr lvl="1">
              <a:buFont typeface="Wingdings" pitchFamily="2" charset="2"/>
              <a:buChar char="§"/>
            </a:pPr>
            <a:r>
              <a:rPr lang="tr-TR" dirty="0" smtClean="0">
                <a:solidFill>
                  <a:srgbClr val="C00000"/>
                </a:solidFill>
              </a:rPr>
              <a:t>Kimya mühendisliği</a:t>
            </a:r>
          </a:p>
          <a:p>
            <a:endParaRPr lang="tr-TR" dirty="0" smtClean="0">
              <a:solidFill>
                <a:srgbClr val="C00000"/>
              </a:solidFill>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1431</TotalTime>
  <Words>838</Words>
  <Application>Microsoft Office PowerPoint</Application>
  <PresentationFormat>Ekran Gösterisi (4:3)</PresentationFormat>
  <Paragraphs>126</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Ofis Teması</vt:lpstr>
      <vt:lpstr>MÜHENDİSLİK PROGRAMLARI: GÖZLEMLER-SORULAR</vt:lpstr>
      <vt:lpstr>İçerik</vt:lpstr>
      <vt:lpstr>Tarihten bir not</vt:lpstr>
      <vt:lpstr>Sonuçlar</vt:lpstr>
      <vt:lpstr>Sonuçlar</vt:lpstr>
      <vt:lpstr>Sonuçlar</vt:lpstr>
      <vt:lpstr>21. Yüzyıla Projeksiyon</vt:lpstr>
      <vt:lpstr>21. Yüzyıla Projeksiyon</vt:lpstr>
      <vt:lpstr>Örnek 1: Moleküler Mühendislik</vt:lpstr>
      <vt:lpstr>Örnek 1: Moleküler Mühendislik</vt:lpstr>
      <vt:lpstr>Örnek 2: Yarıiletken Mühendisliği</vt:lpstr>
      <vt:lpstr>Türkiye ve Dünya</vt:lpstr>
      <vt:lpstr>Türkiye ve Dünya</vt:lpstr>
      <vt:lpstr>Türkiye ve Dünya</vt:lpstr>
      <vt:lpstr>Türkiye ve Dünya</vt:lpstr>
      <vt:lpstr>Türkiye ve Dünya</vt:lpstr>
      <vt:lpstr>Sorular</vt:lpstr>
      <vt:lpstr>Sorular</vt:lpstr>
      <vt:lpstr>Sorular</vt:lpstr>
      <vt:lpstr>Sorular</vt:lpstr>
      <vt:lpstr>Sorular</vt:lpstr>
      <vt:lpstr>Görüşler </vt:lpstr>
      <vt:lpstr>Görüşler</vt:lpstr>
      <vt:lpstr>Görüşler</vt:lpstr>
      <vt:lpstr>Görüşler</vt:lpstr>
      <vt:lpstr>Teşekkürler…</vt:lpstr>
    </vt:vector>
  </TitlesOfParts>
  <Company>ALPET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esmaucar</dc:creator>
  <cp:lastModifiedBy>selahattinkuru</cp:lastModifiedBy>
  <cp:revision>102</cp:revision>
  <dcterms:created xsi:type="dcterms:W3CDTF">2011-10-20T12:17:49Z</dcterms:created>
  <dcterms:modified xsi:type="dcterms:W3CDTF">2012-05-10T12:23:44Z</dcterms:modified>
</cp:coreProperties>
</file>