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85" d="100"/>
          <a:sy n="85" d="100"/>
        </p:scale>
        <p:origin x="-725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5202E-7CA0-4511-8D1F-38466BBCA44C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0FFA1B0F-DB6C-42E4-9A45-E3CBC82E5A7D}">
      <dgm:prSet phldrT="[Text]" custT="1"/>
      <dgm:spPr/>
      <dgm:t>
        <a:bodyPr/>
        <a:lstStyle/>
        <a:p>
          <a:r>
            <a:rPr lang="tr-TR" sz="1800" smtClean="0"/>
            <a:t>Öğrenci – firma eşleştirmesi yapılır. (Öğrenci başarısı, ilgi ve yetkinlikleri açısından yapılan mülakat ve değerlendirmeler)</a:t>
          </a:r>
          <a:endParaRPr lang="tr-TR" sz="1800" dirty="0"/>
        </a:p>
      </dgm:t>
    </dgm:pt>
    <dgm:pt modelId="{51851073-EF9F-491A-94E0-38D092EF41FB}" type="sibTrans" cxnId="{492D0632-0EB8-4DBA-808A-E3ED1F473A22}">
      <dgm:prSet/>
      <dgm:spPr/>
      <dgm:t>
        <a:bodyPr/>
        <a:lstStyle/>
        <a:p>
          <a:endParaRPr lang="tr-TR"/>
        </a:p>
      </dgm:t>
    </dgm:pt>
    <dgm:pt modelId="{46585C10-A244-49E1-B0BB-A82729901162}" type="parTrans" cxnId="{492D0632-0EB8-4DBA-808A-E3ED1F473A22}">
      <dgm:prSet/>
      <dgm:spPr/>
      <dgm:t>
        <a:bodyPr/>
        <a:lstStyle/>
        <a:p>
          <a:endParaRPr lang="tr-TR"/>
        </a:p>
      </dgm:t>
    </dgm:pt>
    <dgm:pt modelId="{E086B793-896B-46ED-983B-1A3E580F6023}">
      <dgm:prSet phldrT="[Text]" custT="1"/>
      <dgm:spPr/>
      <dgm:t>
        <a:bodyPr/>
        <a:lstStyle/>
        <a:p>
          <a:r>
            <a:rPr lang="tr-TR" sz="1800" smtClean="0"/>
            <a:t>İşletme yeterlilikleri kurul tarafından değerlendirilir. (işkolu, varsa üretim sahası, mühendis sayısı vb. açısından)</a:t>
          </a:r>
          <a:endParaRPr lang="tr-TR" sz="1800" dirty="0"/>
        </a:p>
      </dgm:t>
    </dgm:pt>
    <dgm:pt modelId="{9D3E409D-F245-4330-BB5B-4E27D90128F5}" type="sibTrans" cxnId="{8CA4522D-0BFB-46B1-B471-C815E10C466B}">
      <dgm:prSet/>
      <dgm:spPr/>
      <dgm:t>
        <a:bodyPr/>
        <a:lstStyle/>
        <a:p>
          <a:endParaRPr lang="tr-TR"/>
        </a:p>
      </dgm:t>
    </dgm:pt>
    <dgm:pt modelId="{7B5CAB0B-2C99-4640-BC64-9F44DB3B01B5}" type="parTrans" cxnId="{8CA4522D-0BFB-46B1-B471-C815E10C466B}">
      <dgm:prSet/>
      <dgm:spPr/>
      <dgm:t>
        <a:bodyPr/>
        <a:lstStyle/>
        <a:p>
          <a:endParaRPr lang="tr-TR"/>
        </a:p>
      </dgm:t>
    </dgm:pt>
    <dgm:pt modelId="{87139854-A4CD-4FC4-B754-48BFEB715D8C}">
      <dgm:prSet phldrT="[Text]" custT="1"/>
      <dgm:spPr/>
      <dgm:t>
        <a:bodyPr/>
        <a:lstStyle/>
        <a:p>
          <a:r>
            <a:rPr lang="tr-TR" sz="1800" b="0" dirty="0" smtClean="0"/>
            <a:t>Koordinasyon Kurulu her Ağustos ayında toplanır ve hedef öğrenci sayısı ile işletme başvurularını alır.</a:t>
          </a:r>
          <a:endParaRPr lang="tr-TR" sz="1800" b="0" dirty="0"/>
        </a:p>
      </dgm:t>
    </dgm:pt>
    <dgm:pt modelId="{11B7E603-929F-45E1-BE0E-A3EAB6806294}" type="sibTrans" cxnId="{DB61E763-FE27-4F8B-8BC4-37D9380C0B59}">
      <dgm:prSet/>
      <dgm:spPr/>
      <dgm:t>
        <a:bodyPr/>
        <a:lstStyle/>
        <a:p>
          <a:endParaRPr lang="tr-TR"/>
        </a:p>
      </dgm:t>
    </dgm:pt>
    <dgm:pt modelId="{9484C37D-88DE-417A-BC33-52DF8115BB64}" type="parTrans" cxnId="{DB61E763-FE27-4F8B-8BC4-37D9380C0B59}">
      <dgm:prSet/>
      <dgm:spPr/>
      <dgm:t>
        <a:bodyPr/>
        <a:lstStyle/>
        <a:p>
          <a:endParaRPr lang="tr-TR"/>
        </a:p>
      </dgm:t>
    </dgm:pt>
    <dgm:pt modelId="{CC2F8FC0-DE57-4F4C-80CB-B708C69B471D}">
      <dgm:prSet custT="1"/>
      <dgm:spPr/>
      <dgm:t>
        <a:bodyPr/>
        <a:lstStyle/>
        <a:p>
          <a:r>
            <a:rPr lang="tr-TR" sz="1800" smtClean="0"/>
            <a:t>Firma temsilcisi ve ilgili öğretim görevlisi ile olası proje konuları incelenir. İnceleme sonrasında varsa proje konusu öğrenciye bildirilir. Öğrenciler Mühendislik Etik Sözleşmesi’ni imzalar.</a:t>
          </a:r>
          <a:endParaRPr lang="tr-TR" sz="1800" dirty="0"/>
        </a:p>
      </dgm:t>
    </dgm:pt>
    <dgm:pt modelId="{AFC3912D-FDC6-463C-AECF-712EA189F5AF}" type="parTrans" cxnId="{02541931-405C-48AB-BC2F-0D1B1E113BD4}">
      <dgm:prSet/>
      <dgm:spPr/>
      <dgm:t>
        <a:bodyPr/>
        <a:lstStyle/>
        <a:p>
          <a:endParaRPr lang="tr-TR"/>
        </a:p>
      </dgm:t>
    </dgm:pt>
    <dgm:pt modelId="{B2B281B1-9B5B-41D4-A66F-624C4FA2FBA3}" type="sibTrans" cxnId="{02541931-405C-48AB-BC2F-0D1B1E113BD4}">
      <dgm:prSet/>
      <dgm:spPr/>
      <dgm:t>
        <a:bodyPr/>
        <a:lstStyle/>
        <a:p>
          <a:endParaRPr lang="tr-TR"/>
        </a:p>
      </dgm:t>
    </dgm:pt>
    <dgm:pt modelId="{30A3E065-64BB-4CDC-99C4-5699BA826B40}">
      <dgm:prSet/>
      <dgm:spPr/>
      <dgm:t>
        <a:bodyPr/>
        <a:lstStyle/>
        <a:p>
          <a:r>
            <a:rPr lang="tr-TR" smtClean="0"/>
            <a:t>Tüm öğrencilere staj başlangıçları öncesi staj dönemi konulu oryantasyon eğitimi verilir. (İşletme temsilcileri, öğretim görevlileri tarafından)</a:t>
          </a:r>
          <a:endParaRPr lang="tr-TR" dirty="0"/>
        </a:p>
      </dgm:t>
    </dgm:pt>
    <dgm:pt modelId="{D766B9DB-7BCD-4C15-82AC-5A2F0B0FC069}" type="parTrans" cxnId="{731406F8-A016-491F-9E33-66BB16F45623}">
      <dgm:prSet/>
      <dgm:spPr/>
      <dgm:t>
        <a:bodyPr/>
        <a:lstStyle/>
        <a:p>
          <a:endParaRPr lang="tr-TR"/>
        </a:p>
      </dgm:t>
    </dgm:pt>
    <dgm:pt modelId="{1C5E92EB-9BFC-41F5-A583-9386542ABE2A}" type="sibTrans" cxnId="{731406F8-A016-491F-9E33-66BB16F45623}">
      <dgm:prSet/>
      <dgm:spPr/>
      <dgm:t>
        <a:bodyPr/>
        <a:lstStyle/>
        <a:p>
          <a:endParaRPr lang="tr-TR"/>
        </a:p>
      </dgm:t>
    </dgm:pt>
    <dgm:pt modelId="{2B0A8758-4F88-42BB-9DD0-9E989265DD98}" type="pres">
      <dgm:prSet presAssocID="{F585202E-7CA0-4511-8D1F-38466BBCA4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A1DAAC-8F54-4D7A-B0DF-4456BDEF89B1}" type="pres">
      <dgm:prSet presAssocID="{F585202E-7CA0-4511-8D1F-38466BBCA44C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29E2351C-B60C-4413-98D4-27BE8784223A}" type="pres">
      <dgm:prSet presAssocID="{F585202E-7CA0-4511-8D1F-38466BBCA4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C980DD-1E40-4A7A-B8E6-231B8C557003}" type="pres">
      <dgm:prSet presAssocID="{F585202E-7CA0-4511-8D1F-38466BBCA4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D35EF6-81A9-4795-B30A-ACCAE3FAA2A5}" type="pres">
      <dgm:prSet presAssocID="{F585202E-7CA0-4511-8D1F-38466BBCA4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316B5D-8D1B-49BD-ADA5-6B9349F805CB}" type="pres">
      <dgm:prSet presAssocID="{F585202E-7CA0-4511-8D1F-38466BBCA4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54760A-B570-4D6E-A596-E472B08B7DB7}" type="pres">
      <dgm:prSet presAssocID="{F585202E-7CA0-4511-8D1F-38466BBCA4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B4A83B-3E4B-4696-846A-B63C7E6CF54A}" type="pres">
      <dgm:prSet presAssocID="{F585202E-7CA0-4511-8D1F-38466BBCA4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1C84B0-4A3A-49A7-81E5-2DEB29A57E9F}" type="pres">
      <dgm:prSet presAssocID="{F585202E-7CA0-4511-8D1F-38466BBCA4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34FE2-CE82-439F-A5E8-3DA0861B68A6}" type="pres">
      <dgm:prSet presAssocID="{F585202E-7CA0-4511-8D1F-38466BBCA4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4E3496-2D0B-4C85-8658-D6C56FF27D1A}" type="pres">
      <dgm:prSet presAssocID="{F585202E-7CA0-4511-8D1F-38466BBCA4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9927E9-DB48-444C-A69F-8B96414000FF}" type="pres">
      <dgm:prSet presAssocID="{F585202E-7CA0-4511-8D1F-38466BBCA4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C66AFE-F156-43CD-BFF9-4139BF577F5F}" type="pres">
      <dgm:prSet presAssocID="{F585202E-7CA0-4511-8D1F-38466BBCA4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28695F-0E24-4164-8670-C507767059E5}" type="pres">
      <dgm:prSet presAssocID="{F585202E-7CA0-4511-8D1F-38466BBCA4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533B3A-7763-451B-8488-04B36AF27857}" type="pres">
      <dgm:prSet presAssocID="{F585202E-7CA0-4511-8D1F-38466BBCA4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BB27A4-FC7A-4384-8245-B2FE8F8E3F08}" type="pres">
      <dgm:prSet presAssocID="{F585202E-7CA0-4511-8D1F-38466BBCA4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3F417E-F739-41BB-A94D-2F49AA7BCA19}" type="presOf" srcId="{F585202E-7CA0-4511-8D1F-38466BBCA44C}" destId="{2B0A8758-4F88-42BB-9DD0-9E989265DD98}" srcOrd="0" destOrd="0" presId="urn:microsoft.com/office/officeart/2005/8/layout/vProcess5"/>
    <dgm:cxn modelId="{C453B002-E8E3-4353-A9F1-FEDB7F7E5F07}" type="presOf" srcId="{87139854-A4CD-4FC4-B754-48BFEB715D8C}" destId="{129927E9-DB48-444C-A69F-8B96414000FF}" srcOrd="1" destOrd="0" presId="urn:microsoft.com/office/officeart/2005/8/layout/vProcess5"/>
    <dgm:cxn modelId="{CFB09F1F-BD64-4DFC-BC42-47BAC1CF0138}" type="presOf" srcId="{E086B793-896B-46ED-983B-1A3E580F6023}" destId="{60C980DD-1E40-4A7A-B8E6-231B8C557003}" srcOrd="0" destOrd="0" presId="urn:microsoft.com/office/officeart/2005/8/layout/vProcess5"/>
    <dgm:cxn modelId="{6A0AE8FB-7AAC-4A94-AF27-05A30889912E}" type="presOf" srcId="{30A3E065-64BB-4CDC-99C4-5699BA826B40}" destId="{24BB27A4-FC7A-4384-8245-B2FE8F8E3F08}" srcOrd="1" destOrd="0" presId="urn:microsoft.com/office/officeart/2005/8/layout/vProcess5"/>
    <dgm:cxn modelId="{06FC30E3-9464-4D8D-A2BD-27C93477DF9A}" type="presOf" srcId="{E086B793-896B-46ED-983B-1A3E580F6023}" destId="{43C66AFE-F156-43CD-BFF9-4139BF577F5F}" srcOrd="1" destOrd="0" presId="urn:microsoft.com/office/officeart/2005/8/layout/vProcess5"/>
    <dgm:cxn modelId="{02541931-405C-48AB-BC2F-0D1B1E113BD4}" srcId="{F585202E-7CA0-4511-8D1F-38466BBCA44C}" destId="{CC2F8FC0-DE57-4F4C-80CB-B708C69B471D}" srcOrd="3" destOrd="0" parTransId="{AFC3912D-FDC6-463C-AECF-712EA189F5AF}" sibTransId="{B2B281B1-9B5B-41D4-A66F-624C4FA2FBA3}"/>
    <dgm:cxn modelId="{2C95F0A8-1984-4874-9348-1E1A4EE6D7F4}" type="presOf" srcId="{0FFA1B0F-DB6C-42E4-9A45-E3CBC82E5A7D}" destId="{D6D35EF6-81A9-4795-B30A-ACCAE3FAA2A5}" srcOrd="0" destOrd="0" presId="urn:microsoft.com/office/officeart/2005/8/layout/vProcess5"/>
    <dgm:cxn modelId="{8CA4522D-0BFB-46B1-B471-C815E10C466B}" srcId="{F585202E-7CA0-4511-8D1F-38466BBCA44C}" destId="{E086B793-896B-46ED-983B-1A3E580F6023}" srcOrd="1" destOrd="0" parTransId="{7B5CAB0B-2C99-4640-BC64-9F44DB3B01B5}" sibTransId="{9D3E409D-F245-4330-BB5B-4E27D90128F5}"/>
    <dgm:cxn modelId="{F4307273-CB74-4B20-80EE-03771613F637}" type="presOf" srcId="{30A3E065-64BB-4CDC-99C4-5699BA826B40}" destId="{5D54760A-B570-4D6E-A596-E472B08B7DB7}" srcOrd="0" destOrd="0" presId="urn:microsoft.com/office/officeart/2005/8/layout/vProcess5"/>
    <dgm:cxn modelId="{492D0632-0EB8-4DBA-808A-E3ED1F473A22}" srcId="{F585202E-7CA0-4511-8D1F-38466BBCA44C}" destId="{0FFA1B0F-DB6C-42E4-9A45-E3CBC82E5A7D}" srcOrd="2" destOrd="0" parTransId="{46585C10-A244-49E1-B0BB-A82729901162}" sibTransId="{51851073-EF9F-491A-94E0-38D092EF41FB}"/>
    <dgm:cxn modelId="{A14078DB-92A1-4A88-A456-C07306337CEA}" type="presOf" srcId="{87139854-A4CD-4FC4-B754-48BFEB715D8C}" destId="{29E2351C-B60C-4413-98D4-27BE8784223A}" srcOrd="0" destOrd="0" presId="urn:microsoft.com/office/officeart/2005/8/layout/vProcess5"/>
    <dgm:cxn modelId="{F5E29225-7641-4D2F-AD1B-2C2CA2236020}" type="presOf" srcId="{B2B281B1-9B5B-41D4-A66F-624C4FA2FBA3}" destId="{374E3496-2D0B-4C85-8658-D6C56FF27D1A}" srcOrd="0" destOrd="0" presId="urn:microsoft.com/office/officeart/2005/8/layout/vProcess5"/>
    <dgm:cxn modelId="{23EC229D-E5EF-496E-9F3F-B2D3818AE18F}" type="presOf" srcId="{0FFA1B0F-DB6C-42E4-9A45-E3CBC82E5A7D}" destId="{1C28695F-0E24-4164-8670-C507767059E5}" srcOrd="1" destOrd="0" presId="urn:microsoft.com/office/officeart/2005/8/layout/vProcess5"/>
    <dgm:cxn modelId="{3E9480E9-15D6-447F-8A60-EE1FB7B6953F}" type="presOf" srcId="{CC2F8FC0-DE57-4F4C-80CB-B708C69B471D}" destId="{C9316B5D-8D1B-49BD-ADA5-6B9349F805CB}" srcOrd="0" destOrd="0" presId="urn:microsoft.com/office/officeart/2005/8/layout/vProcess5"/>
    <dgm:cxn modelId="{0E941AA3-3818-489F-A648-99952341B7DB}" type="presOf" srcId="{51851073-EF9F-491A-94E0-38D092EF41FB}" destId="{30034FE2-CE82-439F-A5E8-3DA0861B68A6}" srcOrd="0" destOrd="0" presId="urn:microsoft.com/office/officeart/2005/8/layout/vProcess5"/>
    <dgm:cxn modelId="{81979E2F-A652-41DA-9C5E-313D503F84DA}" type="presOf" srcId="{9D3E409D-F245-4330-BB5B-4E27D90128F5}" destId="{9B1C84B0-4A3A-49A7-81E5-2DEB29A57E9F}" srcOrd="0" destOrd="0" presId="urn:microsoft.com/office/officeart/2005/8/layout/vProcess5"/>
    <dgm:cxn modelId="{DB61E763-FE27-4F8B-8BC4-37D9380C0B59}" srcId="{F585202E-7CA0-4511-8D1F-38466BBCA44C}" destId="{87139854-A4CD-4FC4-B754-48BFEB715D8C}" srcOrd="0" destOrd="0" parTransId="{9484C37D-88DE-417A-BC33-52DF8115BB64}" sibTransId="{11B7E603-929F-45E1-BE0E-A3EAB6806294}"/>
    <dgm:cxn modelId="{93D8C537-4304-45F1-BA49-5056263EBB20}" type="presOf" srcId="{11B7E603-929F-45E1-BE0E-A3EAB6806294}" destId="{27B4A83B-3E4B-4696-846A-B63C7E6CF54A}" srcOrd="0" destOrd="0" presId="urn:microsoft.com/office/officeart/2005/8/layout/vProcess5"/>
    <dgm:cxn modelId="{731406F8-A016-491F-9E33-66BB16F45623}" srcId="{F585202E-7CA0-4511-8D1F-38466BBCA44C}" destId="{30A3E065-64BB-4CDC-99C4-5699BA826B40}" srcOrd="4" destOrd="0" parTransId="{D766B9DB-7BCD-4C15-82AC-5A2F0B0FC069}" sibTransId="{1C5E92EB-9BFC-41F5-A583-9386542ABE2A}"/>
    <dgm:cxn modelId="{098C6712-E15D-4020-ABE1-F3D3F6846D12}" type="presOf" srcId="{CC2F8FC0-DE57-4F4C-80CB-B708C69B471D}" destId="{28533B3A-7763-451B-8488-04B36AF27857}" srcOrd="1" destOrd="0" presId="urn:microsoft.com/office/officeart/2005/8/layout/vProcess5"/>
    <dgm:cxn modelId="{38383072-06FA-46C1-9A7A-26CFBEF305C6}" type="presParOf" srcId="{2B0A8758-4F88-42BB-9DD0-9E989265DD98}" destId="{35A1DAAC-8F54-4D7A-B0DF-4456BDEF89B1}" srcOrd="0" destOrd="0" presId="urn:microsoft.com/office/officeart/2005/8/layout/vProcess5"/>
    <dgm:cxn modelId="{AB5698F2-39D0-4EF4-AE75-475CF851712B}" type="presParOf" srcId="{2B0A8758-4F88-42BB-9DD0-9E989265DD98}" destId="{29E2351C-B60C-4413-98D4-27BE8784223A}" srcOrd="1" destOrd="0" presId="urn:microsoft.com/office/officeart/2005/8/layout/vProcess5"/>
    <dgm:cxn modelId="{48B27EAD-9254-45E7-A12E-1342D14BE70B}" type="presParOf" srcId="{2B0A8758-4F88-42BB-9DD0-9E989265DD98}" destId="{60C980DD-1E40-4A7A-B8E6-231B8C557003}" srcOrd="2" destOrd="0" presId="urn:microsoft.com/office/officeart/2005/8/layout/vProcess5"/>
    <dgm:cxn modelId="{4E3F6FFF-29BC-4F92-9BEF-C82742801555}" type="presParOf" srcId="{2B0A8758-4F88-42BB-9DD0-9E989265DD98}" destId="{D6D35EF6-81A9-4795-B30A-ACCAE3FAA2A5}" srcOrd="3" destOrd="0" presId="urn:microsoft.com/office/officeart/2005/8/layout/vProcess5"/>
    <dgm:cxn modelId="{217A878F-4035-4D27-AD39-D3EDF929B1AC}" type="presParOf" srcId="{2B0A8758-4F88-42BB-9DD0-9E989265DD98}" destId="{C9316B5D-8D1B-49BD-ADA5-6B9349F805CB}" srcOrd="4" destOrd="0" presId="urn:microsoft.com/office/officeart/2005/8/layout/vProcess5"/>
    <dgm:cxn modelId="{C48527AF-0C50-4668-8E5C-5698BF8AE159}" type="presParOf" srcId="{2B0A8758-4F88-42BB-9DD0-9E989265DD98}" destId="{5D54760A-B570-4D6E-A596-E472B08B7DB7}" srcOrd="5" destOrd="0" presId="urn:microsoft.com/office/officeart/2005/8/layout/vProcess5"/>
    <dgm:cxn modelId="{14EB5DDD-C543-47D6-B2D3-E2D33A7F6606}" type="presParOf" srcId="{2B0A8758-4F88-42BB-9DD0-9E989265DD98}" destId="{27B4A83B-3E4B-4696-846A-B63C7E6CF54A}" srcOrd="6" destOrd="0" presId="urn:microsoft.com/office/officeart/2005/8/layout/vProcess5"/>
    <dgm:cxn modelId="{A3F78196-05C0-4DF3-BE19-F4735371A439}" type="presParOf" srcId="{2B0A8758-4F88-42BB-9DD0-9E989265DD98}" destId="{9B1C84B0-4A3A-49A7-81E5-2DEB29A57E9F}" srcOrd="7" destOrd="0" presId="urn:microsoft.com/office/officeart/2005/8/layout/vProcess5"/>
    <dgm:cxn modelId="{CB18BCFD-831B-40CC-BF1D-F44C42771BEA}" type="presParOf" srcId="{2B0A8758-4F88-42BB-9DD0-9E989265DD98}" destId="{30034FE2-CE82-439F-A5E8-3DA0861B68A6}" srcOrd="8" destOrd="0" presId="urn:microsoft.com/office/officeart/2005/8/layout/vProcess5"/>
    <dgm:cxn modelId="{4C9CEC34-DC7F-404A-9B39-287360307FCD}" type="presParOf" srcId="{2B0A8758-4F88-42BB-9DD0-9E989265DD98}" destId="{374E3496-2D0B-4C85-8658-D6C56FF27D1A}" srcOrd="9" destOrd="0" presId="urn:microsoft.com/office/officeart/2005/8/layout/vProcess5"/>
    <dgm:cxn modelId="{0921CDEB-AF28-48C7-96BF-4242BE180A70}" type="presParOf" srcId="{2B0A8758-4F88-42BB-9DD0-9E989265DD98}" destId="{129927E9-DB48-444C-A69F-8B96414000FF}" srcOrd="10" destOrd="0" presId="urn:microsoft.com/office/officeart/2005/8/layout/vProcess5"/>
    <dgm:cxn modelId="{5405E66C-22A2-4C8B-B817-DBEB5A198735}" type="presParOf" srcId="{2B0A8758-4F88-42BB-9DD0-9E989265DD98}" destId="{43C66AFE-F156-43CD-BFF9-4139BF577F5F}" srcOrd="11" destOrd="0" presId="urn:microsoft.com/office/officeart/2005/8/layout/vProcess5"/>
    <dgm:cxn modelId="{AEA0D10A-10E2-4FFE-BED1-D3855276FE49}" type="presParOf" srcId="{2B0A8758-4F88-42BB-9DD0-9E989265DD98}" destId="{1C28695F-0E24-4164-8670-C507767059E5}" srcOrd="12" destOrd="0" presId="urn:microsoft.com/office/officeart/2005/8/layout/vProcess5"/>
    <dgm:cxn modelId="{ED8F786D-C01E-42A9-A3E8-8016C41F6FE1}" type="presParOf" srcId="{2B0A8758-4F88-42BB-9DD0-9E989265DD98}" destId="{28533B3A-7763-451B-8488-04B36AF27857}" srcOrd="13" destOrd="0" presId="urn:microsoft.com/office/officeart/2005/8/layout/vProcess5"/>
    <dgm:cxn modelId="{C2ED1F35-ACE2-4944-9C25-D14E07296108}" type="presParOf" srcId="{2B0A8758-4F88-42BB-9DD0-9E989265DD98}" destId="{24BB27A4-FC7A-4384-8245-B2FE8F8E3F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5202E-7CA0-4511-8D1F-38466BBCA44C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0FFA1B0F-DB6C-42E4-9A45-E3CBC82E5A7D}">
      <dgm:prSet phldrT="[Text]" custT="1"/>
      <dgm:spPr/>
      <dgm:t>
        <a:bodyPr/>
        <a:lstStyle/>
        <a:p>
          <a:r>
            <a:rPr lang="tr-TR" sz="1800" smtClean="0"/>
            <a:t>Staj dönemi sırasında öğrenci ve firma temsilcisine koordinasyon kurulu tarafından bir anket gönderilir ve staj etkinliği hakkında bilgi alınır.</a:t>
          </a:r>
          <a:endParaRPr lang="tr-TR" sz="1800" dirty="0"/>
        </a:p>
      </dgm:t>
    </dgm:pt>
    <dgm:pt modelId="{51851073-EF9F-491A-94E0-38D092EF41FB}" type="sibTrans" cxnId="{492D0632-0EB8-4DBA-808A-E3ED1F473A22}">
      <dgm:prSet custT="1"/>
      <dgm:spPr/>
      <dgm:t>
        <a:bodyPr/>
        <a:lstStyle/>
        <a:p>
          <a:endParaRPr lang="tr-TR" sz="1800"/>
        </a:p>
      </dgm:t>
    </dgm:pt>
    <dgm:pt modelId="{46585C10-A244-49E1-B0BB-A82729901162}" type="parTrans" cxnId="{492D0632-0EB8-4DBA-808A-E3ED1F473A22}">
      <dgm:prSet/>
      <dgm:spPr/>
      <dgm:t>
        <a:bodyPr/>
        <a:lstStyle/>
        <a:p>
          <a:endParaRPr lang="tr-TR" sz="1800"/>
        </a:p>
      </dgm:t>
    </dgm:pt>
    <dgm:pt modelId="{E086B793-896B-46ED-983B-1A3E580F6023}">
      <dgm:prSet phldrT="[Text]" custT="1"/>
      <dgm:spPr/>
      <dgm:t>
        <a:bodyPr/>
        <a:lstStyle/>
        <a:p>
          <a:r>
            <a:rPr lang="tr-TR" sz="1800" smtClean="0"/>
            <a:t>İşletme tarafından öğrenci koçu atanır. İşletme içinde öğrencinin oryantasyon eğitimi koçu tarafından verilir. </a:t>
          </a:r>
          <a:endParaRPr lang="tr-TR" sz="1800" dirty="0"/>
        </a:p>
      </dgm:t>
    </dgm:pt>
    <dgm:pt modelId="{9D3E409D-F245-4330-BB5B-4E27D90128F5}" type="sibTrans" cxnId="{8CA4522D-0BFB-46B1-B471-C815E10C466B}">
      <dgm:prSet custT="1"/>
      <dgm:spPr/>
      <dgm:t>
        <a:bodyPr/>
        <a:lstStyle/>
        <a:p>
          <a:endParaRPr lang="tr-TR" sz="1800"/>
        </a:p>
      </dgm:t>
    </dgm:pt>
    <dgm:pt modelId="{7B5CAB0B-2C99-4640-BC64-9F44DB3B01B5}" type="parTrans" cxnId="{8CA4522D-0BFB-46B1-B471-C815E10C466B}">
      <dgm:prSet/>
      <dgm:spPr/>
      <dgm:t>
        <a:bodyPr/>
        <a:lstStyle/>
        <a:p>
          <a:endParaRPr lang="tr-TR" sz="1800"/>
        </a:p>
      </dgm:t>
    </dgm:pt>
    <dgm:pt modelId="{87139854-A4CD-4FC4-B754-48BFEB715D8C}">
      <dgm:prSet phldrT="[Text]" custT="1"/>
      <dgm:spPr/>
      <dgm:t>
        <a:bodyPr/>
        <a:lstStyle/>
        <a:p>
          <a:r>
            <a:rPr lang="tr-TR" sz="1800" dirty="0" smtClean="0"/>
            <a:t>Üniversite tarafından işletme işkoluna uygun olarak İŞ GÜVENLİĞİ eğitimi verilir..</a:t>
          </a:r>
          <a:endParaRPr lang="tr-TR" sz="1800" dirty="0"/>
        </a:p>
      </dgm:t>
    </dgm:pt>
    <dgm:pt modelId="{11B7E603-929F-45E1-BE0E-A3EAB6806294}" type="sibTrans" cxnId="{DB61E763-FE27-4F8B-8BC4-37D9380C0B59}">
      <dgm:prSet custT="1"/>
      <dgm:spPr/>
      <dgm:t>
        <a:bodyPr/>
        <a:lstStyle/>
        <a:p>
          <a:endParaRPr lang="tr-TR" sz="1800"/>
        </a:p>
      </dgm:t>
    </dgm:pt>
    <dgm:pt modelId="{9484C37D-88DE-417A-BC33-52DF8115BB64}" type="parTrans" cxnId="{DB61E763-FE27-4F8B-8BC4-37D9380C0B59}">
      <dgm:prSet/>
      <dgm:spPr/>
      <dgm:t>
        <a:bodyPr/>
        <a:lstStyle/>
        <a:p>
          <a:endParaRPr lang="tr-TR" sz="1800"/>
        </a:p>
      </dgm:t>
    </dgm:pt>
    <dgm:pt modelId="{CC2F8FC0-DE57-4F4C-80CB-B708C69B471D}">
      <dgm:prSet custT="1"/>
      <dgm:spPr/>
      <dgm:t>
        <a:bodyPr/>
        <a:lstStyle/>
        <a:p>
          <a:r>
            <a:rPr lang="tr-TR" sz="1800" smtClean="0"/>
            <a:t>Staj dönemi sonunda öğrenci proje sunumunu/çalışma dönemi izlenimleri sunumunu yapar</a:t>
          </a:r>
          <a:endParaRPr lang="tr-TR" sz="1800" dirty="0"/>
        </a:p>
      </dgm:t>
    </dgm:pt>
    <dgm:pt modelId="{AFC3912D-FDC6-463C-AECF-712EA189F5AF}" type="parTrans" cxnId="{02541931-405C-48AB-BC2F-0D1B1E113BD4}">
      <dgm:prSet/>
      <dgm:spPr/>
      <dgm:t>
        <a:bodyPr/>
        <a:lstStyle/>
        <a:p>
          <a:endParaRPr lang="tr-TR" sz="1800"/>
        </a:p>
      </dgm:t>
    </dgm:pt>
    <dgm:pt modelId="{B2B281B1-9B5B-41D4-A66F-624C4FA2FBA3}" type="sibTrans" cxnId="{02541931-405C-48AB-BC2F-0D1B1E113BD4}">
      <dgm:prSet custT="1"/>
      <dgm:spPr/>
      <dgm:t>
        <a:bodyPr/>
        <a:lstStyle/>
        <a:p>
          <a:endParaRPr lang="tr-TR" sz="1800"/>
        </a:p>
      </dgm:t>
    </dgm:pt>
    <dgm:pt modelId="{30A3E065-64BB-4CDC-99C4-5699BA826B40}">
      <dgm:prSet custT="1"/>
      <dgm:spPr/>
      <dgm:t>
        <a:bodyPr/>
        <a:lstStyle/>
        <a:p>
          <a:r>
            <a:rPr lang="tr-TR" sz="1800" dirty="0" smtClean="0"/>
            <a:t>Koordinasyon Kurulu tarafından tüm projeler proje ödüllendirme süreci içinde değerlendirilir</a:t>
          </a:r>
          <a:endParaRPr lang="tr-TR" sz="1800" dirty="0"/>
        </a:p>
      </dgm:t>
    </dgm:pt>
    <dgm:pt modelId="{D766B9DB-7BCD-4C15-82AC-5A2F0B0FC069}" type="parTrans" cxnId="{731406F8-A016-491F-9E33-66BB16F45623}">
      <dgm:prSet/>
      <dgm:spPr/>
      <dgm:t>
        <a:bodyPr/>
        <a:lstStyle/>
        <a:p>
          <a:endParaRPr lang="tr-TR" sz="1800"/>
        </a:p>
      </dgm:t>
    </dgm:pt>
    <dgm:pt modelId="{1C5E92EB-9BFC-41F5-A583-9386542ABE2A}" type="sibTrans" cxnId="{731406F8-A016-491F-9E33-66BB16F45623}">
      <dgm:prSet/>
      <dgm:spPr/>
      <dgm:t>
        <a:bodyPr/>
        <a:lstStyle/>
        <a:p>
          <a:endParaRPr lang="tr-TR" sz="1800"/>
        </a:p>
      </dgm:t>
    </dgm:pt>
    <dgm:pt modelId="{2B0A8758-4F88-42BB-9DD0-9E989265DD98}" type="pres">
      <dgm:prSet presAssocID="{F585202E-7CA0-4511-8D1F-38466BBCA4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A1DAAC-8F54-4D7A-B0DF-4456BDEF89B1}" type="pres">
      <dgm:prSet presAssocID="{F585202E-7CA0-4511-8D1F-38466BBCA44C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29E2351C-B60C-4413-98D4-27BE8784223A}" type="pres">
      <dgm:prSet presAssocID="{F585202E-7CA0-4511-8D1F-38466BBCA4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C980DD-1E40-4A7A-B8E6-231B8C557003}" type="pres">
      <dgm:prSet presAssocID="{F585202E-7CA0-4511-8D1F-38466BBCA4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D35EF6-81A9-4795-B30A-ACCAE3FAA2A5}" type="pres">
      <dgm:prSet presAssocID="{F585202E-7CA0-4511-8D1F-38466BBCA4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316B5D-8D1B-49BD-ADA5-6B9349F805CB}" type="pres">
      <dgm:prSet presAssocID="{F585202E-7CA0-4511-8D1F-38466BBCA4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54760A-B570-4D6E-A596-E472B08B7DB7}" type="pres">
      <dgm:prSet presAssocID="{F585202E-7CA0-4511-8D1F-38466BBCA4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B4A83B-3E4B-4696-846A-B63C7E6CF54A}" type="pres">
      <dgm:prSet presAssocID="{F585202E-7CA0-4511-8D1F-38466BBCA4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1C84B0-4A3A-49A7-81E5-2DEB29A57E9F}" type="pres">
      <dgm:prSet presAssocID="{F585202E-7CA0-4511-8D1F-38466BBCA4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34FE2-CE82-439F-A5E8-3DA0861B68A6}" type="pres">
      <dgm:prSet presAssocID="{F585202E-7CA0-4511-8D1F-38466BBCA4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4E3496-2D0B-4C85-8658-D6C56FF27D1A}" type="pres">
      <dgm:prSet presAssocID="{F585202E-7CA0-4511-8D1F-38466BBCA4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9927E9-DB48-444C-A69F-8B96414000FF}" type="pres">
      <dgm:prSet presAssocID="{F585202E-7CA0-4511-8D1F-38466BBCA4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C66AFE-F156-43CD-BFF9-4139BF577F5F}" type="pres">
      <dgm:prSet presAssocID="{F585202E-7CA0-4511-8D1F-38466BBCA4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28695F-0E24-4164-8670-C507767059E5}" type="pres">
      <dgm:prSet presAssocID="{F585202E-7CA0-4511-8D1F-38466BBCA4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533B3A-7763-451B-8488-04B36AF27857}" type="pres">
      <dgm:prSet presAssocID="{F585202E-7CA0-4511-8D1F-38466BBCA4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BB27A4-FC7A-4384-8245-B2FE8F8E3F08}" type="pres">
      <dgm:prSet presAssocID="{F585202E-7CA0-4511-8D1F-38466BBCA4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FF0AB9-7AF9-4FF2-BE2C-00586E9FA302}" type="presOf" srcId="{87139854-A4CD-4FC4-B754-48BFEB715D8C}" destId="{29E2351C-B60C-4413-98D4-27BE8784223A}" srcOrd="0" destOrd="0" presId="urn:microsoft.com/office/officeart/2005/8/layout/vProcess5"/>
    <dgm:cxn modelId="{536E556D-4353-43BC-816A-BCDBFDF37129}" type="presOf" srcId="{30A3E065-64BB-4CDC-99C4-5699BA826B40}" destId="{24BB27A4-FC7A-4384-8245-B2FE8F8E3F08}" srcOrd="1" destOrd="0" presId="urn:microsoft.com/office/officeart/2005/8/layout/vProcess5"/>
    <dgm:cxn modelId="{86543B61-BEAB-48A1-BA56-5A80B7D1D885}" type="presOf" srcId="{0FFA1B0F-DB6C-42E4-9A45-E3CBC82E5A7D}" destId="{1C28695F-0E24-4164-8670-C507767059E5}" srcOrd="1" destOrd="0" presId="urn:microsoft.com/office/officeart/2005/8/layout/vProcess5"/>
    <dgm:cxn modelId="{F6DEAA12-5DA1-4EF4-BE3C-1245352E6803}" type="presOf" srcId="{B2B281B1-9B5B-41D4-A66F-624C4FA2FBA3}" destId="{374E3496-2D0B-4C85-8658-D6C56FF27D1A}" srcOrd="0" destOrd="0" presId="urn:microsoft.com/office/officeart/2005/8/layout/vProcess5"/>
    <dgm:cxn modelId="{02541931-405C-48AB-BC2F-0D1B1E113BD4}" srcId="{F585202E-7CA0-4511-8D1F-38466BBCA44C}" destId="{CC2F8FC0-DE57-4F4C-80CB-B708C69B471D}" srcOrd="3" destOrd="0" parTransId="{AFC3912D-FDC6-463C-AECF-712EA189F5AF}" sibTransId="{B2B281B1-9B5B-41D4-A66F-624C4FA2FBA3}"/>
    <dgm:cxn modelId="{8CA4522D-0BFB-46B1-B471-C815E10C466B}" srcId="{F585202E-7CA0-4511-8D1F-38466BBCA44C}" destId="{E086B793-896B-46ED-983B-1A3E580F6023}" srcOrd="1" destOrd="0" parTransId="{7B5CAB0B-2C99-4640-BC64-9F44DB3B01B5}" sibTransId="{9D3E409D-F245-4330-BB5B-4E27D90128F5}"/>
    <dgm:cxn modelId="{E4005B5C-A4FA-456A-B742-E7CF71BF1ECE}" type="presOf" srcId="{87139854-A4CD-4FC4-B754-48BFEB715D8C}" destId="{129927E9-DB48-444C-A69F-8B96414000FF}" srcOrd="1" destOrd="0" presId="urn:microsoft.com/office/officeart/2005/8/layout/vProcess5"/>
    <dgm:cxn modelId="{492D0632-0EB8-4DBA-808A-E3ED1F473A22}" srcId="{F585202E-7CA0-4511-8D1F-38466BBCA44C}" destId="{0FFA1B0F-DB6C-42E4-9A45-E3CBC82E5A7D}" srcOrd="2" destOrd="0" parTransId="{46585C10-A244-49E1-B0BB-A82729901162}" sibTransId="{51851073-EF9F-491A-94E0-38D092EF41FB}"/>
    <dgm:cxn modelId="{976E4F09-D3F6-44D1-A437-C5EDFEFC0567}" type="presOf" srcId="{11B7E603-929F-45E1-BE0E-A3EAB6806294}" destId="{27B4A83B-3E4B-4696-846A-B63C7E6CF54A}" srcOrd="0" destOrd="0" presId="urn:microsoft.com/office/officeart/2005/8/layout/vProcess5"/>
    <dgm:cxn modelId="{62FB7730-C4E2-4137-A463-E8151075D2A9}" type="presOf" srcId="{E086B793-896B-46ED-983B-1A3E580F6023}" destId="{43C66AFE-F156-43CD-BFF9-4139BF577F5F}" srcOrd="1" destOrd="0" presId="urn:microsoft.com/office/officeart/2005/8/layout/vProcess5"/>
    <dgm:cxn modelId="{B927DE7C-1B6B-482A-9702-66BE598B7821}" type="presOf" srcId="{30A3E065-64BB-4CDC-99C4-5699BA826B40}" destId="{5D54760A-B570-4D6E-A596-E472B08B7DB7}" srcOrd="0" destOrd="0" presId="urn:microsoft.com/office/officeart/2005/8/layout/vProcess5"/>
    <dgm:cxn modelId="{DA95C94E-68E5-486D-B7C9-6FEF3AFC9649}" type="presOf" srcId="{CC2F8FC0-DE57-4F4C-80CB-B708C69B471D}" destId="{C9316B5D-8D1B-49BD-ADA5-6B9349F805CB}" srcOrd="0" destOrd="0" presId="urn:microsoft.com/office/officeart/2005/8/layout/vProcess5"/>
    <dgm:cxn modelId="{36163B98-D772-41B7-B96B-0DDB5FCF642B}" type="presOf" srcId="{51851073-EF9F-491A-94E0-38D092EF41FB}" destId="{30034FE2-CE82-439F-A5E8-3DA0861B68A6}" srcOrd="0" destOrd="0" presId="urn:microsoft.com/office/officeart/2005/8/layout/vProcess5"/>
    <dgm:cxn modelId="{DB61E763-FE27-4F8B-8BC4-37D9380C0B59}" srcId="{F585202E-7CA0-4511-8D1F-38466BBCA44C}" destId="{87139854-A4CD-4FC4-B754-48BFEB715D8C}" srcOrd="0" destOrd="0" parTransId="{9484C37D-88DE-417A-BC33-52DF8115BB64}" sibTransId="{11B7E603-929F-45E1-BE0E-A3EAB6806294}"/>
    <dgm:cxn modelId="{5D74D58D-DC77-4F51-B5C2-3F371EFD847F}" type="presOf" srcId="{F585202E-7CA0-4511-8D1F-38466BBCA44C}" destId="{2B0A8758-4F88-42BB-9DD0-9E989265DD98}" srcOrd="0" destOrd="0" presId="urn:microsoft.com/office/officeart/2005/8/layout/vProcess5"/>
    <dgm:cxn modelId="{C44E9328-AAFA-4F7A-BD4B-7C741149E3FB}" type="presOf" srcId="{CC2F8FC0-DE57-4F4C-80CB-B708C69B471D}" destId="{28533B3A-7763-451B-8488-04B36AF27857}" srcOrd="1" destOrd="0" presId="urn:microsoft.com/office/officeart/2005/8/layout/vProcess5"/>
    <dgm:cxn modelId="{A3725BA5-B9FB-420E-9976-CEB78D57EE18}" type="presOf" srcId="{0FFA1B0F-DB6C-42E4-9A45-E3CBC82E5A7D}" destId="{D6D35EF6-81A9-4795-B30A-ACCAE3FAA2A5}" srcOrd="0" destOrd="0" presId="urn:microsoft.com/office/officeart/2005/8/layout/vProcess5"/>
    <dgm:cxn modelId="{99393D52-AD14-409B-900B-510B8FF61516}" type="presOf" srcId="{E086B793-896B-46ED-983B-1A3E580F6023}" destId="{60C980DD-1E40-4A7A-B8E6-231B8C557003}" srcOrd="0" destOrd="0" presId="urn:microsoft.com/office/officeart/2005/8/layout/vProcess5"/>
    <dgm:cxn modelId="{731406F8-A016-491F-9E33-66BB16F45623}" srcId="{F585202E-7CA0-4511-8D1F-38466BBCA44C}" destId="{30A3E065-64BB-4CDC-99C4-5699BA826B40}" srcOrd="4" destOrd="0" parTransId="{D766B9DB-7BCD-4C15-82AC-5A2F0B0FC069}" sibTransId="{1C5E92EB-9BFC-41F5-A583-9386542ABE2A}"/>
    <dgm:cxn modelId="{5113A2A3-86B6-4A1C-B180-47CF5EE5C404}" type="presOf" srcId="{9D3E409D-F245-4330-BB5B-4E27D90128F5}" destId="{9B1C84B0-4A3A-49A7-81E5-2DEB29A57E9F}" srcOrd="0" destOrd="0" presId="urn:microsoft.com/office/officeart/2005/8/layout/vProcess5"/>
    <dgm:cxn modelId="{699F3439-E43A-4006-B7F3-25ECF627664B}" type="presParOf" srcId="{2B0A8758-4F88-42BB-9DD0-9E989265DD98}" destId="{35A1DAAC-8F54-4D7A-B0DF-4456BDEF89B1}" srcOrd="0" destOrd="0" presId="urn:microsoft.com/office/officeart/2005/8/layout/vProcess5"/>
    <dgm:cxn modelId="{8743C097-5C7B-4146-8918-9756088FD114}" type="presParOf" srcId="{2B0A8758-4F88-42BB-9DD0-9E989265DD98}" destId="{29E2351C-B60C-4413-98D4-27BE8784223A}" srcOrd="1" destOrd="0" presId="urn:microsoft.com/office/officeart/2005/8/layout/vProcess5"/>
    <dgm:cxn modelId="{FDFB4ACA-0E55-4F4C-AEFC-C952C64E7818}" type="presParOf" srcId="{2B0A8758-4F88-42BB-9DD0-9E989265DD98}" destId="{60C980DD-1E40-4A7A-B8E6-231B8C557003}" srcOrd="2" destOrd="0" presId="urn:microsoft.com/office/officeart/2005/8/layout/vProcess5"/>
    <dgm:cxn modelId="{4C079BA2-BC7C-4072-BD0B-7BC1B260DE5B}" type="presParOf" srcId="{2B0A8758-4F88-42BB-9DD0-9E989265DD98}" destId="{D6D35EF6-81A9-4795-B30A-ACCAE3FAA2A5}" srcOrd="3" destOrd="0" presId="urn:microsoft.com/office/officeart/2005/8/layout/vProcess5"/>
    <dgm:cxn modelId="{B3A3484D-6999-4261-A68F-288F36842924}" type="presParOf" srcId="{2B0A8758-4F88-42BB-9DD0-9E989265DD98}" destId="{C9316B5D-8D1B-49BD-ADA5-6B9349F805CB}" srcOrd="4" destOrd="0" presId="urn:microsoft.com/office/officeart/2005/8/layout/vProcess5"/>
    <dgm:cxn modelId="{DE107A9B-DB12-4AB3-AC91-AD41E3B32B8F}" type="presParOf" srcId="{2B0A8758-4F88-42BB-9DD0-9E989265DD98}" destId="{5D54760A-B570-4D6E-A596-E472B08B7DB7}" srcOrd="5" destOrd="0" presId="urn:microsoft.com/office/officeart/2005/8/layout/vProcess5"/>
    <dgm:cxn modelId="{2BA9BC70-6943-446D-94D3-0DDAD74A124B}" type="presParOf" srcId="{2B0A8758-4F88-42BB-9DD0-9E989265DD98}" destId="{27B4A83B-3E4B-4696-846A-B63C7E6CF54A}" srcOrd="6" destOrd="0" presId="urn:microsoft.com/office/officeart/2005/8/layout/vProcess5"/>
    <dgm:cxn modelId="{5C90A1BE-4E4E-4290-B776-6E42E7BF661B}" type="presParOf" srcId="{2B0A8758-4F88-42BB-9DD0-9E989265DD98}" destId="{9B1C84B0-4A3A-49A7-81E5-2DEB29A57E9F}" srcOrd="7" destOrd="0" presId="urn:microsoft.com/office/officeart/2005/8/layout/vProcess5"/>
    <dgm:cxn modelId="{362CFD07-60AC-4A54-BDC4-D52694654CA6}" type="presParOf" srcId="{2B0A8758-4F88-42BB-9DD0-9E989265DD98}" destId="{30034FE2-CE82-439F-A5E8-3DA0861B68A6}" srcOrd="8" destOrd="0" presId="urn:microsoft.com/office/officeart/2005/8/layout/vProcess5"/>
    <dgm:cxn modelId="{CDA4425B-FDEC-469C-A59A-2854C2894D1E}" type="presParOf" srcId="{2B0A8758-4F88-42BB-9DD0-9E989265DD98}" destId="{374E3496-2D0B-4C85-8658-D6C56FF27D1A}" srcOrd="9" destOrd="0" presId="urn:microsoft.com/office/officeart/2005/8/layout/vProcess5"/>
    <dgm:cxn modelId="{EFD74E1C-0813-4F9B-B67A-FA7FD07EDD01}" type="presParOf" srcId="{2B0A8758-4F88-42BB-9DD0-9E989265DD98}" destId="{129927E9-DB48-444C-A69F-8B96414000FF}" srcOrd="10" destOrd="0" presId="urn:microsoft.com/office/officeart/2005/8/layout/vProcess5"/>
    <dgm:cxn modelId="{26CAD9AA-EB53-4A5E-B5D5-C7C6576E9CD1}" type="presParOf" srcId="{2B0A8758-4F88-42BB-9DD0-9E989265DD98}" destId="{43C66AFE-F156-43CD-BFF9-4139BF577F5F}" srcOrd="11" destOrd="0" presId="urn:microsoft.com/office/officeart/2005/8/layout/vProcess5"/>
    <dgm:cxn modelId="{ECBB93FF-7229-40B3-9F0C-6C4D6F422E73}" type="presParOf" srcId="{2B0A8758-4F88-42BB-9DD0-9E989265DD98}" destId="{1C28695F-0E24-4164-8670-C507767059E5}" srcOrd="12" destOrd="0" presId="urn:microsoft.com/office/officeart/2005/8/layout/vProcess5"/>
    <dgm:cxn modelId="{031C951E-1856-4270-9BCF-9E829209F765}" type="presParOf" srcId="{2B0A8758-4F88-42BB-9DD0-9E989265DD98}" destId="{28533B3A-7763-451B-8488-04B36AF27857}" srcOrd="13" destOrd="0" presId="urn:microsoft.com/office/officeart/2005/8/layout/vProcess5"/>
    <dgm:cxn modelId="{4A0E0C26-53E7-4ED9-A87E-3EA30903F5CA}" type="presParOf" srcId="{2B0A8758-4F88-42BB-9DD0-9E989265DD98}" destId="{24BB27A4-FC7A-4384-8245-B2FE8F8E3F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5202E-7CA0-4511-8D1F-38466BBCA44C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0FFA1B0F-DB6C-42E4-9A45-E3CBC82E5A7D}">
      <dgm:prSet phldrT="[Text]" custT="1"/>
      <dgm:spPr/>
      <dgm:t>
        <a:bodyPr/>
        <a:lstStyle/>
        <a:p>
          <a:r>
            <a:rPr lang="tr-TR" sz="1800" dirty="0" smtClean="0"/>
            <a:t>Staj yapan öğrenci özgeçmişleri ve proje sunumları, koçu tarafından verilen referans yazısı ile UÜ internet sitesi üzerinden yayınlanır.</a:t>
          </a:r>
          <a:endParaRPr lang="tr-TR" sz="1800" dirty="0"/>
        </a:p>
      </dgm:t>
    </dgm:pt>
    <dgm:pt modelId="{51851073-EF9F-491A-94E0-38D092EF41FB}" type="sibTrans" cxnId="{492D0632-0EB8-4DBA-808A-E3ED1F473A22}">
      <dgm:prSet custT="1"/>
      <dgm:spPr/>
      <dgm:t>
        <a:bodyPr/>
        <a:lstStyle/>
        <a:p>
          <a:endParaRPr lang="tr-TR" sz="1800"/>
        </a:p>
      </dgm:t>
    </dgm:pt>
    <dgm:pt modelId="{46585C10-A244-49E1-B0BB-A82729901162}" type="parTrans" cxnId="{492D0632-0EB8-4DBA-808A-E3ED1F473A22}">
      <dgm:prSet/>
      <dgm:spPr/>
      <dgm:t>
        <a:bodyPr/>
        <a:lstStyle/>
        <a:p>
          <a:endParaRPr lang="tr-TR" sz="1800"/>
        </a:p>
      </dgm:t>
    </dgm:pt>
    <dgm:pt modelId="{E086B793-896B-46ED-983B-1A3E580F6023}">
      <dgm:prSet phldrT="[Text]" custT="1"/>
      <dgm:spPr/>
      <dgm:t>
        <a:bodyPr/>
        <a:lstStyle/>
        <a:p>
          <a:r>
            <a:rPr lang="tr-TR" sz="1800" smtClean="0"/>
            <a:t>Koordinasyon Kurulu tarafından bir sonraki yıl aksiyon ve iyileştirme planları hazırlanır.</a:t>
          </a:r>
          <a:endParaRPr lang="tr-TR" sz="1800" dirty="0"/>
        </a:p>
      </dgm:t>
    </dgm:pt>
    <dgm:pt modelId="{9D3E409D-F245-4330-BB5B-4E27D90128F5}" type="sibTrans" cxnId="{8CA4522D-0BFB-46B1-B471-C815E10C466B}">
      <dgm:prSet custT="1"/>
      <dgm:spPr/>
      <dgm:t>
        <a:bodyPr/>
        <a:lstStyle/>
        <a:p>
          <a:endParaRPr lang="tr-TR" sz="1800"/>
        </a:p>
      </dgm:t>
    </dgm:pt>
    <dgm:pt modelId="{7B5CAB0B-2C99-4640-BC64-9F44DB3B01B5}" type="parTrans" cxnId="{8CA4522D-0BFB-46B1-B471-C815E10C466B}">
      <dgm:prSet/>
      <dgm:spPr/>
      <dgm:t>
        <a:bodyPr/>
        <a:lstStyle/>
        <a:p>
          <a:endParaRPr lang="tr-TR" sz="1800"/>
        </a:p>
      </dgm:t>
    </dgm:pt>
    <dgm:pt modelId="{87139854-A4CD-4FC4-B754-48BFEB715D8C}">
      <dgm:prSet phldrT="[Text]" custT="1"/>
      <dgm:spPr/>
      <dgm:t>
        <a:bodyPr/>
        <a:lstStyle/>
        <a:p>
          <a:r>
            <a:rPr lang="tr-TR" sz="1800" smtClean="0"/>
            <a:t>Firma temsilcisi ve öğrenciden staj sonunda bir anket ile değerlendirmeleri alınır.</a:t>
          </a:r>
          <a:endParaRPr lang="tr-TR" sz="1800" dirty="0"/>
        </a:p>
      </dgm:t>
    </dgm:pt>
    <dgm:pt modelId="{11B7E603-929F-45E1-BE0E-A3EAB6806294}" type="sibTrans" cxnId="{DB61E763-FE27-4F8B-8BC4-37D9380C0B59}">
      <dgm:prSet custT="1"/>
      <dgm:spPr/>
      <dgm:t>
        <a:bodyPr/>
        <a:lstStyle/>
        <a:p>
          <a:endParaRPr lang="tr-TR" sz="1800"/>
        </a:p>
      </dgm:t>
    </dgm:pt>
    <dgm:pt modelId="{9484C37D-88DE-417A-BC33-52DF8115BB64}" type="parTrans" cxnId="{DB61E763-FE27-4F8B-8BC4-37D9380C0B59}">
      <dgm:prSet/>
      <dgm:spPr/>
      <dgm:t>
        <a:bodyPr/>
        <a:lstStyle/>
        <a:p>
          <a:endParaRPr lang="tr-TR" sz="1800"/>
        </a:p>
      </dgm:t>
    </dgm:pt>
    <dgm:pt modelId="{779B4AAD-A439-423B-AC1F-0CC11DC18AAE}">
      <dgm:prSet custT="1"/>
      <dgm:spPr/>
      <dgm:t>
        <a:bodyPr/>
        <a:lstStyle/>
        <a:p>
          <a:r>
            <a:rPr lang="tr-TR" sz="1800" dirty="0" smtClean="0"/>
            <a:t>Tüm staj süreci boyunca teknik gezi ve firma eğitimleri devam edecektir.</a:t>
          </a:r>
          <a:endParaRPr lang="tr-TR" sz="1800" dirty="0"/>
        </a:p>
      </dgm:t>
    </dgm:pt>
    <dgm:pt modelId="{0D31D73F-E362-43CF-8B18-7C57F0CD878D}" type="parTrans" cxnId="{9AC5C4FB-2A25-4238-B830-B71D8106E076}">
      <dgm:prSet/>
      <dgm:spPr/>
      <dgm:t>
        <a:bodyPr/>
        <a:lstStyle/>
        <a:p>
          <a:endParaRPr lang="tr-TR"/>
        </a:p>
      </dgm:t>
    </dgm:pt>
    <dgm:pt modelId="{004C605D-3BC3-48BE-AD84-92B6A2A6AC31}" type="sibTrans" cxnId="{9AC5C4FB-2A25-4238-B830-B71D8106E076}">
      <dgm:prSet/>
      <dgm:spPr/>
      <dgm:t>
        <a:bodyPr/>
        <a:lstStyle/>
        <a:p>
          <a:endParaRPr lang="tr-TR"/>
        </a:p>
      </dgm:t>
    </dgm:pt>
    <dgm:pt modelId="{27CFF44E-8257-487A-A845-99BE0E336A3F}">
      <dgm:prSet custT="1"/>
      <dgm:spPr/>
      <dgm:t>
        <a:bodyPr/>
        <a:lstStyle/>
        <a:p>
          <a:r>
            <a:rPr lang="tr-TR" sz="1800" smtClean="0"/>
            <a:t>Proje ödüllendirmeleri yapılır.</a:t>
          </a:r>
          <a:endParaRPr lang="tr-TR" sz="1800" dirty="0"/>
        </a:p>
      </dgm:t>
    </dgm:pt>
    <dgm:pt modelId="{63DF6E04-9FE9-4267-83E8-45A3AF8CE0A1}" type="parTrans" cxnId="{D80B98FB-5F18-4164-B800-6527127DA839}">
      <dgm:prSet/>
      <dgm:spPr/>
      <dgm:t>
        <a:bodyPr/>
        <a:lstStyle/>
        <a:p>
          <a:endParaRPr lang="tr-TR"/>
        </a:p>
      </dgm:t>
    </dgm:pt>
    <dgm:pt modelId="{22EE5B31-9BF5-4107-8345-44953656F921}" type="sibTrans" cxnId="{D80B98FB-5F18-4164-B800-6527127DA839}">
      <dgm:prSet/>
      <dgm:spPr/>
      <dgm:t>
        <a:bodyPr/>
        <a:lstStyle/>
        <a:p>
          <a:endParaRPr lang="tr-TR"/>
        </a:p>
      </dgm:t>
    </dgm:pt>
    <dgm:pt modelId="{2B0A8758-4F88-42BB-9DD0-9E989265DD98}" type="pres">
      <dgm:prSet presAssocID="{F585202E-7CA0-4511-8D1F-38466BBCA4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A1DAAC-8F54-4D7A-B0DF-4456BDEF89B1}" type="pres">
      <dgm:prSet presAssocID="{F585202E-7CA0-4511-8D1F-38466BBCA44C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BEFBA8AA-4C32-46EA-9223-B1A84AA03147}" type="pres">
      <dgm:prSet presAssocID="{F585202E-7CA0-4511-8D1F-38466BBCA4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44A0EC-5891-4E2B-8251-C3FFA0AB6F25}" type="pres">
      <dgm:prSet presAssocID="{F585202E-7CA0-4511-8D1F-38466BBCA4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2DF3A1-60AF-42BD-A608-84A881A3B497}" type="pres">
      <dgm:prSet presAssocID="{F585202E-7CA0-4511-8D1F-38466BBCA4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AA9B8-E978-4091-A8C2-7285AB89FA4C}" type="pres">
      <dgm:prSet presAssocID="{F585202E-7CA0-4511-8D1F-38466BBCA4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32C565-3621-467E-9EF5-D5E673E50EF8}" type="pres">
      <dgm:prSet presAssocID="{F585202E-7CA0-4511-8D1F-38466BBCA4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0273CD-4E4D-4C32-8434-28FD5B8E7DF3}" type="pres">
      <dgm:prSet presAssocID="{F585202E-7CA0-4511-8D1F-38466BBCA4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9BA7B3-1F2A-4DB6-869F-9D618A950E33}" type="pres">
      <dgm:prSet presAssocID="{F585202E-7CA0-4511-8D1F-38466BBCA4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29AA55-6812-43D4-9BA4-B6AE31175DBD}" type="pres">
      <dgm:prSet presAssocID="{F585202E-7CA0-4511-8D1F-38466BBCA4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3767A9-75B4-445B-A304-06830B6AA01C}" type="pres">
      <dgm:prSet presAssocID="{F585202E-7CA0-4511-8D1F-38466BBCA4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104134-3E53-4094-81D9-3D37EFA26AC6}" type="pres">
      <dgm:prSet presAssocID="{F585202E-7CA0-4511-8D1F-38466BBCA4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AE34C7-9FC7-4747-BD8A-DB6E364023A3}" type="pres">
      <dgm:prSet presAssocID="{F585202E-7CA0-4511-8D1F-38466BBCA4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7B83FE-7BCA-48D0-9813-ABCCDC44C482}" type="pres">
      <dgm:prSet presAssocID="{F585202E-7CA0-4511-8D1F-38466BBCA4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601741-4473-473C-9199-3C330ACA333A}" type="pres">
      <dgm:prSet presAssocID="{F585202E-7CA0-4511-8D1F-38466BBCA4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F85C77-97A3-470F-B888-13C33CC441E4}" type="pres">
      <dgm:prSet presAssocID="{F585202E-7CA0-4511-8D1F-38466BBCA4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EBE96B-7DA0-46FE-A0C9-F5B419EEF009}" type="presOf" srcId="{E086B793-896B-46ED-983B-1A3E580F6023}" destId="{9F7B83FE-7BCA-48D0-9813-ABCCDC44C482}" srcOrd="1" destOrd="0" presId="urn:microsoft.com/office/officeart/2005/8/layout/vProcess5"/>
    <dgm:cxn modelId="{FFA77616-8C32-40B1-90F2-F64848EC86EE}" type="presOf" srcId="{779B4AAD-A439-423B-AC1F-0CC11DC18AAE}" destId="{A8F85C77-97A3-470F-B888-13C33CC441E4}" srcOrd="1" destOrd="0" presId="urn:microsoft.com/office/officeart/2005/8/layout/vProcess5"/>
    <dgm:cxn modelId="{1DCB9C7D-E6F6-4A8F-A8D2-9D29660A57F9}" type="presOf" srcId="{779B4AAD-A439-423B-AC1F-0CC11DC18AAE}" destId="{6E32C565-3621-467E-9EF5-D5E673E50EF8}" srcOrd="0" destOrd="0" presId="urn:microsoft.com/office/officeart/2005/8/layout/vProcess5"/>
    <dgm:cxn modelId="{FFF691C0-159B-4780-B0B8-CEF697480517}" type="presOf" srcId="{22EE5B31-9BF5-4107-8345-44953656F921}" destId="{140273CD-4E4D-4C32-8434-28FD5B8E7DF3}" srcOrd="0" destOrd="0" presId="urn:microsoft.com/office/officeart/2005/8/layout/vProcess5"/>
    <dgm:cxn modelId="{B09EFCD8-D148-41B7-94BF-E4C3C8CDEF1E}" type="presOf" srcId="{0FFA1B0F-DB6C-42E4-9A45-E3CBC82E5A7D}" destId="{B20AA9B8-E978-4091-A8C2-7285AB89FA4C}" srcOrd="0" destOrd="0" presId="urn:microsoft.com/office/officeart/2005/8/layout/vProcess5"/>
    <dgm:cxn modelId="{C7C49BBC-789F-4498-8248-BA75EFB5AF8E}" type="presOf" srcId="{51851073-EF9F-491A-94E0-38D092EF41FB}" destId="{A33767A9-75B4-445B-A304-06830B6AA01C}" srcOrd="0" destOrd="0" presId="urn:microsoft.com/office/officeart/2005/8/layout/vProcess5"/>
    <dgm:cxn modelId="{9AC5C4FB-2A25-4238-B830-B71D8106E076}" srcId="{F585202E-7CA0-4511-8D1F-38466BBCA44C}" destId="{779B4AAD-A439-423B-AC1F-0CC11DC18AAE}" srcOrd="4" destOrd="0" parTransId="{0D31D73F-E362-43CF-8B18-7C57F0CD878D}" sibTransId="{004C605D-3BC3-48BE-AD84-92B6A2A6AC31}"/>
    <dgm:cxn modelId="{8CA4522D-0BFB-46B1-B471-C815E10C466B}" srcId="{F585202E-7CA0-4511-8D1F-38466BBCA44C}" destId="{E086B793-896B-46ED-983B-1A3E580F6023}" srcOrd="2" destOrd="0" parTransId="{7B5CAB0B-2C99-4640-BC64-9F44DB3B01B5}" sibTransId="{9D3E409D-F245-4330-BB5B-4E27D90128F5}"/>
    <dgm:cxn modelId="{492D0632-0EB8-4DBA-808A-E3ED1F473A22}" srcId="{F585202E-7CA0-4511-8D1F-38466BBCA44C}" destId="{0FFA1B0F-DB6C-42E4-9A45-E3CBC82E5A7D}" srcOrd="3" destOrd="0" parTransId="{46585C10-A244-49E1-B0BB-A82729901162}" sibTransId="{51851073-EF9F-491A-94E0-38D092EF41FB}"/>
    <dgm:cxn modelId="{A8500BFC-8401-4D4B-98AA-378AE37C66F2}" type="presOf" srcId="{11B7E603-929F-45E1-BE0E-A3EAB6806294}" destId="{109BA7B3-1F2A-4DB6-869F-9D618A950E33}" srcOrd="0" destOrd="0" presId="urn:microsoft.com/office/officeart/2005/8/layout/vProcess5"/>
    <dgm:cxn modelId="{FC38028E-D35D-43AB-830F-9A5771FB7EDE}" type="presOf" srcId="{27CFF44E-8257-487A-A845-99BE0E336A3F}" destId="{D4104134-3E53-4094-81D9-3D37EFA26AC6}" srcOrd="1" destOrd="0" presId="urn:microsoft.com/office/officeart/2005/8/layout/vProcess5"/>
    <dgm:cxn modelId="{D80B98FB-5F18-4164-B800-6527127DA839}" srcId="{F585202E-7CA0-4511-8D1F-38466BBCA44C}" destId="{27CFF44E-8257-487A-A845-99BE0E336A3F}" srcOrd="0" destOrd="0" parTransId="{63DF6E04-9FE9-4267-83E8-45A3AF8CE0A1}" sibTransId="{22EE5B31-9BF5-4107-8345-44953656F921}"/>
    <dgm:cxn modelId="{368A53F7-CB74-41F3-97F9-B67D3A2428CA}" type="presOf" srcId="{9D3E409D-F245-4330-BB5B-4E27D90128F5}" destId="{9F29AA55-6812-43D4-9BA4-B6AE31175DBD}" srcOrd="0" destOrd="0" presId="urn:microsoft.com/office/officeart/2005/8/layout/vProcess5"/>
    <dgm:cxn modelId="{E79C2FE6-C698-4BCA-A1E9-47671866E49A}" type="presOf" srcId="{0FFA1B0F-DB6C-42E4-9A45-E3CBC82E5A7D}" destId="{B4601741-4473-473C-9199-3C330ACA333A}" srcOrd="1" destOrd="0" presId="urn:microsoft.com/office/officeart/2005/8/layout/vProcess5"/>
    <dgm:cxn modelId="{99AA5539-1D72-4631-8957-D04823A067A3}" type="presOf" srcId="{27CFF44E-8257-487A-A845-99BE0E336A3F}" destId="{BEFBA8AA-4C32-46EA-9223-B1A84AA03147}" srcOrd="0" destOrd="0" presId="urn:microsoft.com/office/officeart/2005/8/layout/vProcess5"/>
    <dgm:cxn modelId="{3E649D8C-9B5B-4270-ADDC-17CB88E1F477}" type="presOf" srcId="{87139854-A4CD-4FC4-B754-48BFEB715D8C}" destId="{6CAE34C7-9FC7-4747-BD8A-DB6E364023A3}" srcOrd="1" destOrd="0" presId="urn:microsoft.com/office/officeart/2005/8/layout/vProcess5"/>
    <dgm:cxn modelId="{7A4C280C-ECAC-4111-A890-BD4A185095A1}" type="presOf" srcId="{87139854-A4CD-4FC4-B754-48BFEB715D8C}" destId="{8344A0EC-5891-4E2B-8251-C3FFA0AB6F25}" srcOrd="0" destOrd="0" presId="urn:microsoft.com/office/officeart/2005/8/layout/vProcess5"/>
    <dgm:cxn modelId="{634D1481-0366-473A-B5EE-404E7D5F38EE}" type="presOf" srcId="{E086B793-896B-46ED-983B-1A3E580F6023}" destId="{BB2DF3A1-60AF-42BD-A608-84A881A3B497}" srcOrd="0" destOrd="0" presId="urn:microsoft.com/office/officeart/2005/8/layout/vProcess5"/>
    <dgm:cxn modelId="{DB61E763-FE27-4F8B-8BC4-37D9380C0B59}" srcId="{F585202E-7CA0-4511-8D1F-38466BBCA44C}" destId="{87139854-A4CD-4FC4-B754-48BFEB715D8C}" srcOrd="1" destOrd="0" parTransId="{9484C37D-88DE-417A-BC33-52DF8115BB64}" sibTransId="{11B7E603-929F-45E1-BE0E-A3EAB6806294}"/>
    <dgm:cxn modelId="{148CF72D-22C7-42D1-B1C0-4552895684B2}" type="presOf" srcId="{F585202E-7CA0-4511-8D1F-38466BBCA44C}" destId="{2B0A8758-4F88-42BB-9DD0-9E989265DD98}" srcOrd="0" destOrd="0" presId="urn:microsoft.com/office/officeart/2005/8/layout/vProcess5"/>
    <dgm:cxn modelId="{076FF64E-6AF6-43D8-99F0-DB1E92EFEA66}" type="presParOf" srcId="{2B0A8758-4F88-42BB-9DD0-9E989265DD98}" destId="{35A1DAAC-8F54-4D7A-B0DF-4456BDEF89B1}" srcOrd="0" destOrd="0" presId="urn:microsoft.com/office/officeart/2005/8/layout/vProcess5"/>
    <dgm:cxn modelId="{221A84F6-0290-48B5-A55D-E2C15C13C192}" type="presParOf" srcId="{2B0A8758-4F88-42BB-9DD0-9E989265DD98}" destId="{BEFBA8AA-4C32-46EA-9223-B1A84AA03147}" srcOrd="1" destOrd="0" presId="urn:microsoft.com/office/officeart/2005/8/layout/vProcess5"/>
    <dgm:cxn modelId="{D9975849-98DD-407A-8B06-6C726271D2BF}" type="presParOf" srcId="{2B0A8758-4F88-42BB-9DD0-9E989265DD98}" destId="{8344A0EC-5891-4E2B-8251-C3FFA0AB6F25}" srcOrd="2" destOrd="0" presId="urn:microsoft.com/office/officeart/2005/8/layout/vProcess5"/>
    <dgm:cxn modelId="{40A7A702-D18F-4835-9F4F-10A235A1FDC7}" type="presParOf" srcId="{2B0A8758-4F88-42BB-9DD0-9E989265DD98}" destId="{BB2DF3A1-60AF-42BD-A608-84A881A3B497}" srcOrd="3" destOrd="0" presId="urn:microsoft.com/office/officeart/2005/8/layout/vProcess5"/>
    <dgm:cxn modelId="{C17CBF43-AD5D-46F9-B51C-1C73F834F166}" type="presParOf" srcId="{2B0A8758-4F88-42BB-9DD0-9E989265DD98}" destId="{B20AA9B8-E978-4091-A8C2-7285AB89FA4C}" srcOrd="4" destOrd="0" presId="urn:microsoft.com/office/officeart/2005/8/layout/vProcess5"/>
    <dgm:cxn modelId="{558115F8-B7D6-4582-9ACA-391A59FD35F4}" type="presParOf" srcId="{2B0A8758-4F88-42BB-9DD0-9E989265DD98}" destId="{6E32C565-3621-467E-9EF5-D5E673E50EF8}" srcOrd="5" destOrd="0" presId="urn:microsoft.com/office/officeart/2005/8/layout/vProcess5"/>
    <dgm:cxn modelId="{FE007031-8BDC-488D-B025-48876391209B}" type="presParOf" srcId="{2B0A8758-4F88-42BB-9DD0-9E989265DD98}" destId="{140273CD-4E4D-4C32-8434-28FD5B8E7DF3}" srcOrd="6" destOrd="0" presId="urn:microsoft.com/office/officeart/2005/8/layout/vProcess5"/>
    <dgm:cxn modelId="{8EF88501-D022-410F-ABA1-A275AAAD67F7}" type="presParOf" srcId="{2B0A8758-4F88-42BB-9DD0-9E989265DD98}" destId="{109BA7B3-1F2A-4DB6-869F-9D618A950E33}" srcOrd="7" destOrd="0" presId="urn:microsoft.com/office/officeart/2005/8/layout/vProcess5"/>
    <dgm:cxn modelId="{C2DD2DDA-34FE-40D2-ABDE-BE29FF40B985}" type="presParOf" srcId="{2B0A8758-4F88-42BB-9DD0-9E989265DD98}" destId="{9F29AA55-6812-43D4-9BA4-B6AE31175DBD}" srcOrd="8" destOrd="0" presId="urn:microsoft.com/office/officeart/2005/8/layout/vProcess5"/>
    <dgm:cxn modelId="{542E14B9-C7C3-439A-BF17-DE9506DA898E}" type="presParOf" srcId="{2B0A8758-4F88-42BB-9DD0-9E989265DD98}" destId="{A33767A9-75B4-445B-A304-06830B6AA01C}" srcOrd="9" destOrd="0" presId="urn:microsoft.com/office/officeart/2005/8/layout/vProcess5"/>
    <dgm:cxn modelId="{B2896A48-959C-47FE-B5DA-BC0A99BD3D87}" type="presParOf" srcId="{2B0A8758-4F88-42BB-9DD0-9E989265DD98}" destId="{D4104134-3E53-4094-81D9-3D37EFA26AC6}" srcOrd="10" destOrd="0" presId="urn:microsoft.com/office/officeart/2005/8/layout/vProcess5"/>
    <dgm:cxn modelId="{D2AA9D37-CB6B-4D75-9434-1F4D6E2FEA30}" type="presParOf" srcId="{2B0A8758-4F88-42BB-9DD0-9E989265DD98}" destId="{6CAE34C7-9FC7-4747-BD8A-DB6E364023A3}" srcOrd="11" destOrd="0" presId="urn:microsoft.com/office/officeart/2005/8/layout/vProcess5"/>
    <dgm:cxn modelId="{B5FA08AE-AF02-4302-A498-444A992A77C2}" type="presParOf" srcId="{2B0A8758-4F88-42BB-9DD0-9E989265DD98}" destId="{9F7B83FE-7BCA-48D0-9813-ABCCDC44C482}" srcOrd="12" destOrd="0" presId="urn:microsoft.com/office/officeart/2005/8/layout/vProcess5"/>
    <dgm:cxn modelId="{C2AAEB13-9110-454E-823F-122FB7C9E299}" type="presParOf" srcId="{2B0A8758-4F88-42BB-9DD0-9E989265DD98}" destId="{B4601741-4473-473C-9199-3C330ACA333A}" srcOrd="13" destOrd="0" presId="urn:microsoft.com/office/officeart/2005/8/layout/vProcess5"/>
    <dgm:cxn modelId="{F36FF967-5193-4720-A477-9C71D4BFB42A}" type="presParOf" srcId="{2B0A8758-4F88-42BB-9DD0-9E989265DD98}" destId="{A8F85C77-97A3-470F-B888-13C33CC441E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FA28A6-FBC5-4445-90C0-3141A3C5038E}" type="datetimeFigureOut">
              <a:rPr lang="tr-TR" smtClean="0"/>
              <a:t>10.05.2012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2C949C-2960-408F-9112-BE6BE86A488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347864" y="2564904"/>
            <a:ext cx="5105400" cy="1988792"/>
          </a:xfrm>
        </p:spPr>
        <p:txBody>
          <a:bodyPr>
            <a:normAutofit/>
          </a:bodyPr>
          <a:lstStyle/>
          <a:p>
            <a:r>
              <a:rPr lang="tr-TR" dirty="0" smtClean="0"/>
              <a:t>ÜNİVERSİTE SANAYİ İŞBİRLİĞİ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47864" y="4820881"/>
            <a:ext cx="5114778" cy="1101248"/>
          </a:xfrm>
        </p:spPr>
        <p:txBody>
          <a:bodyPr>
            <a:normAutofit/>
          </a:bodyPr>
          <a:lstStyle/>
          <a:p>
            <a:r>
              <a:rPr lang="tr-TR" dirty="0" smtClean="0"/>
              <a:t>MÜHENDİSLİK-MİMARLIK FAKÜLTESİ ÖĞRENCİ STAJLARI PROJESİ</a:t>
            </a:r>
            <a:endParaRPr lang="tr-TR" dirty="0"/>
          </a:p>
        </p:txBody>
      </p:sp>
      <p:pic>
        <p:nvPicPr>
          <p:cNvPr id="1026" name="Picture 2" descr="C:\Users\Dekanlık\Desktop\logomu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" y="548680"/>
            <a:ext cx="25817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ÇALIŞMALAR NASIL BAŞLADI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ÜNİVERSİTE- SANAYİ İŞBİRLİĞİ ÇERÇEVESİNDE MÜHENDİSLİK-MİMARLIK FAKÜLTESİNDE GERÇEKLEŞTİRİLEN  </a:t>
            </a:r>
            <a:r>
              <a:rPr lang="tr-TR" dirty="0" smtClean="0">
                <a:solidFill>
                  <a:srgbClr val="FF0000"/>
                </a:solidFill>
              </a:rPr>
              <a:t>USİGEM – BUSİAD</a:t>
            </a:r>
          </a:p>
          <a:p>
            <a:pPr marL="0" indent="0">
              <a:buNone/>
            </a:pPr>
            <a:r>
              <a:rPr lang="tr-TR" dirty="0" smtClean="0"/>
              <a:t>TOPLANTISINDA KONU ELE ALINMIŞ VE </a:t>
            </a:r>
            <a:r>
              <a:rPr lang="tr-TR" dirty="0" smtClean="0">
                <a:solidFill>
                  <a:srgbClr val="FF0000"/>
                </a:solidFill>
              </a:rPr>
              <a:t>BUSİAD</a:t>
            </a:r>
            <a:r>
              <a:rPr lang="tr-TR" dirty="0" smtClean="0"/>
              <a:t>’IN KONUYU SAHİPLENMESİ İLE ÇALIŞMALAR BAŞLATILIMIŞTIR.</a:t>
            </a:r>
            <a:endParaRPr lang="tr-TR" dirty="0"/>
          </a:p>
        </p:txBody>
      </p:sp>
      <p:pic>
        <p:nvPicPr>
          <p:cNvPr id="6150" name="Picture 6" descr="High Flashing on Threat Level Sign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437112"/>
            <a:ext cx="2081384" cy="20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YAPILAN TOPLANTILAR İLE STAJ KONUSU MASAYA YATIRILMIŞ VE ÇÖZÜM ÖNERİLERİ ÜZERİNDE MUTABAKATA VARILMIŞTIR.</a:t>
            </a:r>
            <a:endParaRPr lang="tr-TR" dirty="0"/>
          </a:p>
        </p:txBody>
      </p:sp>
      <p:pic>
        <p:nvPicPr>
          <p:cNvPr id="8194" name="Picture 2" descr="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STAJLARDA MEVCUT DURUM NASIL?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MAKİNE MÜH.		: I. GRUP STAJ 30 İŞ GÜNÜ</a:t>
            </a:r>
          </a:p>
          <a:p>
            <a:pPr marL="0" indent="0">
              <a:buNone/>
            </a:pPr>
            <a:r>
              <a:rPr lang="tr-TR" sz="2000" dirty="0" smtClean="0"/>
              <a:t> 			II. GRUP STAJ 30 İŞ GÜNÜ</a:t>
            </a:r>
          </a:p>
          <a:p>
            <a:pPr marL="0" indent="0">
              <a:buNone/>
            </a:pPr>
            <a:r>
              <a:rPr lang="tr-TR" sz="2000" dirty="0" smtClean="0"/>
              <a:t>TEKSTİL MÜH.		:I. GRUP STAJ 30 İŞ GÜNÜ</a:t>
            </a:r>
          </a:p>
          <a:p>
            <a:pPr marL="0" indent="0">
              <a:buNone/>
            </a:pPr>
            <a:r>
              <a:rPr lang="tr-TR" sz="2000" dirty="0" smtClean="0"/>
              <a:t> 			II. GRUP STAJ 30 İŞ GÜNÜ</a:t>
            </a:r>
          </a:p>
          <a:p>
            <a:pPr marL="0" indent="0">
              <a:buNone/>
            </a:pPr>
            <a:r>
              <a:rPr lang="tr-TR" sz="2000" dirty="0" smtClean="0"/>
              <a:t>ELEKKTRONİK MÜH</a:t>
            </a:r>
            <a:r>
              <a:rPr lang="tr-TR" sz="3200" dirty="0" smtClean="0"/>
              <a:t>.	: </a:t>
            </a:r>
            <a:r>
              <a:rPr lang="tr-TR" sz="2000" dirty="0" smtClean="0"/>
              <a:t>LABORATUAR STAJI	:10 İŞ GÜNÜ</a:t>
            </a:r>
          </a:p>
          <a:p>
            <a:pPr marL="0" indent="0">
              <a:buNone/>
            </a:pPr>
            <a:r>
              <a:rPr lang="tr-TR" sz="2000" dirty="0" smtClean="0"/>
              <a:t>			TEMEL ELEK. STAJI	: 30 İŞ GÜNÜ</a:t>
            </a:r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tr-TR" sz="2000" dirty="0" smtClean="0"/>
              <a:t>		MESLEK STAJI		: 30 İŞ GÜNÜ</a:t>
            </a:r>
          </a:p>
          <a:p>
            <a:pPr marL="0" indent="0">
              <a:buNone/>
            </a:pPr>
            <a:r>
              <a:rPr lang="tr-TR" sz="2000" dirty="0" smtClean="0"/>
              <a:t>ÇEVRE MÜH. BÖL.	: LAB. STAJI		: 20 İŞ GÜNÜ</a:t>
            </a:r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tr-TR" sz="2000" dirty="0" smtClean="0"/>
              <a:t>		İŞLETME SATAJI		: 40 İŞ GÜNÜ</a:t>
            </a:r>
          </a:p>
          <a:p>
            <a:pPr marL="0" indent="0">
              <a:buNone/>
            </a:pPr>
            <a:r>
              <a:rPr lang="tr-TR" sz="2000" dirty="0" smtClean="0"/>
              <a:t>ENDÜSTRİ MÜH. BÖL.	:II. GRUP STAJ		: 30 İŞ GÜNÜ</a:t>
            </a:r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tr-TR" sz="2000" dirty="0" smtClean="0"/>
              <a:t>		II. GRUP STAJI		: 30 İŞ GÜNÜ</a:t>
            </a:r>
          </a:p>
        </p:txBody>
      </p:sp>
    </p:spTree>
    <p:extLst>
      <p:ext uri="{BB962C8B-B14F-4D97-AF65-F5344CB8AC3E}">
        <p14:creationId xmlns:p14="http://schemas.microsoft.com/office/powerpoint/2010/main" val="23176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mtClean="0"/>
              <a:t>PROBLEMLER NELERDİR?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İŞLETMELERDE STAJ YERİ BULUNMASINDAKİ ZORLUKLAR</a:t>
            </a:r>
          </a:p>
          <a:p>
            <a:r>
              <a:rPr lang="tr-TR" sz="2800" dirty="0" smtClean="0"/>
              <a:t>İŞLETMELERDE STAJYERLERİN EĞİTİMİ İLE İLGİLİ PROBLEMLER</a:t>
            </a:r>
          </a:p>
          <a:p>
            <a:r>
              <a:rPr lang="tr-TR" sz="2800" dirty="0" smtClean="0"/>
              <a:t>STAJYERLERİN UYGULAMA YAPTIRILMASI İLE İLGİLİ ZORLUKLAR</a:t>
            </a:r>
          </a:p>
          <a:p>
            <a:r>
              <a:rPr lang="tr-TR" sz="2800" dirty="0" smtClean="0"/>
              <a:t>STAJYERLERİN DEVAM VE TAKİBİ</a:t>
            </a:r>
          </a:p>
          <a:p>
            <a:r>
              <a:rPr lang="tr-TR" sz="2800" dirty="0" smtClean="0"/>
              <a:t>STAJLARIN BELLİ BİR ORANDA DEFTER İMZALATMA ŞEKLİNDE TAMAMLANMASI</a:t>
            </a:r>
          </a:p>
          <a:p>
            <a:r>
              <a:rPr lang="tr-TR" sz="2800" dirty="0" smtClean="0"/>
              <a:t>TEMEL OPERASYONLAR (KAYNAK, TORNA FREZE GİBİ) STAJLARI EKSİK KALMASI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568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STAJLARIN PARÇA PARÇA OLMASI</a:t>
            </a:r>
          </a:p>
          <a:p>
            <a:r>
              <a:rPr lang="tr-TR" dirty="0" smtClean="0"/>
              <a:t>STAJYERLERİN İŞYERİNE VE İŞLETMEYE ALIŞAMADAN STAJI BİTİRMESİ</a:t>
            </a:r>
          </a:p>
          <a:p>
            <a:r>
              <a:rPr lang="tr-TR" dirty="0" smtClean="0"/>
              <a:t>STAJLARDAKİ BÜTÜNLÜĞÜN OLMAMASI</a:t>
            </a:r>
            <a:endParaRPr lang="tr-TR" dirty="0"/>
          </a:p>
        </p:txBody>
      </p:sp>
      <p:pic>
        <p:nvPicPr>
          <p:cNvPr id="10246" name="Picture 6" descr="Marking Straight Line with Triangle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54202"/>
            <a:ext cx="1944216" cy="1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131024" cy="1236752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BUSİAD İLE YAPILAN TOPLANTILARDA ALINAN TEMEL KARARLAR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STAJLAR BURSA’DAKİ İŞLETMELERDE YAPTIRILSIN</a:t>
            </a:r>
          </a:p>
          <a:p>
            <a:r>
              <a:rPr lang="tr-TR" dirty="0" smtClean="0"/>
              <a:t>STAJLAR SÜREKLİ OLSUN</a:t>
            </a:r>
          </a:p>
          <a:p>
            <a:r>
              <a:rPr lang="tr-TR" dirty="0" smtClean="0"/>
              <a:t>STAJLAR 4. SINIFTA 14X2=28 HAFTA SÜREKLİ YAPILSIN</a:t>
            </a:r>
          </a:p>
          <a:p>
            <a:r>
              <a:rPr lang="tr-TR" dirty="0" smtClean="0"/>
              <a:t>STAJLAR HAFTADA 2 TAM GÜN OLMAK ÜZERE SÜREKLİ 28 HAFTA 56 İŞ GÜNÜ YAPILSIN</a:t>
            </a:r>
          </a:p>
          <a:p>
            <a:r>
              <a:rPr lang="tr-TR" dirty="0" smtClean="0"/>
              <a:t>STAJİYER ÖĞRENCİLER İÇİN İŞLETMELERDE EĞİTİCİ TAHSİS EDİLSİN</a:t>
            </a:r>
          </a:p>
          <a:p>
            <a:endParaRPr lang="tr-TR" dirty="0"/>
          </a:p>
        </p:txBody>
      </p:sp>
      <p:pic>
        <p:nvPicPr>
          <p:cNvPr id="2050" name="Picture 2" descr="C:\Users\Dekanlık\Desktop\logomu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88640"/>
            <a:ext cx="1419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kanlık\Desktop\busiad-logo-298E2CB9D5-seeklogo.c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94" y="-2613"/>
            <a:ext cx="1449288" cy="14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xe to Grind Animated Clipa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01208"/>
            <a:ext cx="1800200" cy="15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STAJİYER ÖĞRENCİLERİN TAKİBİ ÜNİVERSİTE VE İŞLETME TARAFINDAN BİRLİKTE YAPILSIN</a:t>
            </a:r>
          </a:p>
          <a:p>
            <a:r>
              <a:rPr lang="tr-TR" dirty="0" smtClean="0"/>
              <a:t>56 GÜNLÜK SON SINIF STAJINDAN ÖNCE BAZI TEMEL BİLGİLERİN FAKÜLTEDE SEÇİMLİ DERSLERLE TAMAMLANMASI (İŞ GÜVENLİĞİ)</a:t>
            </a:r>
          </a:p>
          <a:p>
            <a:r>
              <a:rPr lang="tr-TR" dirty="0" smtClean="0"/>
              <a:t>MAKİNE MÜHENDİSLİĞİ ÖĞRENCİLERİNE 2 HAFTALIK TEMEL OPERASYONLAR STAJININ YAPTIRILMASI</a:t>
            </a:r>
          </a:p>
          <a:p>
            <a:endParaRPr lang="tr-TR" dirty="0"/>
          </a:p>
        </p:txBody>
      </p:sp>
      <p:pic>
        <p:nvPicPr>
          <p:cNvPr id="18434" name="Picture 2" descr="Welder adjusting acetylene torch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18296"/>
            <a:ext cx="1944216" cy="19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FAKÜLTEDE STAJ KOORDİNASYON MERKEZİ KURULMASI VE BURADA İŞVEREN TEMSİLCİSİNİN DE BULUNMASI</a:t>
            </a:r>
          </a:p>
          <a:p>
            <a:r>
              <a:rPr lang="tr-TR" dirty="0" smtClean="0"/>
              <a:t>56 GÜNLÜK STAJ SÜRESİNCE BİTİRME VE MAKİNE PROJELERİNİN YAPTIRILMASI</a:t>
            </a:r>
          </a:p>
          <a:p>
            <a:r>
              <a:rPr lang="tr-TR" dirty="0" smtClean="0"/>
              <a:t>BUSİAD BECERİ ÖDÜLLERİ ADIYLA BAŞARILI PROJE YAPAN ÖĞRENCİLERİN ÖDÜLLENDİRİLMESİ</a:t>
            </a:r>
          </a:p>
        </p:txBody>
      </p:sp>
      <p:pic>
        <p:nvPicPr>
          <p:cNvPr id="17410" name="Picture 2" descr="Happy Emoticon Wearing Hard Hat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1"/>
            <a:ext cx="1872208" cy="18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843338" y="396875"/>
            <a:ext cx="947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r>
              <a:rPr lang="tr-TR" sz="24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AKIŞ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51520" y="1052736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843338" y="396875"/>
            <a:ext cx="237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r>
              <a:rPr lang="tr-TR" sz="24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AKIŞ (devam)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51520" y="1052736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3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ÖĞRENCİ STAJLARI?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Mühendislik Mesleği uygulamadır</a:t>
            </a:r>
            <a:r>
              <a:rPr lang="tr-TR" dirty="0" smtClean="0"/>
              <a:t>. Mezun olacak öğrencilere uygulama deneyimleri kazandırılması.</a:t>
            </a:r>
          </a:p>
          <a:p>
            <a:r>
              <a:rPr lang="tr-TR" dirty="0" smtClean="0"/>
              <a:t>Öğrencinin kendine güven kazanması.</a:t>
            </a:r>
          </a:p>
          <a:p>
            <a:r>
              <a:rPr lang="tr-TR" dirty="0" smtClean="0"/>
              <a:t>Öğrencinin çalışma ortamını görmesi ve çalışma ortamında çalışması.</a:t>
            </a:r>
          </a:p>
          <a:p>
            <a:r>
              <a:rPr lang="tr-TR" dirty="0" smtClean="0"/>
              <a:t>Öğrencinin mesleğini sevmesini sağlamak.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16127"/>
            <a:ext cx="18288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Grey Atomic Cooling Tower Animated Clip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4869"/>
            <a:ext cx="1368152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843338" y="396875"/>
            <a:ext cx="237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r>
              <a:rPr lang="tr-TR" sz="24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AKIŞ (devam)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51520" y="1052736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9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90805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>
              <a:lnSpc>
                <a:spcPct val="200000"/>
              </a:lnSpc>
            </a:pPr>
            <a:r>
              <a:rPr lang="tr-TR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Koordinasyon Kurulu Kimlerden Oluşur?</a:t>
            </a:r>
            <a:r>
              <a:rPr lang="tr-TR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Fakülte İlgili Öğretim Görevlileri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BUSİAD Temsilcisi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Firma Temsilcileri</a:t>
            </a:r>
          </a:p>
        </p:txBody>
      </p:sp>
    </p:spTree>
    <p:extLst>
      <p:ext uri="{BB962C8B-B14F-4D97-AF65-F5344CB8AC3E}">
        <p14:creationId xmlns:p14="http://schemas.microsoft.com/office/powerpoint/2010/main" val="14100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908050"/>
            <a:ext cx="7848600" cy="4524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/>
              </a:defRPr>
            </a:lvl9pPr>
          </a:lstStyle>
          <a:p>
            <a:pPr>
              <a:lnSpc>
                <a:spcPct val="200000"/>
              </a:lnSpc>
            </a:pPr>
            <a:r>
              <a:rPr lang="tr-TR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Koordinasyon Kurulu Görevleri Nelerdir?</a:t>
            </a:r>
            <a:r>
              <a:rPr lang="tr-TR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İşletme yeterliliklerini değerlendirmek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Öğrenci – işletme eşleştirme mülakatlarını / değerlendirmelerini yapmak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Staj süreci içinde ve sonunda cevaplandırılan anket sonuçlarını değerlendirmek, ilgili aksiyonları almak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Teknik gezi ve eğitimlerin organizasyonuna destek vermek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>
                <a:latin typeface="Verdana" pitchFamily="34" charset="0"/>
                <a:ea typeface="Verdana" pitchFamily="34" charset="0"/>
                <a:cs typeface="Verdana" pitchFamily="34" charset="0"/>
              </a:rPr>
              <a:t>Proje sunumları ödüllendirme sürecini yürütmek</a:t>
            </a:r>
          </a:p>
        </p:txBody>
      </p:sp>
    </p:spTree>
    <p:extLst>
      <p:ext uri="{BB962C8B-B14F-4D97-AF65-F5344CB8AC3E}">
        <p14:creationId xmlns:p14="http://schemas.microsoft.com/office/powerpoint/2010/main" val="4207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88" y="260350"/>
            <a:ext cx="8713787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tr-TR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Öğrenci Koçu Görevleri</a:t>
            </a:r>
            <a:endParaRPr lang="tr-TR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Staj dönemi boyunca firmayı temsilen </a:t>
            </a:r>
            <a:endParaRPr lang="tr-TR" sz="2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Koordinasyon Kurulu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ile gerekli ortak çalışmaları gerçekleştirmek, </a:t>
            </a:r>
            <a:endParaRPr lang="tr-TR" sz="2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destek </a:t>
            </a: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sağlamak.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Öğrencinin firma oryantasyon eğitimini </a:t>
            </a:r>
            <a:endParaRPr lang="tr-TR" sz="2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planlamak ve </a:t>
            </a: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gerçekleştirmek </a:t>
            </a:r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gerçekleştirilmesini sağlamak.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Öğrencinin bilgi, beceri ve kişisel yetkinliklerine uygun olarak Koordinasyon Kurulu ile </a:t>
            </a:r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işbirliği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yaparak proje seçimi yapılması konusunda destek sağlamak.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Öğrencinin staj eğitimi süresince staj devam durumunu izlemek.</a:t>
            </a:r>
          </a:p>
          <a:p>
            <a:pPr>
              <a:buFont typeface="Wingdings" pitchFamily="2" charset="2"/>
              <a:buChar char="Ø"/>
            </a:pPr>
            <a:endParaRPr lang="tr-TR" sz="105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 çalışması planlama, gerçekleştirme, sunum ve değerlendirme aşamalarında ilgili öğretim görevlisi ile eşgüdümlü olarak öğrenciye destek sağlamak, firma içi kaynak ihtiyacını gidermek.</a:t>
            </a:r>
          </a:p>
          <a:p>
            <a:pPr>
              <a:buFont typeface="Wingdings" pitchFamily="2" charset="2"/>
              <a:buChar char="Ø"/>
            </a:pPr>
            <a:endParaRPr lang="tr-TR" sz="105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Öğrenci ve staj programı konusunda gerçekleştirilen anket vb. staj değerlendirme çalışmalarında değerlendirici olarak görev almak.</a:t>
            </a:r>
          </a:p>
          <a:p>
            <a:pPr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Öğrencinin firma içinde ihtiyaç duyacağı bilgi ihtiyacı, araç-gereç-teçhizat desteği, diğer çalışanlar ile iletişiminin sağlanması gibi konularda destek vermek.</a:t>
            </a:r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90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55588" y="260350"/>
            <a:ext cx="871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tr-TR" b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Örnek Staj Proje Konuları</a:t>
            </a:r>
            <a:endParaRPr lang="tr-TR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tr-TR"/>
              <a:t> 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82945"/>
              </p:ext>
            </p:extLst>
          </p:nvPr>
        </p:nvGraphicFramePr>
        <p:xfrm>
          <a:off x="395536" y="981077"/>
          <a:ext cx="7489577" cy="4608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0205"/>
                <a:gridCol w="4859372"/>
              </a:tblGrid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BÖLÜMÜ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 ADI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BAKIM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ENERJİ TASARRUFU  PROJESİ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BİLGİ TEKNOLOJİLERİ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EPR </a:t>
                      </a:r>
                      <a:r>
                        <a:rPr lang="tr-TR" sz="1600" u="none" strike="noStrike" dirty="0" smtClean="0">
                          <a:effectLst/>
                        </a:rPr>
                        <a:t>KANBAN </a:t>
                      </a:r>
                      <a:r>
                        <a:rPr lang="tr-TR" sz="1600" u="none" strike="noStrike" dirty="0">
                          <a:effectLst/>
                        </a:rPr>
                        <a:t>SİSTEMİ ÇALIŞMALARI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BİLGİ TEKNOLOJİLERİ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PARMAK İZİ OKUYUCU SİSTEM ÇALIŞMASI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BİLGİ TEKNOLOJİLERİ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SERVİS DURAKLARI OPTİMİZASYON PROJESİ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DIŞ TİCARET/PAZARLAMA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KATALOG REVİZYONU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İNSAN KAYNAKLARI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YALIN ÜRETİM SİSTEMİNDE HAT YÖNETİMİ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İNSAN KAYNAKLARI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>
                          <a:effectLst/>
                        </a:rPr>
                        <a:t>HAT YÖNETİCİSİ SEÇİMİ NASIL YAPILIR?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  <a:tr h="51201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>
                          <a:effectLst/>
                        </a:rPr>
                        <a:t>KALIP TASARIM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u="none" strike="noStrike" dirty="0" smtClean="0">
                          <a:effectLst/>
                        </a:rPr>
                        <a:t>XYZ </a:t>
                      </a:r>
                      <a:r>
                        <a:rPr lang="tr-TR" sz="1600" u="none" strike="noStrike" dirty="0">
                          <a:effectLst/>
                        </a:rPr>
                        <a:t>KALIBININ, SONLU ELEMANLAR METODUYLA  GERİLME ANALİZİ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70" marR="5270" marT="5268" marB="0" anchor="b"/>
                </a:tc>
              </a:tr>
            </a:tbl>
          </a:graphicData>
        </a:graphic>
      </p:graphicFrame>
      <p:sp>
        <p:nvSpPr>
          <p:cNvPr id="19524" name="Rectangle 1"/>
          <p:cNvSpPr>
            <a:spLocks noChangeArrowheads="1"/>
          </p:cNvSpPr>
          <p:nvPr/>
        </p:nvSpPr>
        <p:spPr bwMode="auto">
          <a:xfrm>
            <a:off x="395288" y="6092825"/>
            <a:ext cx="806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9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 fontScale="77500" lnSpcReduction="20000"/>
          </a:bodyPr>
          <a:lstStyle/>
          <a:p>
            <a:pPr fontAlgn="b"/>
            <a:r>
              <a:rPr lang="tr-TR" dirty="0" smtClean="0"/>
              <a:t>KALİTE             ÇEVRE,SAĞLIK</a:t>
            </a:r>
            <a:r>
              <a:rPr lang="tr-TR" dirty="0"/>
              <a:t>, GÜVENLİK(ÇSG) EĞİTİM PLANININ HAZIRLANMASI</a:t>
            </a:r>
          </a:p>
          <a:p>
            <a:pPr fontAlgn="b"/>
            <a:r>
              <a:rPr lang="tr-TR" dirty="0" smtClean="0"/>
              <a:t>KALİTE              SAC </a:t>
            </a:r>
            <a:r>
              <a:rPr lang="tr-TR" dirty="0"/>
              <a:t>MALZEMELERDE GENEL TEST METODLARININ ARAŞTIRILMASI</a:t>
            </a:r>
          </a:p>
          <a:p>
            <a:pPr fontAlgn="b"/>
            <a:r>
              <a:rPr lang="tr-TR" dirty="0" smtClean="0"/>
              <a:t>KALİTE             TAHRİBATSIZ </a:t>
            </a:r>
            <a:r>
              <a:rPr lang="tr-TR" dirty="0"/>
              <a:t>MUAYENE YÖNTEMLERİ UYGULANABİLİRLİĞİ</a:t>
            </a:r>
          </a:p>
          <a:p>
            <a:pPr fontAlgn="b"/>
            <a:r>
              <a:rPr lang="tr-TR" dirty="0" smtClean="0"/>
              <a:t>MÜHENDİSLİK    GİRİŞ </a:t>
            </a:r>
            <a:r>
              <a:rPr lang="tr-TR" dirty="0"/>
              <a:t>KONTROL RAPORLARI ANALİZİ</a:t>
            </a:r>
          </a:p>
          <a:p>
            <a:pPr fontAlgn="b"/>
            <a:r>
              <a:rPr lang="tr-TR" dirty="0" smtClean="0"/>
              <a:t>MÜHENDİSLİK    X </a:t>
            </a:r>
            <a:r>
              <a:rPr lang="tr-TR" dirty="0"/>
              <a:t>MALZEME YAŞLANMA ÖZELLİKLERİ VE YAŞLANMA ÖNLEYİCİLER</a:t>
            </a:r>
          </a:p>
          <a:p>
            <a:pPr fontAlgn="b"/>
            <a:r>
              <a:rPr lang="tr-TR" dirty="0" smtClean="0"/>
              <a:t>PAZARLAMA       MEVCUT-GELECEK </a:t>
            </a:r>
            <a:r>
              <a:rPr lang="tr-TR" dirty="0"/>
              <a:t>DURUM HARİTASI</a:t>
            </a:r>
          </a:p>
          <a:p>
            <a:pPr fontAlgn="b"/>
            <a:r>
              <a:rPr lang="tr-TR" dirty="0" smtClean="0"/>
              <a:t>SATINALMA        BÖLÜM </a:t>
            </a:r>
            <a:r>
              <a:rPr lang="tr-TR" dirty="0"/>
              <a:t>5S ÇALIŞMASININ GERÇEKLEŞTİRİLMESİ</a:t>
            </a:r>
          </a:p>
          <a:p>
            <a:pPr fontAlgn="b"/>
            <a:r>
              <a:rPr lang="tr-TR" dirty="0" smtClean="0"/>
              <a:t>SATINLAMA        TEDARİKÇİ </a:t>
            </a:r>
            <a:r>
              <a:rPr lang="tr-TR" dirty="0"/>
              <a:t>MALZEME  AKIŞININ İYİLEŞTİRİLMESİ                              </a:t>
            </a:r>
          </a:p>
          <a:p>
            <a:pPr fontAlgn="b"/>
            <a:r>
              <a:rPr lang="tr-TR" dirty="0" smtClean="0"/>
              <a:t>ÜRETİM             XXX </a:t>
            </a:r>
            <a:r>
              <a:rPr lang="tr-TR" dirty="0"/>
              <a:t>ÜRÜNÜNDEKİ Y PARÇALARINDAKİ BOYA SORUNLARI VE ÇÖZÜM ÖNERİLERİ</a:t>
            </a:r>
          </a:p>
          <a:p>
            <a:pPr fontAlgn="b"/>
            <a:r>
              <a:rPr lang="tr-TR" dirty="0" smtClean="0"/>
              <a:t>ÜRETİM            Teklif </a:t>
            </a:r>
            <a:r>
              <a:rPr lang="tr-TR" dirty="0"/>
              <a:t>– Plan – </a:t>
            </a:r>
            <a:r>
              <a:rPr lang="tr-TR" dirty="0" err="1"/>
              <a:t>FiiliÜretim</a:t>
            </a:r>
            <a:r>
              <a:rPr lang="tr-TR" dirty="0"/>
              <a:t> Verilerinin Karşılaştırması</a:t>
            </a:r>
          </a:p>
          <a:p>
            <a:pPr fontAlgn="b"/>
            <a:r>
              <a:rPr lang="tr-TR" dirty="0" smtClean="0"/>
              <a:t>ÜR-GE              XYZ </a:t>
            </a:r>
            <a:r>
              <a:rPr lang="tr-TR" dirty="0"/>
              <a:t>ÜRÜNÜN CAD ORTAMINA AKTARILMASI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4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 konusu verilmemesi durumunda öğrenci çalışma dönemi izlenimleri, değerlendirme ve öneriler konulu bir sunum yapacaktır</a:t>
            </a:r>
            <a:endParaRPr lang="tr-TR" dirty="0"/>
          </a:p>
        </p:txBody>
      </p:sp>
      <p:pic>
        <p:nvPicPr>
          <p:cNvPr id="1026" name="Picture 2" descr="Woman scientist holding globe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645024"/>
            <a:ext cx="25202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BUNDAN SONRA YAPILMASI GEREKENLER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80928"/>
            <a:ext cx="7239000" cy="3674808"/>
          </a:xfrm>
        </p:spPr>
        <p:txBody>
          <a:bodyPr>
            <a:normAutofit/>
          </a:bodyPr>
          <a:lstStyle/>
          <a:p>
            <a:r>
              <a:rPr lang="tr-TR" dirty="0" smtClean="0"/>
              <a:t>HERBİR ORGANİZE SANAYİİ BÖLGESİNDEKİ İŞLETMELERDEKİ MÜHENDİS SAYISI, BRANŞLARI VE STAJYER KONTENJANLARININ ÇIKARILMASI</a:t>
            </a:r>
          </a:p>
          <a:p>
            <a:r>
              <a:rPr lang="tr-TR" dirty="0" smtClean="0"/>
              <a:t>AYNI BRAŞTAN MÜHENDİS OLAN YERLERDE STAJYER ÖĞRENCİ KABUL EDİLMESİ</a:t>
            </a:r>
          </a:p>
          <a:p>
            <a:r>
              <a:rPr lang="tr-TR" dirty="0" smtClean="0"/>
              <a:t>İŞLETMELERİN STAJYER ÖĞRENCİ KABULU YÖNÜNDE TEŞVİK EDİLMESİ</a:t>
            </a:r>
          </a:p>
          <a:p>
            <a:endParaRPr lang="tr-TR" dirty="0"/>
          </a:p>
        </p:txBody>
      </p:sp>
      <p:pic>
        <p:nvPicPr>
          <p:cNvPr id="16386" name="Picture 2" descr="Bar Graph Increasing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016224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ORGANİZE SANAYİİ BÖLGELERİ YÖNETİMLERİNİN STAJ KONUSUNDA AKTİF DESTEK VE KATKILARININ SAĞLANMASI</a:t>
            </a:r>
          </a:p>
          <a:p>
            <a:r>
              <a:rPr lang="tr-TR" dirty="0" smtClean="0"/>
              <a:t>ÜNİVERSİTE İLE SANAYİİ ARASINDA KONUYLA İLGİLİ PROTOKOL HAZIRLANMASI</a:t>
            </a:r>
          </a:p>
          <a:p>
            <a:r>
              <a:rPr lang="tr-TR" dirty="0" smtClean="0"/>
              <a:t>HAZIRLANAN VE MUTABAKAT SAĞLANAN PROTOKOLUN UYGULAMAYA GEÇİRİLMESİ</a:t>
            </a:r>
            <a:endParaRPr lang="tr-TR" dirty="0"/>
          </a:p>
        </p:txBody>
      </p:sp>
      <p:pic>
        <p:nvPicPr>
          <p:cNvPr id="13314" name="Picture 2" descr="Join Button with Trumpets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653136"/>
            <a:ext cx="180019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Sanayicinin istediği özelliklerde mühendis yetiştirmek.</a:t>
            </a:r>
          </a:p>
          <a:p>
            <a:r>
              <a:rPr lang="tr-TR" dirty="0" smtClean="0"/>
              <a:t>Sanayicinin işe alacağı  mühendis için uyum sürecini kısaltmak.</a:t>
            </a:r>
          </a:p>
          <a:p>
            <a:r>
              <a:rPr lang="tr-TR" dirty="0" smtClean="0"/>
              <a:t>Uyum sürecindeki maliyetleri azaltmak.</a:t>
            </a:r>
          </a:p>
          <a:p>
            <a:r>
              <a:rPr lang="tr-TR" dirty="0" smtClean="0"/>
              <a:t>Verimi artırmak ve üretim maliyetlerini düşürmek.</a:t>
            </a:r>
          </a:p>
          <a:p>
            <a:r>
              <a:rPr lang="tr-TR" dirty="0" smtClean="0"/>
              <a:t>Riskleri en aza indirmek.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12" y="4966245"/>
            <a:ext cx="1470025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discoverlivesteam.com/trivia/4-4-0onwhit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1208"/>
            <a:ext cx="2476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UZUN VADELİ HEDEFLER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GEREKLİ YASAL DEĞİŞİKLİKLER İÇİN ÇALIŞMALAR BAŞLATILARAK, SON SINIFTA EN AZ 4 AY SÜREKLİ STAJ YATIRILMASI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32226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3312368" cy="1143000"/>
          </a:xfrm>
        </p:spPr>
        <p:txBody>
          <a:bodyPr/>
          <a:lstStyle/>
          <a:p>
            <a:r>
              <a:rPr lang="tr-TR" dirty="0" smtClean="0"/>
              <a:t>BEKLENTİLER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1512168"/>
          </a:xfrm>
        </p:spPr>
        <p:txBody>
          <a:bodyPr/>
          <a:lstStyle/>
          <a:p>
            <a:r>
              <a:rPr lang="tr-TR" dirty="0" smtClean="0"/>
              <a:t>BURSA’DAKİ FİRMALARIN STAJİYER ÖĞRENCİLERİ ÖNCELİKLİ OLARAK İŞE ALMALARI</a:t>
            </a:r>
            <a:endParaRPr lang="tr-TR" dirty="0"/>
          </a:p>
        </p:txBody>
      </p:sp>
      <p:pic>
        <p:nvPicPr>
          <p:cNvPr id="15362" name="Picture 2" descr="Cyber handshake Animated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58" y="4149080"/>
            <a:ext cx="2455117" cy="24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kanlık\Desktop\busiad-logo-298E2CB9D5-seeklogo.c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929"/>
            <a:ext cx="1449288" cy="14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kanlık\Desktop\logomu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30" y="506168"/>
            <a:ext cx="1521832" cy="12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OLARAK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PROJEDE ANA İLKE:</a:t>
            </a:r>
          </a:p>
          <a:p>
            <a:r>
              <a:rPr lang="tr-TR" sz="4400" dirty="0" smtClean="0">
                <a:solidFill>
                  <a:srgbClr val="FF0000"/>
                </a:solidFill>
              </a:rPr>
              <a:t>KAZAN-KAZAN İLKESİDİR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PROJE İLE  ÜNİVERSİTE, ÖĞRENCİ, SANAYİCİ, BURSA VE ÜLKE KAZANÇLI ÇIKACAKTIR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 PROJE TÜRKİYE’DE DEVLET ÜNİVERSİTELERİNDE  İLK OLACAKTIR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914328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Money flowing around world Animated Clip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4905164"/>
            <a:ext cx="1692188" cy="16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ÖĞRENCİ KAZANCLARI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KENDİNE GÜVEN,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İş dünyasına hazırlanma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Teorik bilgileri pratik iş hayatında deneyerek/yaparak öğrenme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Çalışma motivasyonu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Mezuniyeti sonrası iş bulma şansının yükselmesi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latin typeface="Verdana" pitchFamily="34" charset="0"/>
                <a:ea typeface="Verdana" pitchFamily="34" charset="0"/>
                <a:cs typeface="Verdana" pitchFamily="34" charset="0"/>
              </a:rPr>
              <a:t>Kariyerine daha doğru yön verme </a:t>
            </a:r>
          </a:p>
          <a:p>
            <a:pPr>
              <a:lnSpc>
                <a:spcPct val="200000"/>
              </a:lnSpc>
            </a:pPr>
            <a:endParaRPr lang="tr-T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1270" name="Picture 6" descr="http://www.brainybetty.com/Animations/Education/j02346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11239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Graph Parabola Animated Clip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28" y="2564904"/>
            <a:ext cx="1392214" cy="13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ÜNİVERSİTE KAZANÇLARI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İYİ MÜHENDİSLER YETİŞTİRME,</a:t>
            </a:r>
          </a:p>
          <a:p>
            <a:r>
              <a:rPr lang="tr-TR" dirty="0" smtClean="0"/>
              <a:t>PRESTİJ KAZANMA</a:t>
            </a:r>
          </a:p>
          <a:p>
            <a:r>
              <a:rPr lang="tr-TR" dirty="0" smtClean="0"/>
              <a:t>FAKÜLTE  LYS GİRİŞ PUANLARININ YÜKSELMESİ</a:t>
            </a:r>
          </a:p>
          <a:p>
            <a:r>
              <a:rPr lang="tr-TR" dirty="0" smtClean="0"/>
              <a:t>SANAYİİ İLE İŞBİRLİĞİ</a:t>
            </a:r>
            <a:endParaRPr lang="tr-TR" dirty="0"/>
          </a:p>
        </p:txBody>
      </p:sp>
      <p:pic>
        <p:nvPicPr>
          <p:cNvPr id="4099" name="Picture 3" descr="C:\Users\Dekanlık\logomu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40" y="4005064"/>
            <a:ext cx="31293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SANAYİCİ KAZANÇLARI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Uygun </a:t>
            </a: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ucuz işgücü, personel maliyetinde düşüş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Eğitimli mühendis adayları (iş güvenliği vb. eğitimi UÜ tarafından)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Akademik destek alınan İŞYERİ STAJ PROJESİ ile bir probleme çözüm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Kurumsal sosyal sorumluluk nedeniyle işletmenin tanınırlığı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İşe alımda denenmiş / uygun aday şansı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Yanlış aday seçimi riskinin azalması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3544"/>
            <a:ext cx="2013396" cy="301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ÇALIŞMALAR NASIL BAŞLADI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YENİ REKTÖRÜMÜZÜN EĞİTİME VERDİĞİ ÖNEM VE TEŞVİKLERİ</a:t>
            </a:r>
          </a:p>
          <a:p>
            <a:r>
              <a:rPr lang="tr-TR" dirty="0" smtClean="0"/>
              <a:t>PRATİK EĞİTİMİN ÖNEMİ ÜZERİNDE DURMASI</a:t>
            </a:r>
          </a:p>
          <a:p>
            <a:r>
              <a:rPr lang="tr-TR" dirty="0" smtClean="0"/>
              <a:t>MÜHENDİSLİK FAKÜLTESİ ÖĞRENCİLERİ İÇİN PRATİK EĞİTİMİN TIP ÖĞRENCİLERİ KADAR ÖNEMLİ OLDUĞUNA İNANMASI</a:t>
            </a:r>
          </a:p>
          <a:p>
            <a:r>
              <a:rPr lang="tr-TR" dirty="0" smtClean="0"/>
              <a:t>MMF STAJLARINDA GÖRÜNEN AKSAKLIKLAR</a:t>
            </a:r>
          </a:p>
          <a:p>
            <a:r>
              <a:rPr lang="tr-TR" dirty="0" smtClean="0"/>
              <a:t>İŞVEREN TOPLANTILARINDA DİLE GETİRİLEN STAJ İLE İLGİLİ EKSİKLİKLER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6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BUSİAD-ÜNİVERSİTE İŞBİRLİĞİ ÇERÇEVESİNDE YAPILAN TOPLANTILARDA ORTAYA ÇIKAN FİKİRLER</a:t>
            </a:r>
          </a:p>
          <a:p>
            <a:r>
              <a:rPr lang="tr-TR" dirty="0" smtClean="0"/>
              <a:t>MEZUN ÖĞRENCİLERİMİZİN UYGULAMA EKSİKLİKLERİNİN GERİ BİLDİRİM OLARAK, MEZUNLAR TOPLANTISINDA DİLE GETİRİLMESİ</a:t>
            </a:r>
            <a:endParaRPr lang="tr-TR" dirty="0"/>
          </a:p>
        </p:txBody>
      </p:sp>
      <p:pic>
        <p:nvPicPr>
          <p:cNvPr id="4" name="Picture 4" descr="ayrıntıları görüntü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7423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kanlık\Desktop\logomu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1810164" cy="14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745</TotalTime>
  <Words>1119</Words>
  <Application>Microsoft Office PowerPoint</Application>
  <PresentationFormat>Ekran Gösterisi (4:3)</PresentationFormat>
  <Paragraphs>176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Zengin</vt:lpstr>
      <vt:lpstr>ÜNİVERSİTE SANAYİ İŞBİRLİĞİ </vt:lpstr>
      <vt:lpstr>NEDEN ÖĞRENCİ STAJLARI?</vt:lpstr>
      <vt:lpstr>PowerPoint Sunusu</vt:lpstr>
      <vt:lpstr>SONUÇ OLARAK</vt:lpstr>
      <vt:lpstr>ÖĞRENCİ KAZANCLARI</vt:lpstr>
      <vt:lpstr>ÜNİVERSİTE KAZANÇLARI</vt:lpstr>
      <vt:lpstr>SANAYİCİ KAZANÇLARI</vt:lpstr>
      <vt:lpstr>ÇALIŞMALAR NASIL BAŞLADI</vt:lpstr>
      <vt:lpstr>PowerPoint Sunusu</vt:lpstr>
      <vt:lpstr>ÇALIŞMALAR NASIL BAŞLADI</vt:lpstr>
      <vt:lpstr>PowerPoint Sunusu</vt:lpstr>
      <vt:lpstr>STAJLARDA MEVCUT DURUM NASIL?</vt:lpstr>
      <vt:lpstr>PROBLEMLER NELERDİR?</vt:lpstr>
      <vt:lpstr>PowerPoint Sunusu</vt:lpstr>
      <vt:lpstr>BUSİAD İLE YAPILAN TOPLANTILARDA ALINAN TEMEL KARARLAR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BUNDAN SONRA YAPILMASI GEREKENLER</vt:lpstr>
      <vt:lpstr>PowerPoint Sunusu</vt:lpstr>
      <vt:lpstr>UZUN VADELİ HEDEFLER</vt:lpstr>
      <vt:lpstr>BEKLENTİLER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 SANAYİ İŞBİRLİĞİ</dc:title>
  <dc:creator>Dekanlık</dc:creator>
  <cp:lastModifiedBy>Dekanlık</cp:lastModifiedBy>
  <cp:revision>34</cp:revision>
  <dcterms:created xsi:type="dcterms:W3CDTF">2011-09-10T06:05:52Z</dcterms:created>
  <dcterms:modified xsi:type="dcterms:W3CDTF">2012-05-10T10:09:10Z</dcterms:modified>
</cp:coreProperties>
</file>